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7.jpg" ContentType="image/png"/>
  <Override PartName="/ppt/media/image13.jpg" ContentType="image/png"/>
  <Override PartName="/ppt/media/image15.jpg" ContentType="image/png"/>
  <Override PartName="/ppt/media/image1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256" r:id="rId3"/>
    <p:sldId id="258" r:id="rId4"/>
    <p:sldId id="259" r:id="rId5"/>
    <p:sldId id="280" r:id="rId6"/>
    <p:sldId id="275" r:id="rId7"/>
    <p:sldId id="260" r:id="rId8"/>
    <p:sldId id="276" r:id="rId9"/>
    <p:sldId id="277" r:id="rId10"/>
    <p:sldId id="261" r:id="rId11"/>
    <p:sldId id="273" r:id="rId12"/>
    <p:sldId id="265" r:id="rId13"/>
    <p:sldId id="263" r:id="rId14"/>
    <p:sldId id="262" r:id="rId15"/>
    <p:sldId id="266" r:id="rId16"/>
    <p:sldId id="270" r:id="rId17"/>
    <p:sldId id="269" r:id="rId18"/>
    <p:sldId id="267" r:id="rId19"/>
    <p:sldId id="278" r:id="rId20"/>
    <p:sldId id="264" r:id="rId21"/>
    <p:sldId id="271" r:id="rId22"/>
    <p:sldId id="268" r:id="rId23"/>
    <p:sldId id="272" r:id="rId24"/>
    <p:sldId id="27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C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8"/>
    <p:restoredTop sz="94627"/>
  </p:normalViewPr>
  <p:slideViewPr>
    <p:cSldViewPr snapToGrid="0" snapToObjects="1">
      <p:cViewPr>
        <p:scale>
          <a:sx n="100" d="100"/>
          <a:sy n="100" d="100"/>
        </p:scale>
        <p:origin x="288"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B3314-1E45-B241-A331-B7968CF7B415}" type="datetimeFigureOut">
              <a:rPr lang="de-DE" smtClean="0"/>
              <a:t>03.12.18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F7AE6-B9C3-EC43-9BA9-5C0E858F014F}" type="slidenum">
              <a:rPr lang="de-DE" smtClean="0"/>
              <a:t>‹Nr.›</a:t>
            </a:fld>
            <a:endParaRPr lang="de-DE"/>
          </a:p>
        </p:txBody>
      </p:sp>
    </p:spTree>
    <p:extLst>
      <p:ext uri="{BB962C8B-B14F-4D97-AF65-F5344CB8AC3E}">
        <p14:creationId xmlns:p14="http://schemas.microsoft.com/office/powerpoint/2010/main" val="746553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Mastertitelformat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02A0D241-1B99-DF45-B771-97ABA86C9E16}" type="datetimeFigureOut">
              <a:rPr lang="de-DE" smtClean="0"/>
              <a:t>03.12.18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7533AC9-A602-374C-BFD9-FEA6659927D0}" type="slidenum">
              <a:rPr lang="de-DE" smtClean="0"/>
              <a:t>‹Nr.›</a:t>
            </a:fld>
            <a:endParaRPr lang="de-DE"/>
          </a:p>
        </p:txBody>
      </p:sp>
    </p:spTree>
    <p:extLst>
      <p:ext uri="{BB962C8B-B14F-4D97-AF65-F5344CB8AC3E}">
        <p14:creationId xmlns:p14="http://schemas.microsoft.com/office/powerpoint/2010/main" val="57048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Platzhalter für vertikalen Text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2A0D241-1B99-DF45-B771-97ABA86C9E16}" type="datetimeFigureOut">
              <a:rPr lang="de-DE" smtClean="0"/>
              <a:t>03.12.18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7533AC9-A602-374C-BFD9-FEA6659927D0}" type="slidenum">
              <a:rPr lang="de-DE" smtClean="0"/>
              <a:t>‹Nr.›</a:t>
            </a:fld>
            <a:endParaRPr lang="de-DE"/>
          </a:p>
        </p:txBody>
      </p:sp>
    </p:spTree>
    <p:extLst>
      <p:ext uri="{BB962C8B-B14F-4D97-AF65-F5344CB8AC3E}">
        <p14:creationId xmlns:p14="http://schemas.microsoft.com/office/powerpoint/2010/main" val="1725706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Mastertitelformat bearbeiten</a:t>
            </a:r>
            <a:endParaRPr lang="de-DE"/>
          </a:p>
        </p:txBody>
      </p:sp>
      <p:sp>
        <p:nvSpPr>
          <p:cNvPr id="3" name="Platzhalter für vertikalen Text 2"/>
          <p:cNvSpPr>
            <a:spLocks noGrp="1"/>
          </p:cNvSpPr>
          <p:nvPr>
            <p:ph type="body" orient="vert" idx="1"/>
          </p:nvPr>
        </p:nvSpPr>
        <p:spPr>
          <a:xfrm>
            <a:off x="838200" y="365125"/>
            <a:ext cx="7734300" cy="5811838"/>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2A0D241-1B99-DF45-B771-97ABA86C9E16}" type="datetimeFigureOut">
              <a:rPr lang="de-DE" smtClean="0"/>
              <a:t>03.12.18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7533AC9-A602-374C-BFD9-FEA6659927D0}" type="slidenum">
              <a:rPr lang="de-DE" smtClean="0"/>
              <a:t>‹Nr.›</a:t>
            </a:fld>
            <a:endParaRPr lang="de-DE"/>
          </a:p>
        </p:txBody>
      </p:sp>
    </p:spTree>
    <p:extLst>
      <p:ext uri="{BB962C8B-B14F-4D97-AF65-F5344CB8AC3E}">
        <p14:creationId xmlns:p14="http://schemas.microsoft.com/office/powerpoint/2010/main" val="39294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2A0D241-1B99-DF45-B771-97ABA86C9E16}" type="datetimeFigureOut">
              <a:rPr lang="de-DE" smtClean="0"/>
              <a:t>03.12.18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7533AC9-A602-374C-BFD9-FEA6659927D0}" type="slidenum">
              <a:rPr lang="de-DE" smtClean="0"/>
              <a:t>‹Nr.›</a:t>
            </a:fld>
            <a:endParaRPr lang="de-DE"/>
          </a:p>
        </p:txBody>
      </p:sp>
    </p:spTree>
    <p:extLst>
      <p:ext uri="{BB962C8B-B14F-4D97-AF65-F5344CB8AC3E}">
        <p14:creationId xmlns:p14="http://schemas.microsoft.com/office/powerpoint/2010/main" val="1775352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Mastertitelformat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02A0D241-1B99-DF45-B771-97ABA86C9E16}" type="datetimeFigureOut">
              <a:rPr lang="de-DE" smtClean="0"/>
              <a:t>03.12.18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7533AC9-A602-374C-BFD9-FEA6659927D0}" type="slidenum">
              <a:rPr lang="de-DE" smtClean="0"/>
              <a:t>‹Nr.›</a:t>
            </a:fld>
            <a:endParaRPr lang="de-DE"/>
          </a:p>
        </p:txBody>
      </p:sp>
    </p:spTree>
    <p:extLst>
      <p:ext uri="{BB962C8B-B14F-4D97-AF65-F5344CB8AC3E}">
        <p14:creationId xmlns:p14="http://schemas.microsoft.com/office/powerpoint/2010/main" val="1216566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02A0D241-1B99-DF45-B771-97ABA86C9E16}" type="datetimeFigureOut">
              <a:rPr lang="de-DE" smtClean="0"/>
              <a:t>03.12.18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7533AC9-A602-374C-BFD9-FEA6659927D0}" type="slidenum">
              <a:rPr lang="de-DE" smtClean="0"/>
              <a:t>‹Nr.›</a:t>
            </a:fld>
            <a:endParaRPr lang="de-DE"/>
          </a:p>
        </p:txBody>
      </p:sp>
    </p:spTree>
    <p:extLst>
      <p:ext uri="{BB962C8B-B14F-4D97-AF65-F5344CB8AC3E}">
        <p14:creationId xmlns:p14="http://schemas.microsoft.com/office/powerpoint/2010/main" val="648404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Mastertitelformat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02A0D241-1B99-DF45-B771-97ABA86C9E16}" type="datetimeFigureOut">
              <a:rPr lang="de-DE" smtClean="0"/>
              <a:t>03.12.18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7533AC9-A602-374C-BFD9-FEA6659927D0}" type="slidenum">
              <a:rPr lang="de-DE" smtClean="0"/>
              <a:t>‹Nr.›</a:t>
            </a:fld>
            <a:endParaRPr lang="de-DE"/>
          </a:p>
        </p:txBody>
      </p:sp>
    </p:spTree>
    <p:extLst>
      <p:ext uri="{BB962C8B-B14F-4D97-AF65-F5344CB8AC3E}">
        <p14:creationId xmlns:p14="http://schemas.microsoft.com/office/powerpoint/2010/main" val="140317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02A0D241-1B99-DF45-B771-97ABA86C9E16}" type="datetimeFigureOut">
              <a:rPr lang="de-DE" smtClean="0"/>
              <a:t>03.12.18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7533AC9-A602-374C-BFD9-FEA6659927D0}" type="slidenum">
              <a:rPr lang="de-DE" smtClean="0"/>
              <a:t>‹Nr.›</a:t>
            </a:fld>
            <a:endParaRPr lang="de-DE"/>
          </a:p>
        </p:txBody>
      </p:sp>
    </p:spTree>
    <p:extLst>
      <p:ext uri="{BB962C8B-B14F-4D97-AF65-F5344CB8AC3E}">
        <p14:creationId xmlns:p14="http://schemas.microsoft.com/office/powerpoint/2010/main" val="1724029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2A0D241-1B99-DF45-B771-97ABA86C9E16}" type="datetimeFigureOut">
              <a:rPr lang="de-DE" smtClean="0"/>
              <a:t>03.12.18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7533AC9-A602-374C-BFD9-FEA6659927D0}" type="slidenum">
              <a:rPr lang="de-DE" smtClean="0"/>
              <a:t>‹Nr.›</a:t>
            </a:fld>
            <a:endParaRPr lang="de-DE"/>
          </a:p>
        </p:txBody>
      </p:sp>
    </p:spTree>
    <p:extLst>
      <p:ext uri="{BB962C8B-B14F-4D97-AF65-F5344CB8AC3E}">
        <p14:creationId xmlns:p14="http://schemas.microsoft.com/office/powerpoint/2010/main" val="1917819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Mastertitelformat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Mastertextformat bearbeiten</a:t>
            </a:r>
          </a:p>
        </p:txBody>
      </p:sp>
      <p:sp>
        <p:nvSpPr>
          <p:cNvPr id="5" name="Datumsplatzhalter 4"/>
          <p:cNvSpPr>
            <a:spLocks noGrp="1"/>
          </p:cNvSpPr>
          <p:nvPr>
            <p:ph type="dt" sz="half" idx="10"/>
          </p:nvPr>
        </p:nvSpPr>
        <p:spPr/>
        <p:txBody>
          <a:bodyPr/>
          <a:lstStyle/>
          <a:p>
            <a:fld id="{02A0D241-1B99-DF45-B771-97ABA86C9E16}" type="datetimeFigureOut">
              <a:rPr lang="de-DE" smtClean="0"/>
              <a:t>03.12.18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7533AC9-A602-374C-BFD9-FEA6659927D0}" type="slidenum">
              <a:rPr lang="de-DE" smtClean="0"/>
              <a:t>‹Nr.›</a:t>
            </a:fld>
            <a:endParaRPr lang="de-DE"/>
          </a:p>
        </p:txBody>
      </p:sp>
    </p:spTree>
    <p:extLst>
      <p:ext uri="{BB962C8B-B14F-4D97-AF65-F5344CB8AC3E}">
        <p14:creationId xmlns:p14="http://schemas.microsoft.com/office/powerpoint/2010/main" val="1208312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Mastertitelformat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Mastertextformat bearbeiten</a:t>
            </a:r>
          </a:p>
        </p:txBody>
      </p:sp>
      <p:sp>
        <p:nvSpPr>
          <p:cNvPr id="5" name="Datumsplatzhalter 4"/>
          <p:cNvSpPr>
            <a:spLocks noGrp="1"/>
          </p:cNvSpPr>
          <p:nvPr>
            <p:ph type="dt" sz="half" idx="10"/>
          </p:nvPr>
        </p:nvSpPr>
        <p:spPr/>
        <p:txBody>
          <a:bodyPr/>
          <a:lstStyle/>
          <a:p>
            <a:fld id="{02A0D241-1B99-DF45-B771-97ABA86C9E16}" type="datetimeFigureOut">
              <a:rPr lang="de-DE" smtClean="0"/>
              <a:t>03.12.18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7533AC9-A602-374C-BFD9-FEA6659927D0}" type="slidenum">
              <a:rPr lang="de-DE" smtClean="0"/>
              <a:t>‹Nr.›</a:t>
            </a:fld>
            <a:endParaRPr lang="de-DE"/>
          </a:p>
        </p:txBody>
      </p:sp>
    </p:spTree>
    <p:extLst>
      <p:ext uri="{BB962C8B-B14F-4D97-AF65-F5344CB8AC3E}">
        <p14:creationId xmlns:p14="http://schemas.microsoft.com/office/powerpoint/2010/main" val="14987541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0D241-1B99-DF45-B771-97ABA86C9E16}" type="datetimeFigureOut">
              <a:rPr lang="de-DE" smtClean="0"/>
              <a:t>03.12.18</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33AC9-A602-374C-BFD9-FEA6659927D0}" type="slidenum">
              <a:rPr lang="de-DE" smtClean="0"/>
              <a:t>‹Nr.›</a:t>
            </a:fld>
            <a:endParaRPr lang="de-DE"/>
          </a:p>
        </p:txBody>
      </p:sp>
    </p:spTree>
    <p:extLst>
      <p:ext uri="{BB962C8B-B14F-4D97-AF65-F5344CB8AC3E}">
        <p14:creationId xmlns:p14="http://schemas.microsoft.com/office/powerpoint/2010/main" val="454139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1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734517"/>
            <a:ext cx="12192000" cy="3477718"/>
          </a:xfrm>
          <a:solidFill>
            <a:schemeClr val="tx1"/>
          </a:solidFill>
        </p:spPr>
        <p:txBody>
          <a:bodyPr>
            <a:normAutofit/>
          </a:bodyPr>
          <a:lstStyle/>
          <a:p>
            <a:r>
              <a:rPr lang="de-DE" sz="6600" b="1" dirty="0" smtClean="0">
                <a:solidFill>
                  <a:schemeClr val="bg1"/>
                </a:solidFill>
                <a:latin typeface="Arial Narrow" charset="0"/>
                <a:ea typeface="Arial Narrow" charset="0"/>
                <a:cs typeface="Arial Narrow" charset="0"/>
              </a:rPr>
              <a:t>Le </a:t>
            </a:r>
            <a:r>
              <a:rPr lang="de-DE" sz="6600" b="1" dirty="0" err="1" smtClean="0">
                <a:solidFill>
                  <a:schemeClr val="bg1"/>
                </a:solidFill>
                <a:latin typeface="Arial Narrow" charset="0"/>
                <a:ea typeface="Arial Narrow" charset="0"/>
                <a:cs typeface="Arial Narrow" charset="0"/>
              </a:rPr>
              <a:t>Parkour</a:t>
            </a:r>
            <a:r>
              <a:rPr lang="de-DE" dirty="0" smtClean="0">
                <a:solidFill>
                  <a:schemeClr val="bg1"/>
                </a:solidFill>
                <a:latin typeface="Arial Narrow" charset="0"/>
                <a:ea typeface="Arial Narrow" charset="0"/>
                <a:cs typeface="Arial Narrow" charset="0"/>
              </a:rPr>
              <a:t>: </a:t>
            </a:r>
            <a:br>
              <a:rPr lang="de-DE" dirty="0" smtClean="0">
                <a:solidFill>
                  <a:schemeClr val="bg1"/>
                </a:solidFill>
                <a:latin typeface="Arial Narrow" charset="0"/>
                <a:ea typeface="Arial Narrow" charset="0"/>
                <a:cs typeface="Arial Narrow" charset="0"/>
              </a:rPr>
            </a:br>
            <a:r>
              <a:rPr lang="de-DE" dirty="0" smtClean="0">
                <a:solidFill>
                  <a:schemeClr val="bg1"/>
                </a:solidFill>
                <a:latin typeface="Arial Narrow" charset="0"/>
                <a:ea typeface="Arial Narrow" charset="0"/>
                <a:cs typeface="Arial Narrow" charset="0"/>
              </a:rPr>
              <a:t>Grundwissen</a:t>
            </a:r>
            <a:r>
              <a:rPr lang="de-DE" dirty="0">
                <a:solidFill>
                  <a:schemeClr val="bg1"/>
                </a:solidFill>
                <a:latin typeface="Arial Narrow" charset="0"/>
                <a:ea typeface="Arial Narrow" charset="0"/>
                <a:cs typeface="Arial Narrow" charset="0"/>
              </a:rPr>
              <a:t>, Bewegungs- und </a:t>
            </a:r>
            <a:r>
              <a:rPr lang="de-DE" dirty="0" err="1">
                <a:solidFill>
                  <a:schemeClr val="bg1"/>
                </a:solidFill>
                <a:latin typeface="Arial Narrow" charset="0"/>
                <a:ea typeface="Arial Narrow" charset="0"/>
                <a:cs typeface="Arial Narrow" charset="0"/>
              </a:rPr>
              <a:t>Arbeitsaufträ</a:t>
            </a:r>
            <a:r>
              <a:rPr lang="de-DE" dirty="0" err="1" smtClean="0">
                <a:solidFill>
                  <a:schemeClr val="bg1"/>
                </a:solidFill>
                <a:latin typeface="Arial Narrow" charset="0"/>
                <a:ea typeface="Arial Narrow" charset="0"/>
                <a:cs typeface="Arial Narrow" charset="0"/>
              </a:rPr>
              <a:t>ge</a:t>
            </a:r>
            <a:r>
              <a:rPr lang="de-DE" dirty="0" smtClean="0">
                <a:solidFill>
                  <a:schemeClr val="bg1"/>
                </a:solidFill>
                <a:latin typeface="Arial Narrow" charset="0"/>
                <a:ea typeface="Arial Narrow" charset="0"/>
                <a:cs typeface="Arial Narrow" charset="0"/>
              </a:rPr>
              <a:t> (bzw. </a:t>
            </a:r>
            <a:r>
              <a:rPr lang="de-DE" smtClean="0">
                <a:solidFill>
                  <a:schemeClr val="bg1"/>
                </a:solidFill>
                <a:latin typeface="Arial Narrow" charset="0"/>
                <a:ea typeface="Arial Narrow" charset="0"/>
                <a:cs typeface="Arial Narrow" charset="0"/>
              </a:rPr>
              <a:t>ABs</a:t>
            </a:r>
            <a:r>
              <a:rPr lang="de-DE" dirty="0" smtClean="0">
                <a:solidFill>
                  <a:schemeClr val="bg1"/>
                </a:solidFill>
                <a:latin typeface="Arial Narrow" charset="0"/>
                <a:ea typeface="Arial Narrow" charset="0"/>
                <a:cs typeface="Arial Narrow" charset="0"/>
              </a:rPr>
              <a:t>) </a:t>
            </a:r>
            <a:r>
              <a:rPr lang="de-DE" dirty="0" smtClean="0">
                <a:solidFill>
                  <a:schemeClr val="bg1"/>
                </a:solidFill>
              </a:rPr>
              <a:t/>
            </a:r>
            <a:br>
              <a:rPr lang="de-DE" dirty="0" smtClean="0">
                <a:solidFill>
                  <a:schemeClr val="bg1"/>
                </a:solidFill>
              </a:rPr>
            </a:br>
            <a:endParaRPr lang="de-DE" dirty="0">
              <a:solidFill>
                <a:schemeClr val="bg1"/>
              </a:solidFill>
            </a:endParaRPr>
          </a:p>
        </p:txBody>
      </p:sp>
      <p:sp>
        <p:nvSpPr>
          <p:cNvPr id="3" name="Untertitel 2"/>
          <p:cNvSpPr>
            <a:spLocks noGrp="1"/>
          </p:cNvSpPr>
          <p:nvPr>
            <p:ph type="subTitle" idx="1"/>
          </p:nvPr>
        </p:nvSpPr>
        <p:spPr>
          <a:xfrm>
            <a:off x="2063646" y="4699000"/>
            <a:ext cx="10018426" cy="1986613"/>
          </a:xfrm>
        </p:spPr>
        <p:txBody>
          <a:bodyPr>
            <a:normAutofit fontScale="40000" lnSpcReduction="20000"/>
          </a:bodyPr>
          <a:lstStyle/>
          <a:p>
            <a:pPr algn="r"/>
            <a:endParaRPr lang="de-DE" sz="4300" dirty="0"/>
          </a:p>
          <a:p>
            <a:pPr algn="r"/>
            <a:r>
              <a:rPr lang="de-DE" sz="4300" dirty="0">
                <a:latin typeface="Arial Narrow" charset="0"/>
                <a:ea typeface="Arial Narrow" charset="0"/>
                <a:cs typeface="Arial Narrow" charset="0"/>
              </a:rPr>
              <a:t>e</a:t>
            </a:r>
            <a:r>
              <a:rPr lang="de-DE" sz="4300" dirty="0" smtClean="0">
                <a:latin typeface="Arial Narrow" charset="0"/>
                <a:ea typeface="Arial Narrow" charset="0"/>
                <a:cs typeface="Arial Narrow" charset="0"/>
              </a:rPr>
              <a:t>rstellt von Christina Skoda </a:t>
            </a:r>
            <a:r>
              <a:rPr lang="de-DE" sz="4300" dirty="0" smtClean="0">
                <a:latin typeface="Arial Narrow" charset="0"/>
                <a:ea typeface="Arial Narrow" charset="0"/>
                <a:cs typeface="Arial Narrow" charset="0"/>
              </a:rPr>
              <a:t>2018</a:t>
            </a:r>
            <a:endParaRPr lang="de-DE" sz="4300" dirty="0" smtClean="0">
              <a:latin typeface="Arial Narrow" charset="0"/>
              <a:ea typeface="Arial Narrow" charset="0"/>
              <a:cs typeface="Arial Narrow" charset="0"/>
            </a:endParaRPr>
          </a:p>
          <a:p>
            <a:pPr algn="r"/>
            <a:endParaRPr lang="de-DE" sz="4300" dirty="0">
              <a:latin typeface="Arial Narrow" charset="0"/>
              <a:ea typeface="Arial Narrow" charset="0"/>
              <a:cs typeface="Arial Narrow" charset="0"/>
            </a:endParaRPr>
          </a:p>
          <a:p>
            <a:pPr algn="r"/>
            <a:r>
              <a:rPr lang="de-DE" sz="4300" b="1" dirty="0" smtClean="0">
                <a:latin typeface="Arial Narrow" charset="0"/>
                <a:ea typeface="Arial Narrow" charset="0"/>
                <a:cs typeface="Arial Narrow" charset="0"/>
              </a:rPr>
              <a:t>Sportler: </a:t>
            </a:r>
            <a:r>
              <a:rPr lang="de-DE" sz="4300" dirty="0" smtClean="0">
                <a:latin typeface="Arial Narrow" charset="0"/>
                <a:ea typeface="Arial Narrow" charset="0"/>
                <a:cs typeface="Arial Narrow" charset="0"/>
              </a:rPr>
              <a:t>Chris Rieger</a:t>
            </a:r>
          </a:p>
          <a:p>
            <a:pPr algn="r"/>
            <a:r>
              <a:rPr lang="de-DE" sz="4300" b="1" dirty="0" smtClean="0">
                <a:latin typeface="Arial Narrow" charset="0"/>
                <a:ea typeface="Arial Narrow" charset="0"/>
                <a:cs typeface="Arial Narrow" charset="0"/>
              </a:rPr>
              <a:t>Bildreihen/Skizzen/ Zeichnungen: </a:t>
            </a:r>
            <a:r>
              <a:rPr lang="de-DE" sz="4300" dirty="0" smtClean="0">
                <a:latin typeface="Arial Narrow" charset="0"/>
                <a:ea typeface="Arial Narrow" charset="0"/>
                <a:cs typeface="Arial Narrow" charset="0"/>
              </a:rPr>
              <a:t>Christina Skoda</a:t>
            </a:r>
          </a:p>
          <a:p>
            <a:pPr algn="r"/>
            <a:r>
              <a:rPr lang="de-DE" sz="4300" b="1" dirty="0" smtClean="0">
                <a:latin typeface="Arial Narrow" charset="0"/>
                <a:ea typeface="Arial Narrow" charset="0"/>
                <a:cs typeface="Arial Narrow" charset="0"/>
              </a:rPr>
              <a:t>Fotos- und Videoaufnahmen</a:t>
            </a:r>
            <a:r>
              <a:rPr lang="de-DE" sz="4300" dirty="0" smtClean="0">
                <a:latin typeface="Arial Narrow" charset="0"/>
                <a:ea typeface="Arial Narrow" charset="0"/>
                <a:cs typeface="Arial Narrow" charset="0"/>
              </a:rPr>
              <a:t>: Rodolfo Guzman, Stefan Welz, </a:t>
            </a:r>
            <a:r>
              <a:rPr lang="de-DE" sz="4300" dirty="0">
                <a:latin typeface="Arial Narrow" charset="0"/>
                <a:ea typeface="Arial Narrow" charset="0"/>
                <a:cs typeface="Arial Narrow" charset="0"/>
              </a:rPr>
              <a:t>B</a:t>
            </a:r>
            <a:r>
              <a:rPr lang="de-DE" sz="4300" dirty="0" smtClean="0">
                <a:latin typeface="Arial Narrow" charset="0"/>
                <a:ea typeface="Arial Narrow" charset="0"/>
                <a:cs typeface="Arial Narrow" charset="0"/>
              </a:rPr>
              <a:t>runo </a:t>
            </a:r>
            <a:r>
              <a:rPr lang="de-DE" sz="4300" dirty="0" err="1" smtClean="0">
                <a:latin typeface="Arial Narrow" charset="0"/>
                <a:ea typeface="Arial Narrow" charset="0"/>
                <a:cs typeface="Arial Narrow" charset="0"/>
              </a:rPr>
              <a:t>Ohngemach</a:t>
            </a:r>
            <a:r>
              <a:rPr lang="de-DE" sz="4300" dirty="0" smtClean="0">
                <a:latin typeface="Arial Narrow" charset="0"/>
                <a:ea typeface="Arial Narrow" charset="0"/>
                <a:cs typeface="Arial Narrow" charset="0"/>
              </a:rPr>
              <a:t> </a:t>
            </a:r>
          </a:p>
          <a:p>
            <a:pPr algn="r"/>
            <a:endParaRPr lang="de-DE" dirty="0" smtClean="0">
              <a:latin typeface="Arial Narrow" charset="0"/>
              <a:ea typeface="Arial Narrow" charset="0"/>
              <a:cs typeface="Arial Narrow" charset="0"/>
            </a:endParaRPr>
          </a:p>
          <a:p>
            <a:pPr algn="r"/>
            <a:endParaRPr lang="de-DE" dirty="0"/>
          </a:p>
        </p:txBody>
      </p:sp>
    </p:spTree>
    <p:extLst>
      <p:ext uri="{BB962C8B-B14F-4D97-AF65-F5344CB8AC3E}">
        <p14:creationId xmlns:p14="http://schemas.microsoft.com/office/powerpoint/2010/main" val="13441535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4675" y="168961"/>
            <a:ext cx="11467476" cy="832238"/>
          </a:xfrm>
        </p:spPr>
        <p:txBody>
          <a:bodyPr/>
          <a:lstStyle/>
          <a:p>
            <a:r>
              <a:rPr lang="de-DE" dirty="0" smtClean="0">
                <a:latin typeface="Arial Narrow" charset="0"/>
                <a:ea typeface="Arial Narrow" charset="0"/>
                <a:cs typeface="Arial Narrow" charset="0"/>
              </a:rPr>
              <a:t>6a) Bewegungslehre: Körperschwerpunkt </a:t>
            </a:r>
            <a:r>
              <a:rPr lang="de-DE" sz="3200" dirty="0" smtClean="0">
                <a:latin typeface="Arial Narrow" charset="0"/>
                <a:ea typeface="Arial Narrow" charset="0"/>
                <a:cs typeface="Arial Narrow" charset="0"/>
              </a:rPr>
              <a:t>(KSP)          </a:t>
            </a:r>
            <a:r>
              <a:rPr lang="de-DE" sz="1200" dirty="0" smtClean="0">
                <a:latin typeface="Arial Narrow" charset="0"/>
                <a:ea typeface="Arial Narrow" charset="0"/>
                <a:cs typeface="Arial Narrow" charset="0"/>
              </a:rPr>
              <a:t>(Skoda </a:t>
            </a:r>
            <a:r>
              <a:rPr lang="de-DE" sz="1200" dirty="0" smtClean="0">
                <a:latin typeface="Arial Narrow" charset="0"/>
                <a:ea typeface="Arial Narrow" charset="0"/>
                <a:cs typeface="Arial Narrow" charset="0"/>
              </a:rPr>
              <a:t>2018)</a:t>
            </a:r>
            <a:endParaRPr lang="de-DE" sz="1200" dirty="0">
              <a:latin typeface="Arial Narrow" charset="0"/>
              <a:ea typeface="Arial Narrow" charset="0"/>
              <a:cs typeface="Arial Narrow" charset="0"/>
            </a:endParaRPr>
          </a:p>
        </p:txBody>
      </p:sp>
      <p:sp>
        <p:nvSpPr>
          <p:cNvPr id="3" name="Inhaltsplatzhalter 2"/>
          <p:cNvSpPr>
            <a:spLocks noGrp="1"/>
          </p:cNvSpPr>
          <p:nvPr>
            <p:ph idx="1"/>
          </p:nvPr>
        </p:nvSpPr>
        <p:spPr>
          <a:xfrm>
            <a:off x="494675" y="1558977"/>
            <a:ext cx="11467476" cy="5036695"/>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p:txBody>
      </p:sp>
      <p:sp>
        <p:nvSpPr>
          <p:cNvPr id="4" name="Inhaltsplatzhalter 2"/>
          <p:cNvSpPr txBox="1">
            <a:spLocks/>
          </p:cNvSpPr>
          <p:nvPr/>
        </p:nvSpPr>
        <p:spPr>
          <a:xfrm>
            <a:off x="494675" y="1106129"/>
            <a:ext cx="11467476" cy="5594474"/>
          </a:xfrm>
          <a:prstGeom prst="rect">
            <a:avLst/>
          </a:prstGeom>
          <a:solidFill>
            <a:schemeClr val="accent2">
              <a:lumMod val="20000"/>
              <a:lumOff val="80000"/>
            </a:schemeClr>
          </a:solidFill>
          <a:ln>
            <a:solidFill>
              <a:schemeClr val="tx1"/>
            </a:solidFill>
          </a:ln>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de-DE" dirty="0" smtClean="0">
                <a:latin typeface="Arial" charset="0"/>
                <a:ea typeface="Arial" charset="0"/>
                <a:cs typeface="Arial" charset="0"/>
              </a:rPr>
              <a:t>Der Körperschwerpunkt (KSP) ist ein (gedachter) Punkt, an dem die </a:t>
            </a:r>
          </a:p>
          <a:p>
            <a:pPr marL="0" indent="0">
              <a:lnSpc>
                <a:spcPct val="100000"/>
              </a:lnSpc>
              <a:spcBef>
                <a:spcPts val="0"/>
              </a:spcBef>
              <a:buFontTx/>
              <a:buNone/>
            </a:pPr>
            <a:r>
              <a:rPr lang="de-DE" dirty="0" smtClean="0">
                <a:latin typeface="Arial" charset="0"/>
                <a:ea typeface="Arial" charset="0"/>
                <a:cs typeface="Arial" charset="0"/>
              </a:rPr>
              <a:t>Wirkungslinie der Gewichtskraft angreift. Der KSP kann beispielsweise in </a:t>
            </a:r>
          </a:p>
          <a:p>
            <a:pPr marL="0" indent="0">
              <a:lnSpc>
                <a:spcPct val="100000"/>
              </a:lnSpc>
              <a:spcBef>
                <a:spcPts val="0"/>
              </a:spcBef>
              <a:buFontTx/>
              <a:buNone/>
            </a:pPr>
            <a:r>
              <a:rPr lang="de-DE" dirty="0" smtClean="0">
                <a:latin typeface="Arial" charset="0"/>
                <a:ea typeface="Arial" charset="0"/>
                <a:cs typeface="Arial" charset="0"/>
              </a:rPr>
              <a:t>der Praxis durch Ausbalancieren ermittelt werden, da seine Rolle/Lage bei </a:t>
            </a:r>
          </a:p>
          <a:p>
            <a:pPr marL="0" indent="0">
              <a:lnSpc>
                <a:spcPct val="100000"/>
              </a:lnSpc>
              <a:spcBef>
                <a:spcPts val="0"/>
              </a:spcBef>
              <a:buFontTx/>
              <a:buNone/>
            </a:pPr>
            <a:r>
              <a:rPr lang="de-DE" dirty="0" smtClean="0">
                <a:latin typeface="Arial" charset="0"/>
                <a:ea typeface="Arial" charset="0"/>
                <a:cs typeface="Arial" charset="0"/>
              </a:rPr>
              <a:t>Gleichgewichtsaufgaben besonders augenscheinlich wird. </a:t>
            </a:r>
          </a:p>
          <a:p>
            <a:pPr marL="0" indent="0">
              <a:lnSpc>
                <a:spcPct val="100000"/>
              </a:lnSpc>
              <a:spcBef>
                <a:spcPts val="0"/>
              </a:spcBef>
              <a:buFontTx/>
              <a:buNone/>
            </a:pPr>
            <a:endParaRPr lang="de-DE" dirty="0" smtClean="0">
              <a:latin typeface="Arial" charset="0"/>
              <a:ea typeface="Arial" charset="0"/>
              <a:cs typeface="Arial" charset="0"/>
            </a:endParaRPr>
          </a:p>
          <a:p>
            <a:pPr marL="0" indent="0">
              <a:lnSpc>
                <a:spcPct val="100000"/>
              </a:lnSpc>
              <a:spcBef>
                <a:spcPts val="0"/>
              </a:spcBef>
              <a:buFontTx/>
              <a:buNone/>
            </a:pPr>
            <a:endParaRPr lang="de-DE" dirty="0" smtClean="0">
              <a:latin typeface="Arial" charset="0"/>
              <a:ea typeface="Arial" charset="0"/>
              <a:cs typeface="Arial" charset="0"/>
            </a:endParaRPr>
          </a:p>
          <a:p>
            <a:pPr marL="0" indent="0">
              <a:lnSpc>
                <a:spcPct val="100000"/>
              </a:lnSpc>
              <a:spcBef>
                <a:spcPts val="0"/>
              </a:spcBef>
              <a:buFontTx/>
              <a:buNone/>
            </a:pPr>
            <a:r>
              <a:rPr lang="de-DE" sz="2200" b="1" u="sng" dirty="0" smtClean="0">
                <a:latin typeface="Arial" charset="0"/>
                <a:ea typeface="Arial" charset="0"/>
                <a:cs typeface="Arial" charset="0"/>
              </a:rPr>
              <a:t>Aufgabe </a:t>
            </a:r>
            <a:r>
              <a:rPr lang="de-DE" sz="2200" b="1" u="sng" dirty="0" smtClean="0">
                <a:latin typeface="Arial" charset="0"/>
                <a:ea typeface="Arial" charset="0"/>
                <a:cs typeface="Arial" charset="0"/>
                <a:sym typeface="Wingdings"/>
              </a:rPr>
              <a:t> Balancieren und Präzisionssprung</a:t>
            </a:r>
          </a:p>
          <a:p>
            <a:pPr marL="0" indent="0">
              <a:lnSpc>
                <a:spcPct val="100000"/>
              </a:lnSpc>
              <a:spcBef>
                <a:spcPts val="0"/>
              </a:spcBef>
              <a:buFontTx/>
              <a:buNone/>
            </a:pPr>
            <a:endParaRPr lang="de-DE" sz="2200" b="1" u="sng" dirty="0" smtClean="0">
              <a:latin typeface="Arial" charset="0"/>
              <a:ea typeface="Arial" charset="0"/>
              <a:cs typeface="Arial" charset="0"/>
            </a:endParaRPr>
          </a:p>
          <a:p>
            <a:pPr marL="514350" indent="-514350">
              <a:lnSpc>
                <a:spcPct val="100000"/>
              </a:lnSpc>
              <a:spcBef>
                <a:spcPts val="0"/>
              </a:spcBef>
              <a:buFontTx/>
              <a:buAutoNum type="arabicPeriod"/>
            </a:pPr>
            <a:r>
              <a:rPr lang="de-DE" sz="2200" b="1" dirty="0" smtClean="0">
                <a:latin typeface="Arial" charset="0"/>
                <a:ea typeface="Arial" charset="0"/>
                <a:cs typeface="Arial" charset="0"/>
              </a:rPr>
              <a:t>Spring auf ein möglichst schmales Objekt, lande in Hockstellung (auf dem Objekt), richte dich auf und balanciere zum anderen Ende (Level 1 umgedrehte </a:t>
            </a:r>
            <a:r>
              <a:rPr lang="de-DE" sz="2200" b="1" dirty="0" err="1" smtClean="0">
                <a:latin typeface="Arial" charset="0"/>
                <a:ea typeface="Arial" charset="0"/>
                <a:cs typeface="Arial" charset="0"/>
              </a:rPr>
              <a:t>Langbank</a:t>
            </a:r>
            <a:r>
              <a:rPr lang="de-DE" sz="2200" b="1" dirty="0" smtClean="0">
                <a:latin typeface="Arial" charset="0"/>
                <a:ea typeface="Arial" charset="0"/>
                <a:cs typeface="Arial" charset="0"/>
              </a:rPr>
              <a:t>, Level 2 Schwebebalken, Level 3 Reckstange)!</a:t>
            </a:r>
          </a:p>
          <a:p>
            <a:pPr marL="457200" indent="-457200">
              <a:lnSpc>
                <a:spcPct val="100000"/>
              </a:lnSpc>
              <a:spcBef>
                <a:spcPts val="0"/>
              </a:spcBef>
              <a:buFont typeface="+mj-lt"/>
              <a:buAutoNum type="arabicPeriod"/>
            </a:pPr>
            <a:r>
              <a:rPr lang="de-DE" sz="2200" b="1" dirty="0" smtClean="0">
                <a:latin typeface="Arial" charset="0"/>
                <a:ea typeface="Arial" charset="0"/>
                <a:cs typeface="Arial" charset="0"/>
              </a:rPr>
              <a:t> Übe eine 180</a:t>
            </a:r>
            <a:r>
              <a:rPr lang="de-DE" sz="2200" b="1" baseline="30000" dirty="0" smtClean="0">
                <a:latin typeface="Arial" charset="0"/>
                <a:ea typeface="Arial" charset="0"/>
                <a:cs typeface="Arial" charset="0"/>
              </a:rPr>
              <a:t>0</a:t>
            </a:r>
            <a:r>
              <a:rPr lang="de-DE" sz="2200" b="1" dirty="0" smtClean="0">
                <a:latin typeface="Arial" charset="0"/>
                <a:ea typeface="Arial" charset="0"/>
                <a:cs typeface="Arial" charset="0"/>
              </a:rPr>
              <a:t> </a:t>
            </a:r>
            <a:r>
              <a:rPr lang="mr-IN" sz="2200" b="1" dirty="0" smtClean="0">
                <a:latin typeface="Arial" charset="0"/>
                <a:ea typeface="Arial" charset="0"/>
                <a:cs typeface="Arial" charset="0"/>
              </a:rPr>
              <a:t>–</a:t>
            </a:r>
            <a:r>
              <a:rPr lang="de-DE" sz="2200" b="1" dirty="0" smtClean="0">
                <a:latin typeface="Arial" charset="0"/>
                <a:ea typeface="Arial" charset="0"/>
                <a:cs typeface="Arial" charset="0"/>
              </a:rPr>
              <a:t> Drehung auf einem möglichst schmalen Objekt. ( Level 1 in Hockstellung</a:t>
            </a:r>
            <a:r>
              <a:rPr lang="de-DE" sz="2200" b="1" dirty="0" smtClean="0">
                <a:latin typeface="Arial" charset="0"/>
                <a:ea typeface="Arial" charset="0"/>
                <a:cs typeface="Arial" charset="0"/>
                <a:sym typeface="Wingdings"/>
              </a:rPr>
              <a:t> </a:t>
            </a:r>
            <a:r>
              <a:rPr lang="de-DE" sz="2200" b="1" dirty="0" smtClean="0">
                <a:latin typeface="Arial" charset="0"/>
                <a:ea typeface="Arial" charset="0"/>
                <a:cs typeface="Arial" charset="0"/>
              </a:rPr>
              <a:t> Level 2 in aufrechter Haltung</a:t>
            </a:r>
            <a:r>
              <a:rPr lang="de-DE" sz="2200" b="1" dirty="0" smtClean="0">
                <a:latin typeface="Arial" charset="0"/>
                <a:ea typeface="Arial" charset="0"/>
                <a:cs typeface="Arial" charset="0"/>
                <a:sym typeface="Wingdings"/>
              </a:rPr>
              <a:t> </a:t>
            </a:r>
            <a:r>
              <a:rPr lang="de-DE" sz="2200" b="1" dirty="0" smtClean="0">
                <a:latin typeface="Arial" charset="0"/>
                <a:ea typeface="Arial" charset="0"/>
                <a:cs typeface="Arial" charset="0"/>
              </a:rPr>
              <a:t>    Level 3 Drehung= gegangene Drehung auf den Fußballen)</a:t>
            </a:r>
          </a:p>
          <a:p>
            <a:pPr marL="0" indent="0">
              <a:lnSpc>
                <a:spcPct val="100000"/>
              </a:lnSpc>
              <a:spcBef>
                <a:spcPts val="0"/>
              </a:spcBef>
              <a:buNone/>
            </a:pPr>
            <a:endParaRPr lang="de-DE" sz="2200" b="1" dirty="0" smtClean="0">
              <a:latin typeface="Arial" charset="0"/>
              <a:ea typeface="Arial" charset="0"/>
              <a:cs typeface="Arial" charset="0"/>
            </a:endParaRPr>
          </a:p>
          <a:p>
            <a:pPr marL="0" indent="0">
              <a:lnSpc>
                <a:spcPct val="100000"/>
              </a:lnSpc>
              <a:spcBef>
                <a:spcPts val="0"/>
              </a:spcBef>
              <a:buNone/>
            </a:pPr>
            <a:endParaRPr lang="de-DE" sz="2200" b="1" dirty="0" smtClean="0">
              <a:latin typeface="Arial" charset="0"/>
              <a:ea typeface="Arial" charset="0"/>
              <a:cs typeface="Arial" charset="0"/>
            </a:endParaRPr>
          </a:p>
          <a:p>
            <a:pPr marL="0" indent="0">
              <a:lnSpc>
                <a:spcPct val="100000"/>
              </a:lnSpc>
              <a:spcBef>
                <a:spcPts val="0"/>
              </a:spcBef>
              <a:buNone/>
            </a:pPr>
            <a:r>
              <a:rPr lang="de-DE" sz="2000" b="1" u="sng" dirty="0" smtClean="0">
                <a:latin typeface="Arial" charset="0"/>
                <a:ea typeface="Arial" charset="0"/>
                <a:cs typeface="Arial" charset="0"/>
              </a:rPr>
              <a:t>Partnerarbeit (PA)</a:t>
            </a:r>
          </a:p>
          <a:p>
            <a:pPr marL="457200" indent="-457200">
              <a:lnSpc>
                <a:spcPct val="100000"/>
              </a:lnSpc>
              <a:spcBef>
                <a:spcPts val="0"/>
              </a:spcBef>
              <a:buAutoNum type="alphaLcParenR"/>
            </a:pPr>
            <a:r>
              <a:rPr lang="de-DE" sz="2000" b="1" dirty="0" smtClean="0">
                <a:latin typeface="Arial" charset="0"/>
                <a:ea typeface="Arial" charset="0"/>
                <a:cs typeface="Arial" charset="0"/>
              </a:rPr>
              <a:t>Beobachte dich/ andere. Beschreibe oder/ und skizziere die Körperhaltung (inkl. Armhaltung) und Ausgleichsbewegungen, die eine erfolgreiche Drehung möglich machen (gemacht haben). </a:t>
            </a:r>
          </a:p>
          <a:p>
            <a:pPr marL="0" lvl="0" indent="0">
              <a:lnSpc>
                <a:spcPct val="100000"/>
              </a:lnSpc>
              <a:spcBef>
                <a:spcPts val="0"/>
              </a:spcBef>
              <a:buNone/>
            </a:pPr>
            <a:r>
              <a:rPr lang="de-DE" sz="2000" dirty="0" smtClean="0">
                <a:latin typeface="Arial" charset="0"/>
                <a:ea typeface="Arial" charset="0"/>
                <a:cs typeface="Arial" charset="0"/>
              </a:rPr>
              <a:t>          (</a:t>
            </a:r>
            <a:r>
              <a:rPr lang="de-DE" sz="2000" dirty="0">
                <a:latin typeface="Arial" charset="0"/>
                <a:ea typeface="Arial" charset="0"/>
                <a:cs typeface="Arial" charset="0"/>
              </a:rPr>
              <a:t>Hinweis: </a:t>
            </a:r>
            <a:r>
              <a:rPr lang="de-DE" sz="2000" dirty="0" smtClean="0">
                <a:latin typeface="Arial" charset="0"/>
                <a:ea typeface="Arial" charset="0"/>
                <a:cs typeface="Arial" charset="0"/>
              </a:rPr>
              <a:t>Eigene Videoaufnahmen </a:t>
            </a:r>
            <a:r>
              <a:rPr lang="de-DE" sz="2000" dirty="0">
                <a:latin typeface="Arial" charset="0"/>
                <a:ea typeface="Arial" charset="0"/>
                <a:cs typeface="Arial" charset="0"/>
              </a:rPr>
              <a:t>zur Bewegungsanalyse </a:t>
            </a:r>
            <a:r>
              <a:rPr lang="de-DE" sz="2000" dirty="0" smtClean="0">
                <a:latin typeface="Arial" charset="0"/>
                <a:ea typeface="Arial" charset="0"/>
                <a:cs typeface="Arial" charset="0"/>
              </a:rPr>
              <a:t>sind </a:t>
            </a:r>
            <a:r>
              <a:rPr lang="de-DE" sz="2000" dirty="0">
                <a:latin typeface="Arial" charset="0"/>
                <a:ea typeface="Arial" charset="0"/>
                <a:cs typeface="Arial" charset="0"/>
              </a:rPr>
              <a:t>nach Freigabe des Lehrers </a:t>
            </a:r>
            <a:r>
              <a:rPr lang="de-DE" sz="2000" dirty="0" smtClean="0">
                <a:latin typeface="Arial" charset="0"/>
                <a:ea typeface="Arial" charset="0"/>
                <a:cs typeface="Arial" charset="0"/>
              </a:rPr>
              <a:t>möglich.) </a:t>
            </a:r>
            <a:endParaRPr lang="de-DE" sz="2000" dirty="0">
              <a:latin typeface="Arial" charset="0"/>
              <a:ea typeface="Arial" charset="0"/>
              <a:cs typeface="Arial" charset="0"/>
            </a:endParaRPr>
          </a:p>
          <a:p>
            <a:pPr marL="457200" indent="-457200">
              <a:lnSpc>
                <a:spcPct val="100000"/>
              </a:lnSpc>
              <a:spcBef>
                <a:spcPts val="0"/>
              </a:spcBef>
              <a:buAutoNum type="alphaLcParenR"/>
            </a:pPr>
            <a:endParaRPr lang="de-DE" sz="2000" b="1" dirty="0">
              <a:latin typeface="Arial" charset="0"/>
              <a:ea typeface="Arial" charset="0"/>
              <a:cs typeface="Arial" charset="0"/>
            </a:endParaRPr>
          </a:p>
          <a:p>
            <a:pPr marL="0" indent="0">
              <a:lnSpc>
                <a:spcPct val="100000"/>
              </a:lnSpc>
              <a:spcBef>
                <a:spcPts val="0"/>
              </a:spcBef>
              <a:buNone/>
            </a:pPr>
            <a:r>
              <a:rPr lang="de-DE" sz="2000" b="1" dirty="0" smtClean="0">
                <a:latin typeface="Arial" charset="0"/>
                <a:ea typeface="Arial" charset="0"/>
                <a:cs typeface="Arial" charset="0"/>
              </a:rPr>
              <a:t>b)      Formuliere „</a:t>
            </a:r>
            <a:r>
              <a:rPr lang="de-DE" sz="2000" b="1" dirty="0" err="1" smtClean="0">
                <a:latin typeface="Arial" charset="0"/>
                <a:ea typeface="Arial" charset="0"/>
                <a:cs typeface="Arial" charset="0"/>
              </a:rPr>
              <a:t>Gelingenstipps</a:t>
            </a:r>
            <a:r>
              <a:rPr lang="de-DE" sz="2000" b="1" dirty="0" smtClean="0">
                <a:latin typeface="Arial" charset="0"/>
                <a:ea typeface="Arial" charset="0"/>
                <a:cs typeface="Arial" charset="0"/>
              </a:rPr>
              <a:t>“, indem du den Text vervollständigst. </a:t>
            </a:r>
          </a:p>
          <a:p>
            <a:pPr marL="0" indent="0">
              <a:lnSpc>
                <a:spcPct val="100000"/>
              </a:lnSpc>
              <a:spcBef>
                <a:spcPts val="0"/>
              </a:spcBef>
              <a:buNone/>
            </a:pPr>
            <a:endParaRPr lang="de-DE" sz="2000" dirty="0" smtClean="0">
              <a:latin typeface="Arial" charset="0"/>
              <a:ea typeface="Arial" charset="0"/>
              <a:cs typeface="Arial" charset="0"/>
            </a:endParaRPr>
          </a:p>
          <a:p>
            <a:pPr marL="0" indent="0">
              <a:lnSpc>
                <a:spcPct val="100000"/>
              </a:lnSpc>
              <a:spcBef>
                <a:spcPts val="0"/>
              </a:spcBef>
              <a:buNone/>
            </a:pPr>
            <a:r>
              <a:rPr lang="de-DE" sz="2000" dirty="0" smtClean="0">
                <a:latin typeface="Arial" charset="0"/>
                <a:ea typeface="Arial" charset="0"/>
                <a:cs typeface="Arial" charset="0"/>
              </a:rPr>
              <a:t>Der__________ sollte während der Drehung möglichst ________________ der Stützstelle bleiben. Gelingt das nicht, </a:t>
            </a:r>
          </a:p>
          <a:p>
            <a:pPr marL="0" indent="0">
              <a:lnSpc>
                <a:spcPct val="100000"/>
              </a:lnSpc>
              <a:spcBef>
                <a:spcPts val="0"/>
              </a:spcBef>
              <a:buNone/>
            </a:pPr>
            <a:endParaRPr lang="de-DE" sz="2000" dirty="0">
              <a:latin typeface="Arial" charset="0"/>
              <a:ea typeface="Arial" charset="0"/>
              <a:cs typeface="Arial" charset="0"/>
            </a:endParaRPr>
          </a:p>
          <a:p>
            <a:pPr marL="0" indent="0">
              <a:lnSpc>
                <a:spcPct val="100000"/>
              </a:lnSpc>
              <a:spcBef>
                <a:spcPts val="0"/>
              </a:spcBef>
              <a:buNone/>
            </a:pPr>
            <a:r>
              <a:rPr lang="de-DE" sz="2000" dirty="0" smtClean="0">
                <a:latin typeface="Arial" charset="0"/>
                <a:ea typeface="Arial" charset="0"/>
                <a:cs typeface="Arial" charset="0"/>
              </a:rPr>
              <a:t>muss der Sportler __________________________________________________________________ . Die </a:t>
            </a:r>
          </a:p>
          <a:p>
            <a:pPr marL="0" indent="0">
              <a:lnSpc>
                <a:spcPct val="100000"/>
              </a:lnSpc>
              <a:spcBef>
                <a:spcPts val="0"/>
              </a:spcBef>
              <a:buNone/>
            </a:pPr>
            <a:endParaRPr lang="de-DE" sz="2000" dirty="0">
              <a:latin typeface="Arial" charset="0"/>
              <a:ea typeface="Arial" charset="0"/>
              <a:cs typeface="Arial" charset="0"/>
            </a:endParaRPr>
          </a:p>
          <a:p>
            <a:pPr marL="0" indent="0">
              <a:lnSpc>
                <a:spcPct val="100000"/>
              </a:lnSpc>
              <a:spcBef>
                <a:spcPts val="0"/>
              </a:spcBef>
              <a:buNone/>
            </a:pPr>
            <a:r>
              <a:rPr lang="de-DE" sz="2000" dirty="0" smtClean="0">
                <a:latin typeface="Arial" charset="0"/>
                <a:ea typeface="Arial" charset="0"/>
                <a:cs typeface="Arial" charset="0"/>
              </a:rPr>
              <a:t>Drehung (genauso wie die beidbeinige Landung auf dem Objekt) sind ____________________ je näher der KSP am </a:t>
            </a:r>
          </a:p>
          <a:p>
            <a:pPr marL="0" indent="0">
              <a:lnSpc>
                <a:spcPct val="100000"/>
              </a:lnSpc>
              <a:spcBef>
                <a:spcPts val="0"/>
              </a:spcBef>
              <a:buNone/>
            </a:pPr>
            <a:endParaRPr lang="de-DE" sz="2000" dirty="0">
              <a:latin typeface="Arial" charset="0"/>
              <a:ea typeface="Arial" charset="0"/>
              <a:cs typeface="Arial" charset="0"/>
            </a:endParaRPr>
          </a:p>
          <a:p>
            <a:pPr marL="0" indent="0">
              <a:lnSpc>
                <a:spcPct val="100000"/>
              </a:lnSpc>
              <a:spcBef>
                <a:spcPts val="0"/>
              </a:spcBef>
              <a:buNone/>
            </a:pPr>
            <a:r>
              <a:rPr lang="de-DE" sz="2000" dirty="0" smtClean="0">
                <a:latin typeface="Arial" charset="0"/>
                <a:ea typeface="Arial" charset="0"/>
                <a:cs typeface="Arial" charset="0"/>
              </a:rPr>
              <a:t>___________________________________________ bzw. der ____________________________________________ist.</a:t>
            </a:r>
          </a:p>
          <a:p>
            <a:pPr marL="0" indent="0">
              <a:lnSpc>
                <a:spcPct val="100000"/>
              </a:lnSpc>
              <a:spcBef>
                <a:spcPts val="0"/>
              </a:spcBef>
              <a:buNone/>
            </a:pPr>
            <a:endParaRPr lang="de-DE" sz="2000" dirty="0" smtClean="0">
              <a:latin typeface="Arial" charset="0"/>
              <a:ea typeface="Arial" charset="0"/>
              <a:cs typeface="Arial" charset="0"/>
            </a:endParaRPr>
          </a:p>
          <a:p>
            <a:pPr marL="0" indent="0">
              <a:lnSpc>
                <a:spcPct val="100000"/>
              </a:lnSpc>
              <a:spcBef>
                <a:spcPts val="0"/>
              </a:spcBef>
              <a:buNone/>
            </a:pPr>
            <a:endParaRPr lang="de-DE" sz="2000" dirty="0" smtClean="0">
              <a:latin typeface="Arial" charset="0"/>
              <a:ea typeface="Arial" charset="0"/>
              <a:cs typeface="Arial" charset="0"/>
            </a:endParaRPr>
          </a:p>
          <a:p>
            <a:pPr marL="0" indent="0">
              <a:lnSpc>
                <a:spcPct val="100000"/>
              </a:lnSpc>
              <a:spcBef>
                <a:spcPts val="0"/>
              </a:spcBef>
              <a:buNone/>
            </a:pPr>
            <a:r>
              <a:rPr lang="de-DE" sz="2000" dirty="0" smtClean="0">
                <a:latin typeface="Arial" charset="0"/>
                <a:ea typeface="Arial" charset="0"/>
                <a:cs typeface="Arial" charset="0"/>
              </a:rPr>
              <a:t>OPTIONAL: Einzeichnen der gedachten KSPs in das Beobachtungsmaterial (Videos/Standbilder/ Skizzen).</a:t>
            </a:r>
          </a:p>
        </p:txBody>
      </p:sp>
      <p:pic>
        <p:nvPicPr>
          <p:cNvPr id="5" name="Bild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357" y="1237762"/>
            <a:ext cx="3209758" cy="1291894"/>
          </a:xfrm>
          <a:prstGeom prst="rect">
            <a:avLst/>
          </a:prstGeom>
        </p:spPr>
      </p:pic>
    </p:spTree>
    <p:extLst>
      <p:ext uri="{BB962C8B-B14F-4D97-AF65-F5344CB8AC3E}">
        <p14:creationId xmlns:p14="http://schemas.microsoft.com/office/powerpoint/2010/main" val="2093437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0362" y="168960"/>
            <a:ext cx="11467476" cy="951456"/>
          </a:xfrm>
        </p:spPr>
        <p:txBody>
          <a:bodyPr/>
          <a:lstStyle/>
          <a:p>
            <a:r>
              <a:rPr lang="de-DE" dirty="0" smtClean="0">
                <a:latin typeface="Arial Narrow" charset="0"/>
                <a:ea typeface="Arial Narrow" charset="0"/>
                <a:cs typeface="Arial Narrow" charset="0"/>
              </a:rPr>
              <a:t>6b) </a:t>
            </a:r>
            <a:r>
              <a:rPr lang="de-DE" sz="4000" dirty="0" smtClean="0">
                <a:latin typeface="Arial Narrow" charset="0"/>
                <a:ea typeface="Arial Narrow" charset="0"/>
                <a:cs typeface="Arial Narrow" charset="0"/>
              </a:rPr>
              <a:t>Bewegungslehre: Körperschwerpunkt (KSP)            </a:t>
            </a:r>
            <a:r>
              <a:rPr lang="de-DE" sz="1200" dirty="0" smtClean="0">
                <a:latin typeface="Arial Narrow" charset="0"/>
                <a:ea typeface="Arial Narrow" charset="0"/>
                <a:cs typeface="Arial Narrow" charset="0"/>
              </a:rPr>
              <a:t>(Skoda </a:t>
            </a:r>
            <a:r>
              <a:rPr lang="de-DE" sz="1200" dirty="0" smtClean="0">
                <a:latin typeface="Arial Narrow" charset="0"/>
                <a:ea typeface="Arial Narrow" charset="0"/>
                <a:cs typeface="Arial Narrow" charset="0"/>
              </a:rPr>
              <a:t>2018)</a:t>
            </a:r>
            <a:endParaRPr lang="de-DE" sz="1200" dirty="0">
              <a:latin typeface="Arial Narrow" charset="0"/>
              <a:ea typeface="Arial Narrow" charset="0"/>
              <a:cs typeface="Arial Narrow" charset="0"/>
            </a:endParaRPr>
          </a:p>
        </p:txBody>
      </p:sp>
      <p:sp>
        <p:nvSpPr>
          <p:cNvPr id="3" name="Inhaltsplatzhalter 2"/>
          <p:cNvSpPr>
            <a:spLocks noGrp="1"/>
          </p:cNvSpPr>
          <p:nvPr>
            <p:ph idx="1"/>
          </p:nvPr>
        </p:nvSpPr>
        <p:spPr>
          <a:xfrm>
            <a:off x="494675" y="1558977"/>
            <a:ext cx="11467476" cy="5036695"/>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p:txBody>
      </p:sp>
      <p:sp>
        <p:nvSpPr>
          <p:cNvPr id="4" name="Inhaltsplatzhalter 2"/>
          <p:cNvSpPr txBox="1">
            <a:spLocks/>
          </p:cNvSpPr>
          <p:nvPr/>
        </p:nvSpPr>
        <p:spPr>
          <a:xfrm>
            <a:off x="280362" y="1120416"/>
            <a:ext cx="11467476" cy="5594474"/>
          </a:xfrm>
          <a:prstGeom prst="rect">
            <a:avLst/>
          </a:prstGeom>
          <a:solidFill>
            <a:schemeClr val="accent2">
              <a:lumMod val="20000"/>
              <a:lumOff val="8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de-DE" sz="1800" dirty="0" smtClean="0">
                <a:latin typeface="Arial" charset="0"/>
                <a:ea typeface="Arial" charset="0"/>
                <a:cs typeface="Arial" charset="0"/>
              </a:rPr>
              <a:t>Der Körperschwerpunkt (KSP) ist ein (gedachter) Punkt, an dem die Wirkungslinie der Gewichtskraft angreift. </a:t>
            </a:r>
          </a:p>
          <a:p>
            <a:pPr marL="0" indent="0" algn="just">
              <a:lnSpc>
                <a:spcPct val="100000"/>
              </a:lnSpc>
              <a:spcBef>
                <a:spcPts val="0"/>
              </a:spcBef>
              <a:buNone/>
            </a:pPr>
            <a:r>
              <a:rPr lang="de-DE" sz="1800" dirty="0">
                <a:latin typeface="Arial" charset="0"/>
                <a:ea typeface="Arial" charset="0"/>
                <a:cs typeface="Arial" charset="0"/>
              </a:rPr>
              <a:t>Der KSP kann beispielsweise in der Praxis durch Ausbalancieren ermittelt werden, da seine Rolle/Lage bei Gleichgewichtsaufgaben besonders augenscheinlich wird. </a:t>
            </a:r>
            <a:r>
              <a:rPr lang="de-DE" sz="1800" dirty="0" smtClean="0">
                <a:latin typeface="Arial" charset="0"/>
                <a:ea typeface="Arial" charset="0"/>
                <a:cs typeface="Arial" charset="0"/>
              </a:rPr>
              <a:t>Er kann bei sportlichen Bewegungen auch außerhalb des Körpers liegen.</a:t>
            </a:r>
            <a:endParaRPr lang="de-DE" sz="1800" b="1" dirty="0" smtClean="0">
              <a:latin typeface="Arial" charset="0"/>
              <a:ea typeface="Arial" charset="0"/>
              <a:cs typeface="Arial" charset="0"/>
            </a:endParaRPr>
          </a:p>
          <a:p>
            <a:pPr marL="0" indent="0">
              <a:lnSpc>
                <a:spcPct val="100000"/>
              </a:lnSpc>
              <a:spcBef>
                <a:spcPts val="0"/>
              </a:spcBef>
              <a:buNone/>
            </a:pPr>
            <a:endParaRPr lang="de-DE" dirty="0" smtClean="0">
              <a:latin typeface="Arial" charset="0"/>
              <a:ea typeface="Arial" charset="0"/>
              <a:cs typeface="Arial" charset="0"/>
            </a:endParaRPr>
          </a:p>
        </p:txBody>
      </p:sp>
      <p:pic>
        <p:nvPicPr>
          <p:cNvPr id="5" name="Bild 4"/>
          <p:cNvPicPr>
            <a:picLocks noChangeAspect="1"/>
          </p:cNvPicPr>
          <p:nvPr/>
        </p:nvPicPr>
        <p:blipFill>
          <a:blip r:embed="rId2"/>
          <a:stretch>
            <a:fillRect/>
          </a:stretch>
        </p:blipFill>
        <p:spPr>
          <a:xfrm>
            <a:off x="1469953" y="2535051"/>
            <a:ext cx="9088293" cy="3606065"/>
          </a:xfrm>
          <a:prstGeom prst="rect">
            <a:avLst/>
          </a:prstGeom>
        </p:spPr>
      </p:pic>
      <p:sp>
        <p:nvSpPr>
          <p:cNvPr id="7" name="Oval 6"/>
          <p:cNvSpPr/>
          <p:nvPr/>
        </p:nvSpPr>
        <p:spPr>
          <a:xfrm flipH="1">
            <a:off x="5481710" y="4595245"/>
            <a:ext cx="124464" cy="105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p:cNvSpPr/>
          <p:nvPr/>
        </p:nvSpPr>
        <p:spPr>
          <a:xfrm flipH="1">
            <a:off x="2558027" y="4804758"/>
            <a:ext cx="143589" cy="136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p:cNvSpPr/>
          <p:nvPr/>
        </p:nvSpPr>
        <p:spPr>
          <a:xfrm flipH="1">
            <a:off x="9340976" y="4225096"/>
            <a:ext cx="143589" cy="136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 Verbindung 11"/>
          <p:cNvCxnSpPr/>
          <p:nvPr/>
        </p:nvCxnSpPr>
        <p:spPr>
          <a:xfrm flipH="1">
            <a:off x="2629822" y="4945138"/>
            <a:ext cx="1" cy="10555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9412770" y="4254065"/>
            <a:ext cx="0" cy="17432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5543942" y="4700918"/>
            <a:ext cx="0" cy="129981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18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4675" y="168961"/>
            <a:ext cx="11467476" cy="970294"/>
          </a:xfrm>
        </p:spPr>
        <p:txBody>
          <a:bodyPr/>
          <a:lstStyle/>
          <a:p>
            <a:r>
              <a:rPr lang="de-DE" dirty="0">
                <a:latin typeface="Arial Narrow" charset="0"/>
                <a:ea typeface="Arial Narrow" charset="0"/>
                <a:cs typeface="Arial Narrow" charset="0"/>
              </a:rPr>
              <a:t>7</a:t>
            </a:r>
            <a:r>
              <a:rPr lang="de-DE" dirty="0" smtClean="0">
                <a:latin typeface="Arial Narrow" charset="0"/>
                <a:ea typeface="Arial Narrow" charset="0"/>
                <a:cs typeface="Arial Narrow" charset="0"/>
              </a:rPr>
              <a:t>) Bewegungslehre: azyklische Bewegungen         </a:t>
            </a:r>
            <a:r>
              <a:rPr lang="de-DE" sz="1200" dirty="0" smtClean="0">
                <a:latin typeface="Arial Narrow" charset="0"/>
                <a:ea typeface="Arial Narrow" charset="0"/>
                <a:cs typeface="Arial Narrow" charset="0"/>
              </a:rPr>
              <a:t>(Skoda </a:t>
            </a:r>
            <a:r>
              <a:rPr lang="de-DE" sz="1200" dirty="0" smtClean="0">
                <a:latin typeface="Arial Narrow" charset="0"/>
                <a:ea typeface="Arial Narrow" charset="0"/>
                <a:cs typeface="Arial Narrow" charset="0"/>
              </a:rPr>
              <a:t>2018)</a:t>
            </a:r>
            <a:endParaRPr lang="de-DE" sz="1200" dirty="0">
              <a:latin typeface="Arial Narrow" charset="0"/>
              <a:ea typeface="Arial Narrow" charset="0"/>
              <a:cs typeface="Arial Narrow" charset="0"/>
            </a:endParaRPr>
          </a:p>
        </p:txBody>
      </p:sp>
      <p:sp>
        <p:nvSpPr>
          <p:cNvPr id="3" name="Inhaltsplatzhalter 2"/>
          <p:cNvSpPr>
            <a:spLocks noGrp="1"/>
          </p:cNvSpPr>
          <p:nvPr>
            <p:ph idx="1"/>
          </p:nvPr>
        </p:nvSpPr>
        <p:spPr>
          <a:xfrm>
            <a:off x="494675" y="1558977"/>
            <a:ext cx="11467476" cy="5036695"/>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p:txBody>
      </p:sp>
      <p:sp>
        <p:nvSpPr>
          <p:cNvPr id="4" name="Inhaltsplatzhalter 2"/>
          <p:cNvSpPr txBox="1">
            <a:spLocks/>
          </p:cNvSpPr>
          <p:nvPr/>
        </p:nvSpPr>
        <p:spPr>
          <a:xfrm>
            <a:off x="494675" y="1244185"/>
            <a:ext cx="11467476" cy="5456418"/>
          </a:xfrm>
          <a:prstGeom prst="rect">
            <a:avLst/>
          </a:prstGeom>
          <a:solidFill>
            <a:schemeClr val="accent2">
              <a:lumMod val="20000"/>
              <a:lumOff val="80000"/>
            </a:schemeClr>
          </a:solidFill>
          <a:ln>
            <a:solidFill>
              <a:schemeClr val="tx1"/>
            </a:solidFill>
          </a:ln>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lvl="0" indent="-514350">
              <a:lnSpc>
                <a:spcPct val="100000"/>
              </a:lnSpc>
              <a:spcBef>
                <a:spcPts val="0"/>
              </a:spcBef>
              <a:buNone/>
            </a:pPr>
            <a:r>
              <a:rPr lang="de-DE" b="1" dirty="0" smtClean="0">
                <a:latin typeface="Arial" charset="0"/>
                <a:ea typeface="Arial" charset="0"/>
                <a:cs typeface="Arial" charset="0"/>
              </a:rPr>
              <a:t> </a:t>
            </a:r>
            <a:r>
              <a:rPr lang="de-DE" b="1" u="sng" dirty="0" smtClean="0">
                <a:latin typeface="Arial" charset="0"/>
                <a:ea typeface="Arial" charset="0"/>
                <a:cs typeface="Arial" charset="0"/>
              </a:rPr>
              <a:t>Azyklische</a:t>
            </a:r>
            <a:r>
              <a:rPr lang="de-DE" b="1" dirty="0" smtClean="0">
                <a:latin typeface="Arial" charset="0"/>
                <a:ea typeface="Arial" charset="0"/>
                <a:cs typeface="Arial" charset="0"/>
              </a:rPr>
              <a:t> Bewegungen </a:t>
            </a:r>
            <a:r>
              <a:rPr lang="de-DE" dirty="0" smtClean="0">
                <a:latin typeface="Arial" charset="0"/>
                <a:ea typeface="Arial" charset="0"/>
                <a:cs typeface="Arial" charset="0"/>
              </a:rPr>
              <a:t>charakterisieren sich durch eine Dreiphasengliederung: </a:t>
            </a:r>
          </a:p>
          <a:p>
            <a:pPr marL="0" lvl="0" indent="0">
              <a:lnSpc>
                <a:spcPct val="100000"/>
              </a:lnSpc>
              <a:spcBef>
                <a:spcPts val="0"/>
              </a:spcBef>
              <a:buNone/>
            </a:pPr>
            <a:endParaRPr lang="de-DE" b="1" dirty="0" smtClean="0">
              <a:latin typeface="Arial" charset="0"/>
              <a:ea typeface="Arial" charset="0"/>
              <a:cs typeface="Arial" charset="0"/>
            </a:endParaRPr>
          </a:p>
          <a:p>
            <a:pPr marL="0" lvl="0" indent="0">
              <a:lnSpc>
                <a:spcPct val="100000"/>
              </a:lnSpc>
              <a:spcBef>
                <a:spcPts val="0"/>
              </a:spcBef>
              <a:buNone/>
            </a:pPr>
            <a:r>
              <a:rPr lang="de-DE" b="1" dirty="0" smtClean="0">
                <a:latin typeface="Arial" charset="0"/>
                <a:ea typeface="Arial" charset="0"/>
                <a:cs typeface="Arial" charset="0"/>
              </a:rPr>
              <a:t>1. Vorbereitungs- bzw. Aushol-, 2. Haupt-, 3. Endphase </a:t>
            </a:r>
            <a:r>
              <a:rPr lang="de-DE" dirty="0" smtClean="0">
                <a:latin typeface="Arial" charset="0"/>
                <a:ea typeface="Arial" charset="0"/>
                <a:cs typeface="Arial" charset="0"/>
              </a:rPr>
              <a:t>mit meist ruhiger Gleichgewichtslage </a:t>
            </a:r>
          </a:p>
          <a:p>
            <a:pPr marL="0" lvl="0" indent="0">
              <a:lnSpc>
                <a:spcPct val="100000"/>
              </a:lnSpc>
              <a:spcBef>
                <a:spcPts val="0"/>
              </a:spcBef>
              <a:buNone/>
            </a:pPr>
            <a:r>
              <a:rPr lang="de-DE" dirty="0" smtClean="0"/>
              <a:t>(vgl. Phasenstruktur nach Meinel &amp;Schnabel 2015)</a:t>
            </a:r>
            <a:r>
              <a:rPr lang="de-DE" b="1" dirty="0" smtClean="0">
                <a:latin typeface="Arial" charset="0"/>
                <a:ea typeface="Arial" charset="0"/>
                <a:cs typeface="Arial" charset="0"/>
              </a:rPr>
              <a:t>.</a:t>
            </a:r>
            <a:r>
              <a:rPr lang="de-DE" dirty="0" smtClean="0">
                <a:latin typeface="Arial" charset="0"/>
                <a:ea typeface="Arial" charset="0"/>
                <a:cs typeface="Arial" charset="0"/>
              </a:rPr>
              <a:t> Beim Hochsprung wären das 1. der Anlauf sowie die Ausholbewegung der Arme 2. Absprung, Flugphase, Lattenüberquerung 3. Landung. </a:t>
            </a:r>
          </a:p>
          <a:p>
            <a:pPr marL="514350" lvl="0" indent="-514350">
              <a:lnSpc>
                <a:spcPct val="100000"/>
              </a:lnSpc>
              <a:spcBef>
                <a:spcPts val="0"/>
              </a:spcBef>
              <a:buNone/>
            </a:pPr>
            <a:r>
              <a:rPr lang="de-DE" sz="2600" dirty="0" smtClean="0">
                <a:latin typeface="Arial" charset="0"/>
                <a:ea typeface="Arial" charset="0"/>
                <a:cs typeface="Arial" charset="0"/>
              </a:rPr>
              <a:t> </a:t>
            </a:r>
            <a:endParaRPr lang="de-DE"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r>
              <a:rPr lang="de-DE" b="1" u="sng" dirty="0" smtClean="0">
                <a:latin typeface="Arial" charset="0"/>
                <a:ea typeface="Arial" charset="0"/>
                <a:cs typeface="Arial" charset="0"/>
              </a:rPr>
              <a:t>Aufgabe (PA/ EA)</a:t>
            </a:r>
          </a:p>
          <a:p>
            <a:pPr marL="514350" marR="0" lvl="0" indent="-514350" defTabSz="914400" eaLnBrk="1" fontAlgn="auto" latinLnBrk="0" hangingPunct="1">
              <a:lnSpc>
                <a:spcPct val="100000"/>
              </a:lnSpc>
              <a:spcBef>
                <a:spcPts val="0"/>
              </a:spcBef>
              <a:spcAft>
                <a:spcPts val="0"/>
              </a:spcAft>
              <a:buClrTx/>
              <a:buSzTx/>
              <a:buFontTx/>
              <a:buNone/>
              <a:tabLst/>
              <a:defRPr/>
            </a:pPr>
            <a:endParaRPr lang="de-DE" b="1" u="sng"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r>
              <a:rPr lang="de-DE" b="1" dirty="0" smtClean="0">
                <a:latin typeface="Arial" charset="0"/>
                <a:ea typeface="Arial" charset="0"/>
                <a:cs typeface="Arial" charset="0"/>
              </a:rPr>
              <a:t>Führe mindestens 5 Armsprünge und/ oder </a:t>
            </a:r>
            <a:r>
              <a:rPr lang="de-DE" b="1" dirty="0" err="1" smtClean="0">
                <a:latin typeface="Arial" charset="0"/>
                <a:ea typeface="Arial" charset="0"/>
                <a:cs typeface="Arial" charset="0"/>
              </a:rPr>
              <a:t>Lazyvaults</a:t>
            </a:r>
            <a:r>
              <a:rPr lang="de-DE" b="1" dirty="0" smtClean="0">
                <a:latin typeface="Arial" charset="0"/>
                <a:ea typeface="Arial" charset="0"/>
                <a:cs typeface="Arial" charset="0"/>
              </a:rPr>
              <a:t> aus. </a:t>
            </a:r>
          </a:p>
          <a:p>
            <a:pPr marL="514350" marR="0" lvl="0" indent="-514350" defTabSz="914400" eaLnBrk="1" fontAlgn="auto" latinLnBrk="0" hangingPunct="1">
              <a:lnSpc>
                <a:spcPct val="100000"/>
              </a:lnSpc>
              <a:spcBef>
                <a:spcPts val="0"/>
              </a:spcBef>
              <a:spcAft>
                <a:spcPts val="0"/>
              </a:spcAft>
              <a:buClrTx/>
              <a:buSzTx/>
              <a:buFontTx/>
              <a:buNone/>
              <a:tabLst/>
              <a:defRPr/>
            </a:pPr>
            <a:r>
              <a:rPr lang="de-DE" b="1" dirty="0" smtClean="0">
                <a:latin typeface="Arial" charset="0"/>
                <a:ea typeface="Arial" charset="0"/>
                <a:cs typeface="Arial" charset="0"/>
              </a:rPr>
              <a:t>Beschreibe </a:t>
            </a:r>
            <a:r>
              <a:rPr lang="de-DE" b="1" u="sng" dirty="0" smtClean="0">
                <a:latin typeface="Arial" charset="0"/>
                <a:ea typeface="Arial" charset="0"/>
                <a:cs typeface="Arial" charset="0"/>
              </a:rPr>
              <a:t>einen</a:t>
            </a:r>
            <a:r>
              <a:rPr lang="de-DE" b="1" dirty="0" smtClean="0">
                <a:latin typeface="Arial" charset="0"/>
                <a:ea typeface="Arial" charset="0"/>
                <a:cs typeface="Arial" charset="0"/>
              </a:rPr>
              <a:t> der beiden Sprünge näher. </a:t>
            </a:r>
          </a:p>
          <a:p>
            <a:pPr marL="514350" marR="0" lvl="0" indent="-514350" defTabSz="914400" eaLnBrk="1" fontAlgn="auto" latinLnBrk="0" hangingPunct="1">
              <a:lnSpc>
                <a:spcPct val="100000"/>
              </a:lnSpc>
              <a:spcBef>
                <a:spcPts val="0"/>
              </a:spcBef>
              <a:spcAft>
                <a:spcPts val="0"/>
              </a:spcAft>
              <a:buClrTx/>
              <a:buSzTx/>
              <a:buFontTx/>
              <a:buNone/>
              <a:tabLst/>
              <a:defRPr/>
            </a:pPr>
            <a:endParaRPr lang="de-DE" b="1"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r>
              <a:rPr lang="de-DE" b="1" dirty="0" smtClean="0">
                <a:latin typeface="Arial" charset="0"/>
                <a:ea typeface="Arial" charset="0"/>
                <a:cs typeface="Arial" charset="0"/>
              </a:rPr>
              <a:t>Nimm Bezug auf folgende Phasen:</a:t>
            </a:r>
          </a:p>
          <a:p>
            <a:pPr marL="514350" marR="0" lvl="0" indent="-514350" defTabSz="914400" eaLnBrk="1" fontAlgn="auto" latinLnBrk="0" hangingPunct="1">
              <a:lnSpc>
                <a:spcPct val="100000"/>
              </a:lnSpc>
              <a:spcBef>
                <a:spcPts val="0"/>
              </a:spcBef>
              <a:spcAft>
                <a:spcPts val="0"/>
              </a:spcAft>
              <a:buClrTx/>
              <a:buSzTx/>
              <a:buFontTx/>
              <a:buNone/>
              <a:tabLst/>
              <a:defRPr/>
            </a:pPr>
            <a:endParaRPr lang="de-DE" b="1"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endParaRPr lang="de-DE" b="1"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r>
              <a:rPr lang="de-DE" dirty="0" smtClean="0">
                <a:latin typeface="Arial" charset="0"/>
                <a:ea typeface="Arial" charset="0"/>
                <a:cs typeface="Arial" charset="0"/>
              </a:rPr>
              <a:t> Vorbereitungsphase</a:t>
            </a:r>
            <a:r>
              <a:rPr lang="de-DE" b="1" dirty="0" smtClean="0">
                <a:latin typeface="Arial" charset="0"/>
                <a:ea typeface="Arial" charset="0"/>
                <a:cs typeface="Arial" charset="0"/>
              </a:rPr>
              <a:t>  		</a:t>
            </a:r>
            <a:r>
              <a:rPr lang="de-DE" dirty="0" smtClean="0">
                <a:latin typeface="Arial" charset="0"/>
                <a:ea typeface="Arial" charset="0"/>
                <a:cs typeface="Arial" charset="0"/>
              </a:rPr>
              <a:t>Hauptphase</a:t>
            </a:r>
            <a:r>
              <a:rPr lang="de-DE" b="1" dirty="0" smtClean="0">
                <a:latin typeface="Arial" charset="0"/>
                <a:ea typeface="Arial" charset="0"/>
                <a:cs typeface="Arial" charset="0"/>
              </a:rPr>
              <a:t> 		 </a:t>
            </a:r>
            <a:r>
              <a:rPr lang="de-DE" dirty="0" smtClean="0">
                <a:latin typeface="Arial" charset="0"/>
                <a:ea typeface="Arial" charset="0"/>
                <a:cs typeface="Arial" charset="0"/>
              </a:rPr>
              <a:t>Endphase</a:t>
            </a:r>
            <a:r>
              <a:rPr lang="de-DE" b="1" dirty="0" smtClean="0">
                <a:latin typeface="Arial" charset="0"/>
                <a:ea typeface="Arial" charset="0"/>
                <a:cs typeface="Arial" charset="0"/>
              </a:rPr>
              <a:t> </a:t>
            </a:r>
          </a:p>
          <a:p>
            <a:pPr marL="514350" marR="0" lvl="0" indent="-514350" defTabSz="914400" eaLnBrk="1" fontAlgn="auto" latinLnBrk="0" hangingPunct="1">
              <a:lnSpc>
                <a:spcPct val="100000"/>
              </a:lnSpc>
              <a:spcBef>
                <a:spcPts val="0"/>
              </a:spcBef>
              <a:spcAft>
                <a:spcPts val="0"/>
              </a:spcAft>
              <a:buClrTx/>
              <a:buSzTx/>
              <a:buFontTx/>
              <a:buNone/>
              <a:tabLst/>
              <a:defRPr/>
            </a:pPr>
            <a:endParaRPr lang="de-DE" b="1"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endParaRPr lang="de-DE" b="1" dirty="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endParaRPr lang="de-DE" b="1"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endParaRPr lang="de-DE" b="1" dirty="0" smtClean="0">
              <a:latin typeface="Arial" charset="0"/>
              <a:ea typeface="Arial" charset="0"/>
              <a:cs typeface="Arial" charset="0"/>
            </a:endParaRPr>
          </a:p>
          <a:p>
            <a:pPr marL="514350" indent="-514350">
              <a:lnSpc>
                <a:spcPct val="100000"/>
              </a:lnSpc>
              <a:spcBef>
                <a:spcPts val="0"/>
              </a:spcBef>
              <a:buNone/>
              <a:defRPr/>
            </a:pPr>
            <a:r>
              <a:rPr lang="de-DE" dirty="0">
                <a:latin typeface="Arial" charset="0"/>
                <a:ea typeface="Arial" charset="0"/>
                <a:cs typeface="Arial" charset="0"/>
              </a:rPr>
              <a:t>(</a:t>
            </a:r>
            <a:r>
              <a:rPr lang="de-DE" sz="2500" dirty="0">
                <a:latin typeface="Arial" charset="0"/>
                <a:ea typeface="Arial" charset="0"/>
                <a:cs typeface="Arial" charset="0"/>
              </a:rPr>
              <a:t>Hinweis: Videoaufnahmen zur Erstellung einer digitalen Bildreihe mit Beschriftung sind nach Freigabe des Lehrers möglich) </a:t>
            </a:r>
          </a:p>
          <a:p>
            <a:pPr marL="514350" marR="0" lvl="0" indent="-514350" defTabSz="914400" eaLnBrk="1" fontAlgn="auto" latinLnBrk="0" hangingPunct="1">
              <a:lnSpc>
                <a:spcPct val="100000"/>
              </a:lnSpc>
              <a:spcBef>
                <a:spcPts val="0"/>
              </a:spcBef>
              <a:spcAft>
                <a:spcPts val="0"/>
              </a:spcAft>
              <a:buClrTx/>
              <a:buSzTx/>
              <a:buFontTx/>
              <a:buNone/>
              <a:tabLst/>
              <a:defRPr/>
            </a:pPr>
            <a:endParaRPr lang="de-DE" sz="1700" dirty="0" smtClean="0">
              <a:latin typeface="Arial" charset="0"/>
              <a:ea typeface="Arial" charset="0"/>
              <a:cs typeface="Arial" charset="0"/>
            </a:endParaRPr>
          </a:p>
          <a:p>
            <a:pPr marL="514350" lvl="0" indent="-514350">
              <a:lnSpc>
                <a:spcPct val="100000"/>
              </a:lnSpc>
              <a:spcBef>
                <a:spcPts val="0"/>
              </a:spcBef>
              <a:buNone/>
            </a:pPr>
            <a:endParaRPr lang="de-DE" sz="1800" dirty="0">
              <a:latin typeface="Arial" charset="0"/>
              <a:ea typeface="Arial" charset="0"/>
              <a:cs typeface="Arial" charset="0"/>
            </a:endParaRPr>
          </a:p>
          <a:p>
            <a:pPr marL="514350" lvl="0" indent="-514350">
              <a:lnSpc>
                <a:spcPct val="100000"/>
              </a:lnSpc>
              <a:spcBef>
                <a:spcPts val="0"/>
              </a:spcBef>
              <a:buNone/>
            </a:pPr>
            <a:r>
              <a:rPr lang="de-DE" sz="1600" dirty="0" smtClean="0">
                <a:latin typeface="Arial" charset="0"/>
                <a:ea typeface="Arial" charset="0"/>
                <a:cs typeface="Arial" charset="0"/>
              </a:rPr>
              <a:t> Zusatzinfo</a:t>
            </a:r>
            <a:r>
              <a:rPr lang="de-DE" sz="1600" dirty="0">
                <a:latin typeface="Arial" charset="0"/>
                <a:ea typeface="Arial" charset="0"/>
                <a:cs typeface="Arial" charset="0"/>
              </a:rPr>
              <a:t>: </a:t>
            </a:r>
          </a:p>
          <a:p>
            <a:pPr marL="514350" lvl="0" indent="-514350">
              <a:lnSpc>
                <a:spcPct val="100000"/>
              </a:lnSpc>
              <a:spcBef>
                <a:spcPts val="0"/>
              </a:spcBef>
              <a:buNone/>
            </a:pPr>
            <a:r>
              <a:rPr lang="de-DE" sz="1600" dirty="0">
                <a:latin typeface="Arial" charset="0"/>
                <a:ea typeface="Arial" charset="0"/>
                <a:cs typeface="Arial" charset="0"/>
              </a:rPr>
              <a:t> Der (An)Lauf an sich ist eine </a:t>
            </a:r>
            <a:r>
              <a:rPr lang="de-DE" sz="1600" u="sng" dirty="0">
                <a:latin typeface="Arial" charset="0"/>
                <a:ea typeface="Arial" charset="0"/>
                <a:cs typeface="Arial" charset="0"/>
              </a:rPr>
              <a:t>zyklische Bewegung</a:t>
            </a:r>
            <a:r>
              <a:rPr lang="de-DE" sz="1600" dirty="0">
                <a:latin typeface="Arial" charset="0"/>
                <a:ea typeface="Arial" charset="0"/>
                <a:cs typeface="Arial" charset="0"/>
              </a:rPr>
              <a:t>, da beim Laufen Vorbereitungs- und Endphase ineinander übergehen; </a:t>
            </a:r>
            <a:r>
              <a:rPr lang="de-DE" sz="1600" dirty="0" smtClean="0">
                <a:latin typeface="Arial" charset="0"/>
                <a:ea typeface="Arial" charset="0"/>
                <a:cs typeface="Arial" charset="0"/>
              </a:rPr>
              <a:t>hier entsteht </a:t>
            </a:r>
            <a:r>
              <a:rPr lang="de-DE" sz="1600" dirty="0">
                <a:latin typeface="Arial" charset="0"/>
                <a:ea typeface="Arial" charset="0"/>
                <a:cs typeface="Arial" charset="0"/>
              </a:rPr>
              <a:t>Zweiphasenzyklus, der sich in der Regel mehrfach wiederholt</a:t>
            </a:r>
            <a:r>
              <a:rPr lang="de-DE" sz="1600" dirty="0" smtClean="0">
                <a:latin typeface="Arial" charset="0"/>
                <a:ea typeface="Arial" charset="0"/>
                <a:cs typeface="Arial" charset="0"/>
              </a:rPr>
              <a:t>.</a:t>
            </a:r>
            <a:endParaRPr lang="de-DE" sz="1600" dirty="0">
              <a:latin typeface="Arial" charset="0"/>
              <a:ea typeface="Arial" charset="0"/>
              <a:cs typeface="Arial" charset="0"/>
            </a:endParaRPr>
          </a:p>
        </p:txBody>
      </p:sp>
      <p:pic>
        <p:nvPicPr>
          <p:cNvPr id="5" name="Bild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7574" y="4027853"/>
            <a:ext cx="1246015" cy="1246015"/>
          </a:xfrm>
          <a:prstGeom prst="rect">
            <a:avLst/>
          </a:prstGeom>
        </p:spPr>
      </p:pic>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2202" y="2391243"/>
            <a:ext cx="1241990" cy="1241990"/>
          </a:xfrm>
          <a:prstGeom prst="rect">
            <a:avLst/>
          </a:prstGeom>
        </p:spPr>
      </p:pic>
      <p:sp>
        <p:nvSpPr>
          <p:cNvPr id="7" name="Textfeld 6"/>
          <p:cNvSpPr txBox="1"/>
          <p:nvPr/>
        </p:nvSpPr>
        <p:spPr>
          <a:xfrm>
            <a:off x="10187562" y="3584274"/>
            <a:ext cx="1613327" cy="307777"/>
          </a:xfrm>
          <a:prstGeom prst="rect">
            <a:avLst/>
          </a:prstGeom>
          <a:noFill/>
        </p:spPr>
        <p:txBody>
          <a:bodyPr wrap="none" rtlCol="0">
            <a:spAutoFit/>
          </a:bodyPr>
          <a:lstStyle/>
          <a:p>
            <a:r>
              <a:rPr lang="de-DE" sz="1400" dirty="0" err="1" smtClean="0"/>
              <a:t>Lazy</a:t>
            </a:r>
            <a:r>
              <a:rPr lang="de-DE" sz="1400" dirty="0" smtClean="0"/>
              <a:t> (Technikdemo)</a:t>
            </a:r>
            <a:endParaRPr lang="de-DE" sz="1400" dirty="0"/>
          </a:p>
        </p:txBody>
      </p:sp>
      <p:sp>
        <p:nvSpPr>
          <p:cNvPr id="8" name="Textfeld 7"/>
          <p:cNvSpPr txBox="1"/>
          <p:nvPr/>
        </p:nvSpPr>
        <p:spPr>
          <a:xfrm>
            <a:off x="9689221" y="5273868"/>
            <a:ext cx="2111668" cy="584775"/>
          </a:xfrm>
          <a:prstGeom prst="rect">
            <a:avLst/>
          </a:prstGeom>
          <a:noFill/>
        </p:spPr>
        <p:txBody>
          <a:bodyPr wrap="none" rtlCol="0">
            <a:spAutoFit/>
          </a:bodyPr>
          <a:lstStyle/>
          <a:p>
            <a:r>
              <a:rPr lang="de-DE" sz="1400" dirty="0" smtClean="0"/>
              <a:t>Armsprung (Technikdemo)</a:t>
            </a:r>
          </a:p>
          <a:p>
            <a:endParaRPr lang="de-DE" dirty="0"/>
          </a:p>
        </p:txBody>
      </p:sp>
    </p:spTree>
    <p:extLst>
      <p:ext uri="{BB962C8B-B14F-4D97-AF65-F5344CB8AC3E}">
        <p14:creationId xmlns:p14="http://schemas.microsoft.com/office/powerpoint/2010/main" val="1610756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727" y="365126"/>
            <a:ext cx="11819048" cy="1037418"/>
          </a:xfrm>
        </p:spPr>
        <p:txBody>
          <a:bodyPr/>
          <a:lstStyle/>
          <a:p>
            <a:r>
              <a:rPr lang="de-DE" dirty="0">
                <a:latin typeface="Arial Narrow" charset="0"/>
                <a:ea typeface="Arial Narrow" charset="0"/>
                <a:cs typeface="Arial Narrow" charset="0"/>
              </a:rPr>
              <a:t>8</a:t>
            </a:r>
            <a:r>
              <a:rPr lang="de-DE" dirty="0" smtClean="0">
                <a:latin typeface="Arial Narrow" charset="0"/>
                <a:ea typeface="Arial Narrow" charset="0"/>
                <a:cs typeface="Arial Narrow" charset="0"/>
              </a:rPr>
              <a:t>) Phaseneinteilung bei Sprüngen </a:t>
            </a:r>
            <a:r>
              <a:rPr lang="de-DE" sz="1400" dirty="0" smtClean="0"/>
              <a:t>(nach Meinel &amp;Schnabel 2015)                                  (Skoda </a:t>
            </a:r>
            <a:r>
              <a:rPr lang="de-DE" sz="1400" dirty="0" smtClean="0"/>
              <a:t>2018)</a:t>
            </a:r>
            <a:endParaRPr lang="de-DE" sz="1400" dirty="0"/>
          </a:p>
        </p:txBody>
      </p:sp>
      <p:sp>
        <p:nvSpPr>
          <p:cNvPr id="3" name="Inhaltsplatzhalter 2"/>
          <p:cNvSpPr>
            <a:spLocks noGrp="1"/>
          </p:cNvSpPr>
          <p:nvPr>
            <p:ph idx="1"/>
          </p:nvPr>
        </p:nvSpPr>
        <p:spPr>
          <a:xfrm>
            <a:off x="191728" y="1402543"/>
            <a:ext cx="11819047" cy="4438699"/>
          </a:xfrm>
          <a:solidFill>
            <a:schemeClr val="accent2">
              <a:lumMod val="20000"/>
              <a:lumOff val="80000"/>
            </a:schemeClr>
          </a:solidFill>
        </p:spPr>
        <p:txBody>
          <a:bodyPr>
            <a:normAutofit/>
          </a:bodyPr>
          <a:lstStyle/>
          <a:p>
            <a:pPr marL="0" marR="0" lvl="0" indent="0" defTabSz="914400" eaLnBrk="1" fontAlgn="auto" latinLnBrk="0" hangingPunct="1">
              <a:lnSpc>
                <a:spcPct val="100000"/>
              </a:lnSpc>
              <a:spcBef>
                <a:spcPts val="0"/>
              </a:spcBef>
              <a:spcAft>
                <a:spcPts val="0"/>
              </a:spcAft>
              <a:buClrTx/>
              <a:buSzTx/>
              <a:buNone/>
              <a:tabLst/>
              <a:defRPr/>
            </a:pPr>
            <a:r>
              <a:rPr lang="de-DE" sz="2400" b="1" dirty="0" smtClean="0"/>
              <a:t>Ordne folgende Begriffe der Bildreihe zu.</a:t>
            </a:r>
          </a:p>
          <a:p>
            <a:pPr marL="0" lvl="0" indent="0">
              <a:lnSpc>
                <a:spcPct val="100000"/>
              </a:lnSpc>
              <a:spcBef>
                <a:spcPts val="0"/>
              </a:spcBef>
              <a:buNone/>
              <a:defRPr/>
            </a:pPr>
            <a:endParaRPr lang="de-DE" dirty="0" smtClean="0"/>
          </a:p>
          <a:p>
            <a:pPr marL="0" lvl="0" indent="0" algn="ctr">
              <a:lnSpc>
                <a:spcPct val="100000"/>
              </a:lnSpc>
              <a:spcBef>
                <a:spcPts val="0"/>
              </a:spcBef>
              <a:buNone/>
              <a:defRPr/>
            </a:pPr>
            <a:r>
              <a:rPr lang="de-DE" i="1" dirty="0" smtClean="0"/>
              <a:t>Flugphase 1, Ausholbewegung Arme, Anlauf,</a:t>
            </a:r>
            <a:r>
              <a:rPr lang="de-DE" i="1" dirty="0"/>
              <a:t> </a:t>
            </a:r>
            <a:r>
              <a:rPr lang="de-DE" i="1" dirty="0" smtClean="0"/>
              <a:t>Landung,</a:t>
            </a:r>
            <a:r>
              <a:rPr lang="de-DE" i="1" dirty="0"/>
              <a:t> </a:t>
            </a:r>
            <a:r>
              <a:rPr lang="de-DE" i="1" dirty="0" smtClean="0"/>
              <a:t>Absprung,</a:t>
            </a:r>
            <a:r>
              <a:rPr lang="de-DE" i="1" dirty="0"/>
              <a:t> </a:t>
            </a:r>
            <a:endParaRPr lang="de-DE" i="1" dirty="0" smtClean="0"/>
          </a:p>
          <a:p>
            <a:pPr marL="0" lvl="0" indent="0" algn="ctr">
              <a:lnSpc>
                <a:spcPct val="100000"/>
              </a:lnSpc>
              <a:spcBef>
                <a:spcPts val="0"/>
              </a:spcBef>
              <a:buNone/>
              <a:defRPr/>
            </a:pPr>
            <a:r>
              <a:rPr lang="de-DE" i="1" dirty="0" smtClean="0"/>
              <a:t>Stützphase, Flugphase 2</a:t>
            </a:r>
          </a:p>
          <a:p>
            <a:pPr marL="0" marR="0" lvl="0" indent="0" defTabSz="914400" eaLnBrk="1" fontAlgn="auto" latinLnBrk="0" hangingPunct="1">
              <a:lnSpc>
                <a:spcPct val="100000"/>
              </a:lnSpc>
              <a:spcBef>
                <a:spcPts val="0"/>
              </a:spcBef>
              <a:spcAft>
                <a:spcPts val="0"/>
              </a:spcAft>
              <a:buClrTx/>
              <a:buSzTx/>
              <a:buFontTx/>
              <a:buNone/>
              <a:tabLst/>
              <a:defRPr/>
            </a:pPr>
            <a:endParaRPr lang="de-DE" dirty="0"/>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p>
        </p:txBody>
      </p:sp>
      <p:pic>
        <p:nvPicPr>
          <p:cNvPr id="6" name="Bil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63" y="3818600"/>
            <a:ext cx="12010776" cy="2176481"/>
          </a:xfrm>
          <a:prstGeom prst="rect">
            <a:avLst/>
          </a:prstGeom>
        </p:spPr>
      </p:pic>
    </p:spTree>
    <p:extLst>
      <p:ext uri="{BB962C8B-B14F-4D97-AF65-F5344CB8AC3E}">
        <p14:creationId xmlns:p14="http://schemas.microsoft.com/office/powerpoint/2010/main" val="6667510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4675" y="168960"/>
            <a:ext cx="11467476" cy="1075225"/>
          </a:xfrm>
        </p:spPr>
        <p:txBody>
          <a:bodyPr/>
          <a:lstStyle/>
          <a:p>
            <a:r>
              <a:rPr lang="de-DE" dirty="0" smtClean="0">
                <a:latin typeface="Arial Narrow" charset="0"/>
                <a:ea typeface="Arial Narrow" charset="0"/>
                <a:cs typeface="Arial Narrow" charset="0"/>
              </a:rPr>
              <a:t>9) Bewegungslehre: Kraft als Vektorpfeil                  </a:t>
            </a:r>
            <a:r>
              <a:rPr lang="de-DE" sz="1200" dirty="0" smtClean="0">
                <a:latin typeface="Arial Narrow" charset="0"/>
                <a:ea typeface="Arial Narrow" charset="0"/>
                <a:cs typeface="Arial Narrow" charset="0"/>
              </a:rPr>
              <a:t>(Skoda </a:t>
            </a:r>
            <a:r>
              <a:rPr lang="de-DE" sz="1200" dirty="0" smtClean="0">
                <a:latin typeface="Arial Narrow" charset="0"/>
                <a:ea typeface="Arial Narrow" charset="0"/>
                <a:cs typeface="Arial Narrow" charset="0"/>
              </a:rPr>
              <a:t>2018)</a:t>
            </a:r>
            <a:endParaRPr lang="de-DE" sz="1200" dirty="0">
              <a:latin typeface="Arial Narrow" charset="0"/>
              <a:ea typeface="Arial Narrow" charset="0"/>
              <a:cs typeface="Arial Narrow" charset="0"/>
            </a:endParaRPr>
          </a:p>
        </p:txBody>
      </p:sp>
      <p:sp>
        <p:nvSpPr>
          <p:cNvPr id="3" name="Inhaltsplatzhalter 2"/>
          <p:cNvSpPr>
            <a:spLocks noGrp="1"/>
          </p:cNvSpPr>
          <p:nvPr>
            <p:ph idx="1"/>
          </p:nvPr>
        </p:nvSpPr>
        <p:spPr>
          <a:xfrm>
            <a:off x="494675" y="1558977"/>
            <a:ext cx="11467476" cy="5036695"/>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p:txBody>
      </p:sp>
      <p:sp>
        <p:nvSpPr>
          <p:cNvPr id="4" name="Inhaltsplatzhalter 2"/>
          <p:cNvSpPr txBox="1">
            <a:spLocks/>
          </p:cNvSpPr>
          <p:nvPr/>
        </p:nvSpPr>
        <p:spPr>
          <a:xfrm>
            <a:off x="494675" y="1244185"/>
            <a:ext cx="11467476" cy="5456418"/>
          </a:xfrm>
          <a:prstGeom prst="rect">
            <a:avLst/>
          </a:prstGeom>
          <a:solidFill>
            <a:schemeClr val="accent2">
              <a:lumMod val="20000"/>
              <a:lumOff val="80000"/>
            </a:schemeClr>
          </a:solidFill>
          <a:ln>
            <a:solidFill>
              <a:schemeClr val="tx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lnSpc>
                <a:spcPct val="100000"/>
              </a:lnSpc>
              <a:spcBef>
                <a:spcPts val="0"/>
              </a:spcBef>
              <a:buFontTx/>
              <a:buNone/>
            </a:pPr>
            <a:r>
              <a:rPr lang="de-DE" dirty="0" smtClean="0">
                <a:latin typeface="Arial" charset="0"/>
                <a:ea typeface="Arial" charset="0"/>
                <a:cs typeface="Arial" charset="0"/>
              </a:rPr>
              <a:t>Um einen Sprung auszuführen wird Kraft benötigt. Mit dem Abdruck vom Boden entsteht ein Kraftstoß (zum Beispiel nach oben). Kraftstöße können mit Pfeilen (Vektoren) dargestellt werden. Sie haben eine horizontale oder/und eine vertikale Komponente (Richtungen, in die die Kraft wirkt). Die Vektorlänge beschreibt dabei die „Stärke“ dieser Kraft. </a:t>
            </a:r>
          </a:p>
          <a:p>
            <a:pPr marL="0" indent="0">
              <a:lnSpc>
                <a:spcPct val="100000"/>
              </a:lnSpc>
              <a:spcBef>
                <a:spcPts val="0"/>
              </a:spcBef>
              <a:buFontTx/>
              <a:buNone/>
            </a:pPr>
            <a:endParaRPr lang="de-DE" sz="2400" b="1" u="sng" dirty="0" smtClean="0">
              <a:latin typeface="Arial" charset="0"/>
              <a:ea typeface="Arial" charset="0"/>
              <a:cs typeface="Arial" charset="0"/>
            </a:endParaRPr>
          </a:p>
          <a:p>
            <a:pPr marL="0" indent="0">
              <a:lnSpc>
                <a:spcPct val="100000"/>
              </a:lnSpc>
              <a:spcBef>
                <a:spcPts val="0"/>
              </a:spcBef>
              <a:buFontTx/>
              <a:buNone/>
            </a:pPr>
            <a:r>
              <a:rPr lang="de-DE" sz="2400" b="1" u="sng" dirty="0" smtClean="0">
                <a:latin typeface="Arial" charset="0"/>
                <a:ea typeface="Arial" charset="0"/>
                <a:cs typeface="Arial" charset="0"/>
              </a:rPr>
              <a:t>Aufgabe</a:t>
            </a:r>
          </a:p>
          <a:p>
            <a:pPr marL="0" indent="0">
              <a:lnSpc>
                <a:spcPct val="100000"/>
              </a:lnSpc>
              <a:spcBef>
                <a:spcPts val="0"/>
              </a:spcBef>
              <a:buNone/>
            </a:pPr>
            <a:r>
              <a:rPr lang="de-DE" sz="2400" b="1" dirty="0" smtClean="0">
                <a:latin typeface="Arial" charset="0"/>
                <a:ea typeface="Arial" charset="0"/>
                <a:cs typeface="Arial" charset="0"/>
              </a:rPr>
              <a:t>a) Bei welcher dieser Techniken </a:t>
            </a:r>
          </a:p>
          <a:p>
            <a:pPr marL="0" indent="0">
              <a:lnSpc>
                <a:spcPct val="100000"/>
              </a:lnSpc>
              <a:spcBef>
                <a:spcPts val="0"/>
              </a:spcBef>
              <a:buNone/>
            </a:pPr>
            <a:r>
              <a:rPr lang="de-DE" sz="2400" b="1" dirty="0" smtClean="0">
                <a:latin typeface="Arial" charset="0"/>
                <a:ea typeface="Arial" charset="0"/>
                <a:cs typeface="Arial" charset="0"/>
              </a:rPr>
              <a:t>ist der horizontale bzw. vertikale Kraft-</a:t>
            </a:r>
          </a:p>
          <a:p>
            <a:pPr marL="0" indent="0">
              <a:lnSpc>
                <a:spcPct val="100000"/>
              </a:lnSpc>
              <a:spcBef>
                <a:spcPts val="0"/>
              </a:spcBef>
              <a:buNone/>
            </a:pPr>
            <a:r>
              <a:rPr lang="de-DE" sz="2400" b="1" dirty="0" err="1" smtClean="0">
                <a:latin typeface="Arial" charset="0"/>
                <a:ea typeface="Arial" charset="0"/>
                <a:cs typeface="Arial" charset="0"/>
              </a:rPr>
              <a:t>anteil</a:t>
            </a:r>
            <a:r>
              <a:rPr lang="de-DE" sz="2400" b="1" dirty="0" smtClean="0">
                <a:latin typeface="Arial" charset="0"/>
                <a:ea typeface="Arial" charset="0"/>
                <a:cs typeface="Arial" charset="0"/>
              </a:rPr>
              <a:t> beim Absprung größer? Begründe.</a:t>
            </a:r>
          </a:p>
          <a:p>
            <a:pPr marL="0" indent="0">
              <a:lnSpc>
                <a:spcPct val="100000"/>
              </a:lnSpc>
              <a:spcBef>
                <a:spcPts val="0"/>
              </a:spcBef>
              <a:buNone/>
            </a:pPr>
            <a:endParaRPr lang="de-DE" sz="2400" b="1" dirty="0" smtClean="0">
              <a:latin typeface="Arial" charset="0"/>
              <a:ea typeface="Arial" charset="0"/>
              <a:cs typeface="Arial" charset="0"/>
            </a:endParaRPr>
          </a:p>
          <a:p>
            <a:pPr marL="0" indent="0">
              <a:lnSpc>
                <a:spcPct val="100000"/>
              </a:lnSpc>
              <a:spcBef>
                <a:spcPts val="0"/>
              </a:spcBef>
              <a:buNone/>
            </a:pPr>
            <a:r>
              <a:rPr lang="de-DE" sz="2400" b="1" dirty="0" smtClean="0">
                <a:latin typeface="Arial" charset="0"/>
                <a:ea typeface="Arial" charset="0"/>
                <a:cs typeface="Arial" charset="0"/>
              </a:rPr>
              <a:t>b) Was könnte der gestrichelte </a:t>
            </a:r>
          </a:p>
          <a:p>
            <a:pPr marL="0" indent="0">
              <a:lnSpc>
                <a:spcPct val="100000"/>
              </a:lnSpc>
              <a:spcBef>
                <a:spcPts val="0"/>
              </a:spcBef>
              <a:buNone/>
            </a:pPr>
            <a:r>
              <a:rPr lang="de-DE" sz="2400" b="1" dirty="0" smtClean="0">
                <a:latin typeface="Arial" charset="0"/>
                <a:ea typeface="Arial" charset="0"/>
                <a:cs typeface="Arial" charset="0"/>
              </a:rPr>
              <a:t>Vektor </a:t>
            </a:r>
            <a:r>
              <a:rPr lang="de-DE" sz="2400" dirty="0" smtClean="0">
                <a:latin typeface="Arial" charset="0"/>
                <a:ea typeface="Arial" charset="0"/>
                <a:cs typeface="Arial" charset="0"/>
              </a:rPr>
              <a:t>F</a:t>
            </a:r>
            <a:r>
              <a:rPr lang="de-DE" sz="1400" baseline="-25000" dirty="0" smtClean="0">
                <a:latin typeface="Arial" charset="0"/>
                <a:ea typeface="Arial" charset="0"/>
                <a:cs typeface="Arial" charset="0"/>
              </a:rPr>
              <a:t>R</a:t>
            </a:r>
            <a:r>
              <a:rPr lang="de-DE" sz="1400" b="1" baseline="-25000" dirty="0" smtClean="0">
                <a:latin typeface="Arial" charset="0"/>
                <a:ea typeface="Arial" charset="0"/>
                <a:cs typeface="Arial" charset="0"/>
              </a:rPr>
              <a:t>  </a:t>
            </a:r>
            <a:r>
              <a:rPr lang="de-DE" sz="2400" b="1" dirty="0" smtClean="0">
                <a:latin typeface="Arial" charset="0"/>
                <a:ea typeface="Arial" charset="0"/>
                <a:cs typeface="Arial" charset="0"/>
              </a:rPr>
              <a:t>bedeuten</a:t>
            </a:r>
            <a:r>
              <a:rPr lang="de-DE" b="1" dirty="0" smtClean="0">
                <a:latin typeface="Arial" charset="0"/>
                <a:ea typeface="Arial" charset="0"/>
                <a:cs typeface="Arial" charset="0"/>
              </a:rPr>
              <a:t>?</a:t>
            </a:r>
          </a:p>
          <a:p>
            <a:pPr marL="0" indent="0">
              <a:lnSpc>
                <a:spcPct val="100000"/>
              </a:lnSpc>
              <a:spcBef>
                <a:spcPts val="0"/>
              </a:spcBef>
              <a:buNone/>
            </a:pPr>
            <a:endParaRPr lang="de-DE" b="1" dirty="0" smtClean="0">
              <a:latin typeface="Arial" charset="0"/>
              <a:ea typeface="Arial" charset="0"/>
              <a:cs typeface="Arial" charset="0"/>
            </a:endParaRPr>
          </a:p>
          <a:p>
            <a:pPr marL="0" indent="0">
              <a:lnSpc>
                <a:spcPct val="100000"/>
              </a:lnSpc>
              <a:spcBef>
                <a:spcPts val="0"/>
              </a:spcBef>
              <a:buNone/>
            </a:pPr>
            <a:endParaRPr lang="de-DE" sz="2400" dirty="0" smtClean="0">
              <a:latin typeface="Arial" charset="0"/>
              <a:ea typeface="Arial" charset="0"/>
              <a:cs typeface="Arial" charset="0"/>
            </a:endParaRPr>
          </a:p>
          <a:p>
            <a:pPr marL="0" indent="0">
              <a:lnSpc>
                <a:spcPct val="100000"/>
              </a:lnSpc>
              <a:spcBef>
                <a:spcPts val="0"/>
              </a:spcBef>
              <a:buNone/>
            </a:pPr>
            <a:r>
              <a:rPr lang="de-DE" sz="2400" dirty="0" smtClean="0">
                <a:latin typeface="Arial" charset="0"/>
                <a:ea typeface="Arial" charset="0"/>
                <a:cs typeface="Arial" charset="0"/>
              </a:rPr>
              <a:t>Expertenwissen: </a:t>
            </a:r>
            <a:endParaRPr lang="de-DE" sz="2400" dirty="0">
              <a:latin typeface="Arial" charset="0"/>
              <a:ea typeface="Arial" charset="0"/>
              <a:cs typeface="Arial" charset="0"/>
            </a:endParaRPr>
          </a:p>
          <a:p>
            <a:pPr marL="0" indent="0">
              <a:lnSpc>
                <a:spcPct val="100000"/>
              </a:lnSpc>
              <a:spcBef>
                <a:spcPts val="0"/>
              </a:spcBef>
              <a:buNone/>
            </a:pPr>
            <a:r>
              <a:rPr lang="de-DE" sz="2400" dirty="0" smtClean="0">
                <a:latin typeface="Arial" charset="0"/>
                <a:ea typeface="Arial" charset="0"/>
                <a:cs typeface="Arial" charset="0"/>
              </a:rPr>
              <a:t>Beim </a:t>
            </a:r>
            <a:r>
              <a:rPr lang="de-DE" sz="2400" dirty="0" err="1" smtClean="0">
                <a:latin typeface="Arial" charset="0"/>
                <a:ea typeface="Arial" charset="0"/>
                <a:cs typeface="Arial" charset="0"/>
              </a:rPr>
              <a:t>Monkey</a:t>
            </a:r>
            <a:r>
              <a:rPr lang="de-DE" sz="2400" dirty="0" smtClean="0">
                <a:latin typeface="Arial" charset="0"/>
                <a:ea typeface="Arial" charset="0"/>
                <a:cs typeface="Arial" charset="0"/>
              </a:rPr>
              <a:t> kann der Einsatz der Arme eine entscheidenden Rolle spielen...</a:t>
            </a:r>
          </a:p>
          <a:p>
            <a:pPr marL="0" indent="0">
              <a:lnSpc>
                <a:spcPct val="100000"/>
              </a:lnSpc>
              <a:spcBef>
                <a:spcPts val="0"/>
              </a:spcBef>
              <a:buNone/>
            </a:pPr>
            <a:r>
              <a:rPr lang="de-DE" sz="2400" dirty="0" smtClean="0">
                <a:latin typeface="Arial" charset="0"/>
                <a:ea typeface="Arial" charset="0"/>
                <a:cs typeface="Arial" charset="0"/>
              </a:rPr>
              <a:t>a) ob man auf das Hindernis gelangt b) ob man es sogar überwinden kann. Begründe.</a:t>
            </a:r>
            <a:endParaRPr lang="de-DE" dirty="0">
              <a:latin typeface="Arial" charset="0"/>
              <a:ea typeface="Arial" charset="0"/>
              <a:cs typeface="Arial" charset="0"/>
            </a:endParaRPr>
          </a:p>
        </p:txBody>
      </p:sp>
      <p:pic>
        <p:nvPicPr>
          <p:cNvPr id="5" name="Bild 4"/>
          <p:cNvPicPr>
            <a:picLocks noChangeAspect="1"/>
          </p:cNvPicPr>
          <p:nvPr/>
        </p:nvPicPr>
        <p:blipFill>
          <a:blip r:embed="rId2"/>
          <a:stretch>
            <a:fillRect/>
          </a:stretch>
        </p:blipFill>
        <p:spPr>
          <a:xfrm>
            <a:off x="8258918" y="3695582"/>
            <a:ext cx="3656782" cy="2075631"/>
          </a:xfrm>
          <a:prstGeom prst="rect">
            <a:avLst/>
          </a:prstGeom>
        </p:spPr>
      </p:pic>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822" y="2954204"/>
            <a:ext cx="1683242" cy="2817009"/>
          </a:xfrm>
          <a:prstGeom prst="rect">
            <a:avLst/>
          </a:prstGeom>
        </p:spPr>
      </p:pic>
    </p:spTree>
    <p:extLst>
      <p:ext uri="{BB962C8B-B14F-4D97-AF65-F5344CB8AC3E}">
        <p14:creationId xmlns:p14="http://schemas.microsoft.com/office/powerpoint/2010/main" val="919047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4675" y="168960"/>
            <a:ext cx="11467476" cy="1325563"/>
          </a:xfrm>
        </p:spPr>
        <p:txBody>
          <a:bodyPr/>
          <a:lstStyle/>
          <a:p>
            <a:r>
              <a:rPr lang="de-DE" sz="3600" dirty="0" smtClean="0">
                <a:latin typeface="Arial Narrow" charset="0"/>
                <a:ea typeface="Arial Narrow" charset="0"/>
                <a:cs typeface="Arial Narrow" charset="0"/>
              </a:rPr>
              <a:t>10) </a:t>
            </a:r>
            <a:r>
              <a:rPr lang="de-DE" sz="3200" dirty="0" smtClean="0">
                <a:latin typeface="Arial Narrow" charset="0"/>
                <a:ea typeface="Arial Narrow" charset="0"/>
                <a:cs typeface="Arial Narrow" charset="0"/>
              </a:rPr>
              <a:t>Effektiv</a:t>
            </a:r>
            <a:r>
              <a:rPr lang="de-DE" dirty="0" smtClean="0">
                <a:latin typeface="Arial Narrow" charset="0"/>
                <a:ea typeface="Arial Narrow" charset="0"/>
                <a:cs typeface="Arial Narrow" charset="0"/>
              </a:rPr>
              <a:t> </a:t>
            </a:r>
            <a:r>
              <a:rPr lang="de-DE" sz="3200" dirty="0" smtClean="0">
                <a:latin typeface="Arial Narrow" charset="0"/>
                <a:ea typeface="Arial Narrow" charset="0"/>
                <a:cs typeface="Arial Narrow" charset="0"/>
              </a:rPr>
              <a:t>ABSPRINGEN, ZIEHEN, STÜTZEN und DRÜCKEN</a:t>
            </a:r>
            <a:r>
              <a:rPr lang="de-DE" sz="3200" dirty="0" smtClean="0">
                <a:latin typeface="Arial Narrow" charset="0"/>
                <a:ea typeface="Arial Narrow" charset="0"/>
                <a:cs typeface="Arial Narrow" charset="0"/>
                <a:sym typeface="Wingdings"/>
              </a:rPr>
              <a:t>      </a:t>
            </a:r>
            <a:r>
              <a:rPr lang="de-DE" dirty="0" smtClean="0">
                <a:latin typeface="Arial Narrow" charset="0"/>
                <a:ea typeface="Arial Narrow" charset="0"/>
                <a:cs typeface="Arial Narrow" charset="0"/>
                <a:sym typeface="Wingdings"/>
              </a:rPr>
              <a:t> </a:t>
            </a:r>
            <a:r>
              <a:rPr lang="de-DE" sz="1200" dirty="0" smtClean="0">
                <a:latin typeface="Arial Narrow" charset="0"/>
                <a:ea typeface="Arial Narrow" charset="0"/>
                <a:cs typeface="Arial Narrow" charset="0"/>
              </a:rPr>
              <a:t>(Skoda </a:t>
            </a:r>
            <a:r>
              <a:rPr lang="de-DE" sz="1200" dirty="0" smtClean="0">
                <a:latin typeface="Arial Narrow" charset="0"/>
                <a:ea typeface="Arial Narrow" charset="0"/>
                <a:cs typeface="Arial Narrow" charset="0"/>
              </a:rPr>
              <a:t>2018)</a:t>
            </a:r>
            <a:endParaRPr lang="de-DE" sz="1200" dirty="0">
              <a:latin typeface="Arial Narrow" charset="0"/>
              <a:ea typeface="Arial Narrow" charset="0"/>
              <a:cs typeface="Arial Narrow" charset="0"/>
            </a:endParaRPr>
          </a:p>
        </p:txBody>
      </p:sp>
      <p:sp>
        <p:nvSpPr>
          <p:cNvPr id="3" name="Inhaltsplatzhalter 2"/>
          <p:cNvSpPr>
            <a:spLocks noGrp="1"/>
          </p:cNvSpPr>
          <p:nvPr>
            <p:ph idx="1"/>
          </p:nvPr>
        </p:nvSpPr>
        <p:spPr>
          <a:xfrm>
            <a:off x="494675" y="1558977"/>
            <a:ext cx="11467476" cy="5036695"/>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p:txBody>
      </p:sp>
      <p:sp>
        <p:nvSpPr>
          <p:cNvPr id="4" name="Inhaltsplatzhalter 2"/>
          <p:cNvSpPr txBox="1">
            <a:spLocks/>
          </p:cNvSpPr>
          <p:nvPr/>
        </p:nvSpPr>
        <p:spPr>
          <a:xfrm>
            <a:off x="494675" y="1558977"/>
            <a:ext cx="11467476" cy="5141626"/>
          </a:xfrm>
          <a:prstGeom prst="rect">
            <a:avLst/>
          </a:prstGeom>
          <a:solidFill>
            <a:schemeClr val="accent2">
              <a:lumMod val="20000"/>
              <a:lumOff val="80000"/>
            </a:schemeClr>
          </a:solidFill>
          <a:ln>
            <a:solidFill>
              <a:schemeClr val="tx1"/>
            </a:solidFill>
          </a:ln>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None/>
              <a:tabLst/>
              <a:defRPr/>
            </a:pPr>
            <a:endParaRPr lang="de-DE" b="1"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None/>
              <a:tabLst/>
              <a:defRPr/>
            </a:pPr>
            <a:r>
              <a:rPr lang="de-DE" b="1" dirty="0" smtClean="0">
                <a:latin typeface="Arial" charset="0"/>
                <a:ea typeface="Arial" charset="0"/>
                <a:cs typeface="Arial" charset="0"/>
              </a:rPr>
              <a:t>Führe mindestens 10 </a:t>
            </a:r>
            <a:r>
              <a:rPr lang="de-DE" b="1" dirty="0" err="1" smtClean="0">
                <a:latin typeface="Arial" charset="0"/>
                <a:ea typeface="Arial" charset="0"/>
                <a:cs typeface="Arial" charset="0"/>
              </a:rPr>
              <a:t>Monkeys</a:t>
            </a:r>
            <a:r>
              <a:rPr lang="de-DE" b="1" dirty="0" smtClean="0">
                <a:latin typeface="Arial" charset="0"/>
                <a:ea typeface="Arial" charset="0"/>
                <a:cs typeface="Arial" charset="0"/>
              </a:rPr>
              <a:t> aus. (Level 1 3teiliger Kasten</a:t>
            </a:r>
            <a:r>
              <a:rPr lang="de-DE" b="1" dirty="0" smtClean="0">
                <a:latin typeface="Arial" charset="0"/>
                <a:ea typeface="Arial" charset="0"/>
                <a:cs typeface="Arial" charset="0"/>
                <a:sym typeface="Wingdings"/>
              </a:rPr>
              <a:t> </a:t>
            </a:r>
            <a:r>
              <a:rPr lang="de-DE" b="1" dirty="0" smtClean="0">
                <a:latin typeface="Arial" charset="0"/>
                <a:ea typeface="Arial" charset="0"/>
                <a:cs typeface="Arial" charset="0"/>
              </a:rPr>
              <a:t> Level 2 4teiliger Kasten</a:t>
            </a:r>
            <a:r>
              <a:rPr lang="de-DE" b="1" dirty="0" smtClean="0">
                <a:latin typeface="Arial" charset="0"/>
                <a:ea typeface="Arial" charset="0"/>
                <a:cs typeface="Arial" charset="0"/>
                <a:sym typeface="Wingdings"/>
              </a:rPr>
              <a:t></a:t>
            </a:r>
            <a:r>
              <a:rPr lang="de-DE" b="1" dirty="0" smtClean="0">
                <a:latin typeface="Arial" charset="0"/>
                <a:ea typeface="Arial" charset="0"/>
                <a:cs typeface="Arial" charset="0"/>
              </a:rPr>
              <a:t> Level 3 5teiliger Kasten)</a:t>
            </a:r>
          </a:p>
          <a:p>
            <a:pPr marL="0" marR="0" lvl="0" indent="0" defTabSz="914400" eaLnBrk="1" fontAlgn="auto" latinLnBrk="0" hangingPunct="1">
              <a:lnSpc>
                <a:spcPct val="100000"/>
              </a:lnSpc>
              <a:spcBef>
                <a:spcPts val="0"/>
              </a:spcBef>
              <a:spcAft>
                <a:spcPts val="0"/>
              </a:spcAft>
              <a:buClrTx/>
              <a:buSzTx/>
              <a:buNone/>
              <a:tabLst/>
              <a:defRPr/>
            </a:pPr>
            <a:endParaRPr lang="de-DE" b="1"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None/>
              <a:tabLst/>
              <a:defRPr/>
            </a:pPr>
            <a:endParaRPr lang="de-DE" b="1"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AutoNum type="alphaUcParenR"/>
              <a:tabLst/>
              <a:defRPr/>
            </a:pPr>
            <a:r>
              <a:rPr lang="de-DE" b="1" dirty="0" smtClean="0">
                <a:latin typeface="Arial" charset="0"/>
                <a:ea typeface="Arial" charset="0"/>
                <a:cs typeface="Arial" charset="0"/>
              </a:rPr>
              <a:t>Welche der folgenden Bedingungen begünstigen einen erfolgreichen </a:t>
            </a:r>
            <a:r>
              <a:rPr lang="de-DE" b="1" dirty="0" err="1" smtClean="0">
                <a:latin typeface="Arial" charset="0"/>
                <a:ea typeface="Arial" charset="0"/>
                <a:cs typeface="Arial" charset="0"/>
              </a:rPr>
              <a:t>Monkey</a:t>
            </a:r>
            <a:r>
              <a:rPr lang="de-DE" b="1" u="sng" dirty="0" smtClean="0">
                <a:latin typeface="Arial" charset="0"/>
                <a:ea typeface="Arial" charset="0"/>
                <a:cs typeface="Arial" charset="0"/>
              </a:rPr>
              <a:t> AUF </a:t>
            </a:r>
            <a:r>
              <a:rPr lang="de-DE" b="1" dirty="0" smtClean="0">
                <a:latin typeface="Arial" charset="0"/>
                <a:ea typeface="Arial" charset="0"/>
                <a:cs typeface="Arial" charset="0"/>
              </a:rPr>
              <a:t>das Hindernis?</a:t>
            </a:r>
          </a:p>
          <a:p>
            <a:pPr marL="0" marR="0" lvl="0" indent="0" defTabSz="914400" eaLnBrk="1" fontAlgn="auto" latinLnBrk="0" hangingPunct="1">
              <a:lnSpc>
                <a:spcPct val="100000"/>
              </a:lnSpc>
              <a:spcBef>
                <a:spcPts val="0"/>
              </a:spcBef>
              <a:spcAft>
                <a:spcPts val="0"/>
              </a:spcAft>
              <a:buClrTx/>
              <a:buSzTx/>
              <a:buNone/>
              <a:tabLst/>
              <a:defRPr/>
            </a:pPr>
            <a:r>
              <a:rPr lang="de-DE" dirty="0" smtClean="0">
                <a:latin typeface="Arial" charset="0"/>
                <a:ea typeface="Arial" charset="0"/>
                <a:cs typeface="Arial" charset="0"/>
              </a:rPr>
              <a:t>          </a:t>
            </a:r>
            <a:r>
              <a:rPr lang="de-DE" dirty="0" smtClean="0">
                <a:latin typeface="Arial" charset="0"/>
                <a:ea typeface="Arial" charset="0"/>
                <a:cs typeface="Arial" charset="0"/>
                <a:sym typeface="Wingdings"/>
              </a:rPr>
              <a:t> </a:t>
            </a:r>
            <a:r>
              <a:rPr lang="de-DE" b="1" dirty="0" smtClean="0">
                <a:latin typeface="Arial" charset="0"/>
                <a:ea typeface="Arial" charset="0"/>
                <a:cs typeface="Arial" charset="0"/>
              </a:rPr>
              <a:t>Probiere alle </a:t>
            </a:r>
            <a:r>
              <a:rPr lang="de-DE" b="1" dirty="0" err="1" smtClean="0">
                <a:latin typeface="Arial" charset="0"/>
                <a:ea typeface="Arial" charset="0"/>
                <a:cs typeface="Arial" charset="0"/>
              </a:rPr>
              <a:t>merhmals</a:t>
            </a:r>
            <a:r>
              <a:rPr lang="de-DE" b="1" dirty="0" smtClean="0">
                <a:latin typeface="Arial" charset="0"/>
                <a:ea typeface="Arial" charset="0"/>
                <a:cs typeface="Arial" charset="0"/>
              </a:rPr>
              <a:t> aus!</a:t>
            </a:r>
          </a:p>
          <a:p>
            <a:pPr marL="0" marR="0" lvl="0" indent="0" defTabSz="914400" eaLnBrk="1" fontAlgn="auto" latinLnBrk="0" hangingPunct="1">
              <a:lnSpc>
                <a:spcPct val="100000"/>
              </a:lnSpc>
              <a:spcBef>
                <a:spcPts val="0"/>
              </a:spcBef>
              <a:spcAft>
                <a:spcPts val="0"/>
              </a:spcAft>
              <a:buClrTx/>
              <a:buSzTx/>
              <a:buNone/>
              <a:tabLst/>
              <a:defRPr/>
            </a:pPr>
            <a:endParaRPr lang="de-DE" b="1" dirty="0" smtClean="0">
              <a:latin typeface="Arial" charset="0"/>
              <a:ea typeface="Arial" charset="0"/>
              <a:cs typeface="Arial" charset="0"/>
            </a:endParaRPr>
          </a:p>
          <a:p>
            <a:pPr marR="0" lvl="0" defTabSz="914400" eaLnBrk="1" fontAlgn="auto" latinLnBrk="0" hangingPunct="1">
              <a:lnSpc>
                <a:spcPct val="100000"/>
              </a:lnSpc>
              <a:spcBef>
                <a:spcPts val="0"/>
              </a:spcBef>
              <a:spcAft>
                <a:spcPts val="0"/>
              </a:spcAft>
              <a:buClrTx/>
              <a:buSzTx/>
              <a:buFont typeface="Courier New" charset="0"/>
              <a:buChar char="o"/>
              <a:tabLst/>
              <a:defRPr/>
            </a:pPr>
            <a:r>
              <a:rPr lang="de-DE" dirty="0" smtClean="0">
                <a:latin typeface="Arial" charset="0"/>
                <a:ea typeface="Arial" charset="0"/>
                <a:cs typeface="Arial" charset="0"/>
              </a:rPr>
              <a:t>Beidbeiniger Absprung (</a:t>
            </a:r>
            <a:r>
              <a:rPr lang="de-DE" dirty="0" err="1" smtClean="0">
                <a:latin typeface="Arial" charset="0"/>
                <a:ea typeface="Arial" charset="0"/>
                <a:cs typeface="Arial" charset="0"/>
              </a:rPr>
              <a:t>max</a:t>
            </a:r>
            <a:r>
              <a:rPr lang="de-DE" dirty="0" smtClean="0">
                <a:latin typeface="Arial" charset="0"/>
                <a:ea typeface="Arial" charset="0"/>
                <a:cs typeface="Arial" charset="0"/>
              </a:rPr>
              <a:t> 2 Schritte Anlauf)</a:t>
            </a:r>
          </a:p>
          <a:p>
            <a:pPr marR="0" lvl="0" defTabSz="914400" eaLnBrk="1" fontAlgn="auto" latinLnBrk="0" hangingPunct="1">
              <a:lnSpc>
                <a:spcPct val="100000"/>
              </a:lnSpc>
              <a:spcBef>
                <a:spcPts val="0"/>
              </a:spcBef>
              <a:spcAft>
                <a:spcPts val="0"/>
              </a:spcAft>
              <a:buClrTx/>
              <a:buSzTx/>
              <a:buFont typeface="Courier New" charset="0"/>
              <a:buChar char="o"/>
              <a:tabLst/>
              <a:defRPr/>
            </a:pPr>
            <a:r>
              <a:rPr lang="de-DE" dirty="0" smtClean="0">
                <a:latin typeface="Arial" charset="0"/>
                <a:ea typeface="Arial" charset="0"/>
                <a:cs typeface="Arial" charset="0"/>
              </a:rPr>
              <a:t>Einbeiniger Absprung (</a:t>
            </a:r>
            <a:r>
              <a:rPr lang="de-DE" dirty="0" err="1" smtClean="0">
                <a:latin typeface="Arial" charset="0"/>
                <a:ea typeface="Arial" charset="0"/>
                <a:cs typeface="Arial" charset="0"/>
              </a:rPr>
              <a:t>max</a:t>
            </a:r>
            <a:r>
              <a:rPr lang="de-DE" dirty="0" smtClean="0">
                <a:latin typeface="Arial" charset="0"/>
                <a:ea typeface="Arial" charset="0"/>
                <a:cs typeface="Arial" charset="0"/>
              </a:rPr>
              <a:t> 2 Schritte Anlauf)</a:t>
            </a:r>
          </a:p>
          <a:p>
            <a:pPr marR="0" lvl="0" defTabSz="914400" eaLnBrk="1" fontAlgn="auto" latinLnBrk="0" hangingPunct="1">
              <a:lnSpc>
                <a:spcPct val="100000"/>
              </a:lnSpc>
              <a:spcBef>
                <a:spcPts val="0"/>
              </a:spcBef>
              <a:spcAft>
                <a:spcPts val="0"/>
              </a:spcAft>
              <a:buClrTx/>
              <a:buSzTx/>
              <a:buFont typeface="Courier New" charset="0"/>
              <a:buChar char="o"/>
              <a:tabLst/>
              <a:defRPr/>
            </a:pPr>
            <a:r>
              <a:rPr lang="de-DE" dirty="0" smtClean="0">
                <a:latin typeface="Arial" charset="0"/>
                <a:ea typeface="Arial" charset="0"/>
                <a:cs typeface="Arial" charset="0"/>
              </a:rPr>
              <a:t>Tiefe Hocke beim Absprung</a:t>
            </a:r>
          </a:p>
          <a:p>
            <a:pPr marR="0" lvl="0" defTabSz="914400" eaLnBrk="1" fontAlgn="auto" latinLnBrk="0" hangingPunct="1">
              <a:lnSpc>
                <a:spcPct val="100000"/>
              </a:lnSpc>
              <a:spcBef>
                <a:spcPts val="0"/>
              </a:spcBef>
              <a:spcAft>
                <a:spcPts val="0"/>
              </a:spcAft>
              <a:buClrTx/>
              <a:buSzTx/>
              <a:buFont typeface="Courier New" charset="0"/>
              <a:buChar char="o"/>
              <a:tabLst/>
              <a:defRPr/>
            </a:pPr>
            <a:r>
              <a:rPr lang="de-DE" dirty="0" smtClean="0">
                <a:latin typeface="Arial" charset="0"/>
                <a:ea typeface="Arial" charset="0"/>
                <a:cs typeface="Arial" charset="0"/>
              </a:rPr>
              <a:t>Armschwung </a:t>
            </a:r>
          </a:p>
          <a:p>
            <a:pPr marR="0" lvl="0" defTabSz="914400" eaLnBrk="1" fontAlgn="auto" latinLnBrk="0" hangingPunct="1">
              <a:lnSpc>
                <a:spcPct val="100000"/>
              </a:lnSpc>
              <a:spcBef>
                <a:spcPts val="0"/>
              </a:spcBef>
              <a:spcAft>
                <a:spcPts val="0"/>
              </a:spcAft>
              <a:buClrTx/>
              <a:buSzTx/>
              <a:buFont typeface="Courier New" charset="0"/>
              <a:buChar char="o"/>
              <a:tabLst/>
              <a:defRPr/>
            </a:pPr>
            <a:r>
              <a:rPr lang="de-DE" dirty="0" smtClean="0">
                <a:latin typeface="Arial" charset="0"/>
                <a:ea typeface="Arial" charset="0"/>
                <a:cs typeface="Arial" charset="0"/>
              </a:rPr>
              <a:t>Gestreckte Arme während der Stützphase</a:t>
            </a:r>
          </a:p>
          <a:p>
            <a:pPr marR="0" lvl="0" defTabSz="914400" eaLnBrk="1" fontAlgn="auto" latinLnBrk="0" hangingPunct="1">
              <a:lnSpc>
                <a:spcPct val="100000"/>
              </a:lnSpc>
              <a:spcBef>
                <a:spcPts val="0"/>
              </a:spcBef>
              <a:spcAft>
                <a:spcPts val="0"/>
              </a:spcAft>
              <a:buClrTx/>
              <a:buSzTx/>
              <a:buFont typeface="Courier New" charset="0"/>
              <a:buChar char="o"/>
              <a:tabLst/>
              <a:defRPr/>
            </a:pPr>
            <a:r>
              <a:rPr lang="de-DE" dirty="0" smtClean="0">
                <a:latin typeface="Arial" charset="0"/>
                <a:ea typeface="Arial" charset="0"/>
                <a:cs typeface="Arial" charset="0"/>
              </a:rPr>
              <a:t>Gebeugte Arme bei Objektkontakt</a:t>
            </a:r>
          </a:p>
          <a:p>
            <a:pPr marR="0" lvl="0" defTabSz="914400" eaLnBrk="1" fontAlgn="auto" latinLnBrk="0" hangingPunct="1">
              <a:lnSpc>
                <a:spcPct val="100000"/>
              </a:lnSpc>
              <a:spcBef>
                <a:spcPts val="0"/>
              </a:spcBef>
              <a:spcAft>
                <a:spcPts val="0"/>
              </a:spcAft>
              <a:buClrTx/>
              <a:buSzTx/>
              <a:buFont typeface="Courier New" charset="0"/>
              <a:buChar char="o"/>
              <a:tabLst/>
              <a:defRPr/>
            </a:pPr>
            <a:r>
              <a:rPr lang="de-DE" dirty="0" smtClean="0">
                <a:latin typeface="Arial" charset="0"/>
                <a:ea typeface="Arial" charset="0"/>
                <a:cs typeface="Arial" charset="0"/>
              </a:rPr>
              <a:t>Aktives explosives Strecken der Arme in Stützphase (aktiver Abdruck nach oben) </a:t>
            </a:r>
          </a:p>
          <a:p>
            <a:pPr marR="0" lvl="0" defTabSz="914400" eaLnBrk="1" fontAlgn="auto" latinLnBrk="0" hangingPunct="1">
              <a:lnSpc>
                <a:spcPct val="100000"/>
              </a:lnSpc>
              <a:spcBef>
                <a:spcPts val="0"/>
              </a:spcBef>
              <a:spcAft>
                <a:spcPts val="0"/>
              </a:spcAft>
              <a:buClrTx/>
              <a:buSzTx/>
              <a:buFont typeface="Courier New" charset="0"/>
              <a:buChar char="o"/>
              <a:tabLst/>
              <a:defRPr/>
            </a:pPr>
            <a:r>
              <a:rPr lang="de-DE" dirty="0" smtClean="0">
                <a:latin typeface="Arial" charset="0"/>
                <a:ea typeface="Arial" charset="0"/>
                <a:cs typeface="Arial" charset="0"/>
              </a:rPr>
              <a:t>Möglichst hohe Hüfte „Hip-Lift“ (kurz nach </a:t>
            </a:r>
            <a:r>
              <a:rPr lang="de-DE" dirty="0">
                <a:latin typeface="Arial" charset="0"/>
                <a:ea typeface="Arial" charset="0"/>
                <a:cs typeface="Arial" charset="0"/>
              </a:rPr>
              <a:t>A</a:t>
            </a:r>
            <a:r>
              <a:rPr lang="de-DE" dirty="0" smtClean="0">
                <a:latin typeface="Arial" charset="0"/>
                <a:ea typeface="Arial" charset="0"/>
                <a:cs typeface="Arial" charset="0"/>
              </a:rPr>
              <a:t>bsprung)</a:t>
            </a:r>
          </a:p>
          <a:p>
            <a:pPr marR="0" lvl="0" defTabSz="914400" eaLnBrk="1" fontAlgn="auto" latinLnBrk="0" hangingPunct="1">
              <a:lnSpc>
                <a:spcPct val="100000"/>
              </a:lnSpc>
              <a:spcBef>
                <a:spcPts val="0"/>
              </a:spcBef>
              <a:spcAft>
                <a:spcPts val="0"/>
              </a:spcAft>
              <a:buClrTx/>
              <a:buSzTx/>
              <a:buFont typeface="Courier New" charset="0"/>
              <a:buChar char="o"/>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None/>
              <a:tabLst/>
              <a:defRPr/>
            </a:pPr>
            <a:endParaRPr lang="de-DE"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endParaRPr lang="de-DE" b="1"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r>
              <a:rPr lang="de-DE" b="1" dirty="0">
                <a:latin typeface="Arial" charset="0"/>
                <a:ea typeface="Arial" charset="0"/>
                <a:cs typeface="Arial" charset="0"/>
              </a:rPr>
              <a:t>B</a:t>
            </a:r>
            <a:r>
              <a:rPr lang="de-DE" b="1" dirty="0" smtClean="0">
                <a:latin typeface="Arial" charset="0"/>
                <a:ea typeface="Arial" charset="0"/>
                <a:cs typeface="Arial" charset="0"/>
              </a:rPr>
              <a:t>) Begründe deine Beobachtungen (aus biomechanischer Sicht)! Folgende Begriffe solltest du dafür verwenden:</a:t>
            </a:r>
          </a:p>
          <a:p>
            <a:pPr marL="514350" marR="0" lvl="0" indent="-514350" defTabSz="914400" eaLnBrk="1" fontAlgn="auto" latinLnBrk="0" hangingPunct="1">
              <a:lnSpc>
                <a:spcPct val="100000"/>
              </a:lnSpc>
              <a:spcBef>
                <a:spcPts val="0"/>
              </a:spcBef>
              <a:spcAft>
                <a:spcPts val="0"/>
              </a:spcAft>
              <a:buClrTx/>
              <a:buSzTx/>
              <a:buFontTx/>
              <a:buNone/>
              <a:tabLst/>
              <a:defRPr/>
            </a:pPr>
            <a:r>
              <a:rPr lang="de-DE" b="1" dirty="0" smtClean="0">
                <a:latin typeface="Arial" charset="0"/>
                <a:ea typeface="Arial" charset="0"/>
                <a:cs typeface="Arial" charset="0"/>
              </a:rPr>
              <a:t>            </a:t>
            </a:r>
          </a:p>
          <a:p>
            <a:pPr marL="514350" marR="0" lvl="0" indent="-514350" defTabSz="914400" eaLnBrk="1" fontAlgn="auto" latinLnBrk="0" hangingPunct="1">
              <a:lnSpc>
                <a:spcPct val="100000"/>
              </a:lnSpc>
              <a:spcBef>
                <a:spcPts val="0"/>
              </a:spcBef>
              <a:spcAft>
                <a:spcPts val="0"/>
              </a:spcAft>
              <a:buClrTx/>
              <a:buSzTx/>
              <a:buFontTx/>
              <a:buNone/>
              <a:tabLst/>
              <a:defRPr/>
            </a:pPr>
            <a:r>
              <a:rPr lang="de-DE" dirty="0" smtClean="0">
                <a:latin typeface="Arial" charset="0"/>
                <a:ea typeface="Arial" charset="0"/>
                <a:cs typeface="Arial" charset="0"/>
              </a:rPr>
              <a:t>    KSP, Prinzip der Anfangskraft, Abdruck, Wirkungslinie Kraft, zentral, Vektorpfeil (vertikal), Vektorpfeil (horizontal), Arme, Beine</a:t>
            </a:r>
            <a:endParaRPr lang="de-DE" dirty="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r>
              <a:rPr lang="de-DE" b="1" dirty="0" smtClean="0">
                <a:latin typeface="Arial" charset="0"/>
                <a:ea typeface="Arial" charset="0"/>
                <a:cs typeface="Arial" charset="0"/>
              </a:rPr>
              <a:t> </a:t>
            </a:r>
          </a:p>
          <a:p>
            <a:pPr marL="514350" marR="0" lvl="0" indent="-514350" defTabSz="914400" eaLnBrk="1" fontAlgn="auto" latinLnBrk="0" hangingPunct="1">
              <a:lnSpc>
                <a:spcPct val="100000"/>
              </a:lnSpc>
              <a:spcBef>
                <a:spcPts val="0"/>
              </a:spcBef>
              <a:spcAft>
                <a:spcPts val="0"/>
              </a:spcAft>
              <a:buClrTx/>
              <a:buSzTx/>
              <a:buFontTx/>
              <a:buNone/>
              <a:tabLst/>
              <a:defRPr/>
            </a:pPr>
            <a:endParaRPr lang="de-DE" b="1"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endParaRPr lang="de-DE" b="1"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r>
              <a:rPr lang="de-DE" sz="2600" b="1" dirty="0" smtClean="0">
                <a:latin typeface="Arial" charset="0"/>
                <a:ea typeface="Arial" charset="0"/>
                <a:cs typeface="Arial" charset="0"/>
              </a:rPr>
              <a:t>Expertenwissen: </a:t>
            </a:r>
          </a:p>
          <a:p>
            <a:pPr marL="514350" marR="0" lvl="0" indent="-514350" defTabSz="914400" eaLnBrk="1" fontAlgn="auto" latinLnBrk="0" hangingPunct="1">
              <a:lnSpc>
                <a:spcPct val="100000"/>
              </a:lnSpc>
              <a:spcBef>
                <a:spcPts val="0"/>
              </a:spcBef>
              <a:spcAft>
                <a:spcPts val="0"/>
              </a:spcAft>
              <a:buClrTx/>
              <a:buSzTx/>
              <a:buFontTx/>
              <a:buNone/>
              <a:tabLst/>
              <a:defRPr/>
            </a:pPr>
            <a:r>
              <a:rPr lang="de-DE" sz="2600" b="1" dirty="0" smtClean="0">
                <a:latin typeface="Arial" charset="0"/>
                <a:ea typeface="Arial" charset="0"/>
                <a:cs typeface="Arial" charset="0"/>
              </a:rPr>
              <a:t>Wie kannst du deine </a:t>
            </a:r>
            <a:r>
              <a:rPr lang="de-DE" sz="2600" b="1" u="sng" dirty="0" smtClean="0">
                <a:latin typeface="Arial" charset="0"/>
                <a:ea typeface="Arial" charset="0"/>
                <a:cs typeface="Arial" charset="0"/>
              </a:rPr>
              <a:t>Vorbereitungs-</a:t>
            </a:r>
            <a:r>
              <a:rPr lang="de-DE" sz="2600" b="1" dirty="0" smtClean="0">
                <a:latin typeface="Arial" charset="0"/>
                <a:ea typeface="Arial" charset="0"/>
                <a:cs typeface="Arial" charset="0"/>
              </a:rPr>
              <a:t> (vor Absprung) und </a:t>
            </a:r>
            <a:r>
              <a:rPr lang="de-DE" sz="2600" b="1" u="sng" dirty="0" smtClean="0">
                <a:latin typeface="Arial" charset="0"/>
                <a:ea typeface="Arial" charset="0"/>
                <a:cs typeface="Arial" charset="0"/>
              </a:rPr>
              <a:t>Stützphase </a:t>
            </a:r>
            <a:r>
              <a:rPr lang="de-DE" sz="2600" b="1" dirty="0" smtClean="0">
                <a:latin typeface="Arial" charset="0"/>
                <a:ea typeface="Arial" charset="0"/>
                <a:cs typeface="Arial" charset="0"/>
              </a:rPr>
              <a:t>ändern, um das Hindernis mit einem </a:t>
            </a:r>
            <a:r>
              <a:rPr lang="de-DE" sz="2600" b="1" i="1" dirty="0" err="1" smtClean="0">
                <a:latin typeface="Arial" charset="0"/>
                <a:ea typeface="Arial" charset="0"/>
                <a:cs typeface="Arial" charset="0"/>
              </a:rPr>
              <a:t>Monkey</a:t>
            </a:r>
            <a:r>
              <a:rPr lang="de-DE" sz="2600" b="1" dirty="0" smtClean="0">
                <a:latin typeface="Arial" charset="0"/>
                <a:ea typeface="Arial" charset="0"/>
                <a:cs typeface="Arial" charset="0"/>
              </a:rPr>
              <a:t> zu überwinden? </a:t>
            </a:r>
          </a:p>
          <a:p>
            <a:pPr marL="514350" marR="0" lvl="0" indent="-514350" defTabSz="914400" eaLnBrk="1" fontAlgn="auto" latinLnBrk="0" hangingPunct="1">
              <a:lnSpc>
                <a:spcPct val="100000"/>
              </a:lnSpc>
              <a:spcBef>
                <a:spcPts val="0"/>
              </a:spcBef>
              <a:spcAft>
                <a:spcPts val="0"/>
              </a:spcAft>
              <a:buClrTx/>
              <a:buSzTx/>
              <a:buFontTx/>
              <a:buNone/>
              <a:tabLst/>
              <a:defRPr/>
            </a:pPr>
            <a:endParaRPr lang="de-DE" sz="1700" dirty="0">
              <a:latin typeface="Arial" charset="0"/>
              <a:ea typeface="Arial" charset="0"/>
              <a:cs typeface="Arial" charset="0"/>
            </a:endParaRPr>
          </a:p>
        </p:txBody>
      </p:sp>
      <p:pic>
        <p:nvPicPr>
          <p:cNvPr id="8" name="Bild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0997" y="2051021"/>
            <a:ext cx="1675032" cy="2764047"/>
          </a:xfrm>
          <a:prstGeom prst="rect">
            <a:avLst/>
          </a:prstGeom>
        </p:spPr>
      </p:pic>
    </p:spTree>
    <p:extLst>
      <p:ext uri="{BB962C8B-B14F-4D97-AF65-F5344CB8AC3E}">
        <p14:creationId xmlns:p14="http://schemas.microsoft.com/office/powerpoint/2010/main" val="7034358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4675" y="168961"/>
            <a:ext cx="11467476" cy="970294"/>
          </a:xfrm>
        </p:spPr>
        <p:txBody>
          <a:bodyPr/>
          <a:lstStyle/>
          <a:p>
            <a:r>
              <a:rPr lang="de-DE" sz="4000" dirty="0" smtClean="0">
                <a:latin typeface="Arial Narrow" charset="0"/>
                <a:ea typeface="Arial Narrow" charset="0"/>
                <a:cs typeface="Arial Narrow" charset="0"/>
              </a:rPr>
              <a:t>11) Bewegungslehre: Trägheitsgesetz (Newton)               </a:t>
            </a:r>
            <a:r>
              <a:rPr lang="de-DE" sz="1200" dirty="0" smtClean="0">
                <a:latin typeface="Arial Narrow" charset="0"/>
                <a:ea typeface="Arial Narrow" charset="0"/>
                <a:cs typeface="Arial Narrow" charset="0"/>
              </a:rPr>
              <a:t>(Skoda </a:t>
            </a:r>
            <a:r>
              <a:rPr lang="de-DE" sz="1200" dirty="0" smtClean="0">
                <a:latin typeface="Arial Narrow" charset="0"/>
                <a:ea typeface="Arial Narrow" charset="0"/>
                <a:cs typeface="Arial Narrow" charset="0"/>
              </a:rPr>
              <a:t>2018)</a:t>
            </a:r>
            <a:endParaRPr lang="de-DE" sz="1200" dirty="0">
              <a:latin typeface="Arial Narrow" charset="0"/>
              <a:ea typeface="Arial Narrow" charset="0"/>
              <a:cs typeface="Arial Narrow" charset="0"/>
            </a:endParaRPr>
          </a:p>
        </p:txBody>
      </p:sp>
      <p:sp>
        <p:nvSpPr>
          <p:cNvPr id="3" name="Inhaltsplatzhalter 2"/>
          <p:cNvSpPr>
            <a:spLocks noGrp="1"/>
          </p:cNvSpPr>
          <p:nvPr>
            <p:ph idx="1"/>
          </p:nvPr>
        </p:nvSpPr>
        <p:spPr>
          <a:xfrm>
            <a:off x="494675" y="1558977"/>
            <a:ext cx="11467476" cy="5036695"/>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p:txBody>
      </p:sp>
      <p:sp>
        <p:nvSpPr>
          <p:cNvPr id="4" name="Inhaltsplatzhalter 2"/>
          <p:cNvSpPr txBox="1">
            <a:spLocks/>
          </p:cNvSpPr>
          <p:nvPr/>
        </p:nvSpPr>
        <p:spPr>
          <a:xfrm>
            <a:off x="494675" y="1244185"/>
            <a:ext cx="11467476" cy="5456418"/>
          </a:xfrm>
          <a:prstGeom prst="rect">
            <a:avLst/>
          </a:prstGeom>
          <a:solidFill>
            <a:schemeClr val="accent2">
              <a:lumMod val="20000"/>
              <a:lumOff val="80000"/>
            </a:schemeClr>
          </a:solidFill>
          <a:ln>
            <a:solidFill>
              <a:schemeClr val="tx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de-DE" sz="2400" dirty="0" smtClean="0">
                <a:latin typeface="Arial" charset="0"/>
                <a:ea typeface="Arial" charset="0"/>
                <a:cs typeface="Arial" charset="0"/>
              </a:rPr>
              <a:t>Ein Körper bleibt im Ruhezustand oder in Bewegung, verändert sich nicht, solange keine äußeren Kräfte (Impulse) auf ihn einwirken. Gerade beim Kong/ Katze wird dieses Gesetz „spürbar“.</a:t>
            </a:r>
          </a:p>
          <a:p>
            <a:pPr marL="0" indent="0">
              <a:lnSpc>
                <a:spcPct val="100000"/>
              </a:lnSpc>
              <a:spcBef>
                <a:spcPts val="0"/>
              </a:spcBef>
              <a:buFontTx/>
              <a:buNone/>
            </a:pPr>
            <a:endParaRPr lang="de-DE" sz="2400" b="1" u="sng" dirty="0" smtClean="0">
              <a:latin typeface="Arial" charset="0"/>
              <a:ea typeface="Arial" charset="0"/>
              <a:cs typeface="Arial" charset="0"/>
            </a:endParaRPr>
          </a:p>
          <a:p>
            <a:pPr marL="0" indent="0">
              <a:lnSpc>
                <a:spcPct val="100000"/>
              </a:lnSpc>
              <a:spcBef>
                <a:spcPts val="0"/>
              </a:spcBef>
              <a:buFontTx/>
              <a:buNone/>
            </a:pPr>
            <a:endParaRPr lang="de-DE" sz="2400" b="1" u="sng" dirty="0">
              <a:latin typeface="Arial" charset="0"/>
              <a:ea typeface="Arial" charset="0"/>
              <a:cs typeface="Arial" charset="0"/>
            </a:endParaRPr>
          </a:p>
          <a:p>
            <a:pPr marL="0" indent="0">
              <a:lnSpc>
                <a:spcPct val="100000"/>
              </a:lnSpc>
              <a:spcBef>
                <a:spcPts val="0"/>
              </a:spcBef>
              <a:buFontTx/>
              <a:buNone/>
            </a:pPr>
            <a:endParaRPr lang="de-DE" sz="2400" b="1" u="sng" dirty="0" smtClean="0">
              <a:latin typeface="Arial" charset="0"/>
              <a:ea typeface="Arial" charset="0"/>
              <a:cs typeface="Arial" charset="0"/>
            </a:endParaRPr>
          </a:p>
          <a:p>
            <a:pPr marL="0" indent="0">
              <a:lnSpc>
                <a:spcPct val="100000"/>
              </a:lnSpc>
              <a:spcBef>
                <a:spcPts val="0"/>
              </a:spcBef>
              <a:buFontTx/>
              <a:buNone/>
            </a:pPr>
            <a:r>
              <a:rPr lang="de-DE" sz="2400" b="1" u="sng" dirty="0" smtClean="0">
                <a:latin typeface="Arial" charset="0"/>
                <a:ea typeface="Arial" charset="0"/>
                <a:cs typeface="Arial" charset="0"/>
              </a:rPr>
              <a:t>Aufgabe</a:t>
            </a:r>
          </a:p>
          <a:p>
            <a:pPr marL="457200" indent="-457200">
              <a:lnSpc>
                <a:spcPct val="100000"/>
              </a:lnSpc>
              <a:spcBef>
                <a:spcPts val="0"/>
              </a:spcBef>
              <a:buAutoNum type="alphaLcParenR"/>
            </a:pPr>
            <a:r>
              <a:rPr lang="de-DE" sz="2400" b="1" dirty="0" smtClean="0">
                <a:latin typeface="Arial" charset="0"/>
                <a:ea typeface="Arial" charset="0"/>
                <a:cs typeface="Arial" charset="0"/>
              </a:rPr>
              <a:t>Spring </a:t>
            </a:r>
            <a:r>
              <a:rPr lang="de-DE" sz="2400" b="1" dirty="0">
                <a:latin typeface="Arial" charset="0"/>
                <a:ea typeface="Arial" charset="0"/>
                <a:cs typeface="Arial" charset="0"/>
              </a:rPr>
              <a:t>mindestens 10x </a:t>
            </a:r>
            <a:r>
              <a:rPr lang="de-DE" sz="2400" b="1" dirty="0" smtClean="0">
                <a:latin typeface="Arial" charset="0"/>
                <a:ea typeface="Arial" charset="0"/>
                <a:cs typeface="Arial" charset="0"/>
              </a:rPr>
              <a:t>bäuchlings und gestreckt </a:t>
            </a:r>
          </a:p>
          <a:p>
            <a:pPr marL="0" indent="0">
              <a:lnSpc>
                <a:spcPct val="100000"/>
              </a:lnSpc>
              <a:spcBef>
                <a:spcPts val="0"/>
              </a:spcBef>
              <a:buNone/>
            </a:pPr>
            <a:r>
              <a:rPr lang="de-DE" sz="2400" b="1" dirty="0" smtClean="0">
                <a:latin typeface="Arial" charset="0"/>
                <a:ea typeface="Arial" charset="0"/>
                <a:cs typeface="Arial" charset="0"/>
              </a:rPr>
              <a:t>( „Superman“) auf </a:t>
            </a:r>
            <a:r>
              <a:rPr lang="de-DE" sz="2400" b="1" dirty="0">
                <a:latin typeface="Arial" charset="0"/>
                <a:ea typeface="Arial" charset="0"/>
                <a:cs typeface="Arial" charset="0"/>
              </a:rPr>
              <a:t>den </a:t>
            </a:r>
            <a:r>
              <a:rPr lang="de-DE" sz="2400" b="1" dirty="0" smtClean="0">
                <a:latin typeface="Arial" charset="0"/>
                <a:ea typeface="Arial" charset="0"/>
                <a:cs typeface="Arial" charset="0"/>
              </a:rPr>
              <a:t>Mattenberg </a:t>
            </a:r>
            <a:r>
              <a:rPr lang="de-DE" sz="1800" dirty="0" smtClean="0">
                <a:latin typeface="Arial" charset="0"/>
                <a:ea typeface="Arial" charset="0"/>
                <a:cs typeface="Arial" charset="0"/>
              </a:rPr>
              <a:t>(= Vorübung zum Kong, 1. Flugphase). </a:t>
            </a:r>
          </a:p>
          <a:p>
            <a:pPr marL="0" indent="0">
              <a:lnSpc>
                <a:spcPct val="100000"/>
              </a:lnSpc>
              <a:spcBef>
                <a:spcPts val="0"/>
              </a:spcBef>
              <a:buNone/>
            </a:pPr>
            <a:endParaRPr lang="de-DE" sz="2400" b="1" dirty="0" smtClean="0">
              <a:latin typeface="Arial" charset="0"/>
              <a:ea typeface="Arial" charset="0"/>
              <a:cs typeface="Arial" charset="0"/>
            </a:endParaRPr>
          </a:p>
          <a:p>
            <a:pPr marL="0" indent="0">
              <a:lnSpc>
                <a:spcPct val="100000"/>
              </a:lnSpc>
              <a:spcBef>
                <a:spcPts val="0"/>
              </a:spcBef>
              <a:buNone/>
            </a:pPr>
            <a:r>
              <a:rPr lang="de-DE" sz="2400" b="1" dirty="0" smtClean="0">
                <a:latin typeface="Arial" charset="0"/>
                <a:ea typeface="Arial" charset="0"/>
                <a:cs typeface="Arial" charset="0"/>
              </a:rPr>
              <a:t>Verlängere </a:t>
            </a:r>
            <a:r>
              <a:rPr lang="de-DE" sz="2400" b="1" dirty="0">
                <a:latin typeface="Arial" charset="0"/>
                <a:ea typeface="Arial" charset="0"/>
                <a:cs typeface="Arial" charset="0"/>
              </a:rPr>
              <a:t>deinen Anlauf </a:t>
            </a:r>
            <a:r>
              <a:rPr lang="de-DE" sz="2400" b="1" dirty="0" smtClean="0">
                <a:latin typeface="Arial" charset="0"/>
                <a:ea typeface="Arial" charset="0"/>
                <a:cs typeface="Arial" charset="0"/>
              </a:rPr>
              <a:t>schrittweise. </a:t>
            </a:r>
          </a:p>
          <a:p>
            <a:pPr marL="0" indent="0">
              <a:lnSpc>
                <a:spcPct val="100000"/>
              </a:lnSpc>
              <a:spcBef>
                <a:spcPts val="0"/>
              </a:spcBef>
              <a:buNone/>
            </a:pPr>
            <a:r>
              <a:rPr lang="de-DE" sz="2000" b="1" dirty="0" smtClean="0">
                <a:latin typeface="Arial" charset="0"/>
                <a:ea typeface="Arial" charset="0"/>
                <a:cs typeface="Arial" charset="0"/>
              </a:rPr>
              <a:t>Tipp: Mit Magnesia an den Fingerspitzen, kannst du deine </a:t>
            </a:r>
          </a:p>
          <a:p>
            <a:pPr marL="0" indent="0">
              <a:lnSpc>
                <a:spcPct val="100000"/>
              </a:lnSpc>
              <a:spcBef>
                <a:spcPts val="0"/>
              </a:spcBef>
              <a:buNone/>
            </a:pPr>
            <a:r>
              <a:rPr lang="de-DE" sz="2000" b="1" dirty="0" smtClean="0">
                <a:latin typeface="Arial" charset="0"/>
                <a:ea typeface="Arial" charset="0"/>
                <a:cs typeface="Arial" charset="0"/>
              </a:rPr>
              <a:t>          Weiten auf der Matte „markieren“.</a:t>
            </a:r>
            <a:endParaRPr lang="de-DE" sz="2000" b="1" dirty="0">
              <a:latin typeface="Arial" charset="0"/>
              <a:ea typeface="Arial" charset="0"/>
              <a:cs typeface="Arial" charset="0"/>
            </a:endParaRPr>
          </a:p>
          <a:p>
            <a:pPr marL="0" indent="0">
              <a:lnSpc>
                <a:spcPct val="100000"/>
              </a:lnSpc>
              <a:spcBef>
                <a:spcPts val="0"/>
              </a:spcBef>
              <a:buNone/>
            </a:pPr>
            <a:endParaRPr lang="de-DE" sz="2400" b="1" dirty="0" smtClean="0">
              <a:latin typeface="Arial" charset="0"/>
              <a:ea typeface="Arial" charset="0"/>
              <a:cs typeface="Arial" charset="0"/>
            </a:endParaRPr>
          </a:p>
          <a:p>
            <a:pPr marL="0" indent="0">
              <a:lnSpc>
                <a:spcPct val="100000"/>
              </a:lnSpc>
              <a:spcBef>
                <a:spcPts val="0"/>
              </a:spcBef>
              <a:buNone/>
            </a:pPr>
            <a:r>
              <a:rPr lang="de-DE" b="1" dirty="0" smtClean="0">
                <a:latin typeface="Arial" charset="0"/>
                <a:ea typeface="Arial" charset="0"/>
                <a:cs typeface="Arial" charset="0"/>
              </a:rPr>
              <a:t>b)</a:t>
            </a:r>
            <a:r>
              <a:rPr lang="de-DE" b="1" dirty="0">
                <a:latin typeface="Arial" charset="0"/>
                <a:ea typeface="Arial" charset="0"/>
                <a:cs typeface="Arial" charset="0"/>
              </a:rPr>
              <a:t> Je schneller der Anlauf, desto weiter der Flug </a:t>
            </a:r>
          </a:p>
          <a:p>
            <a:pPr marL="0" indent="0">
              <a:lnSpc>
                <a:spcPct val="100000"/>
              </a:lnSpc>
              <a:spcBef>
                <a:spcPts val="0"/>
              </a:spcBef>
              <a:buNone/>
            </a:pPr>
            <a:r>
              <a:rPr lang="de-DE" sz="1800" b="1" dirty="0" smtClean="0">
                <a:latin typeface="Arial" charset="0"/>
                <a:ea typeface="Arial" charset="0"/>
                <a:cs typeface="Arial" charset="0"/>
              </a:rPr>
              <a:t>(nach </a:t>
            </a:r>
            <a:r>
              <a:rPr lang="de-DE" sz="1800" b="1" dirty="0">
                <a:latin typeface="Arial" charset="0"/>
                <a:ea typeface="Arial" charset="0"/>
                <a:cs typeface="Arial" charset="0"/>
              </a:rPr>
              <a:t>dem </a:t>
            </a:r>
            <a:r>
              <a:rPr lang="de-DE" sz="1800" b="1" dirty="0" smtClean="0">
                <a:latin typeface="Arial" charset="0"/>
                <a:ea typeface="Arial" charset="0"/>
                <a:cs typeface="Arial" charset="0"/>
              </a:rPr>
              <a:t>Absprung)</a:t>
            </a:r>
            <a:r>
              <a:rPr lang="de-DE" b="1" dirty="0" smtClean="0">
                <a:latin typeface="Arial" charset="0"/>
                <a:ea typeface="Arial" charset="0"/>
                <a:cs typeface="Arial" charset="0"/>
              </a:rPr>
              <a:t>. </a:t>
            </a:r>
            <a:r>
              <a:rPr lang="de-DE" b="1" dirty="0">
                <a:latin typeface="Arial" charset="0"/>
                <a:ea typeface="Arial" charset="0"/>
                <a:cs typeface="Arial" charset="0"/>
              </a:rPr>
              <a:t>Stimmst du der Aussage zu? </a:t>
            </a:r>
            <a:r>
              <a:rPr lang="de-DE" b="1" dirty="0" smtClean="0">
                <a:latin typeface="Arial" charset="0"/>
                <a:ea typeface="Arial" charset="0"/>
                <a:cs typeface="Arial" charset="0"/>
              </a:rPr>
              <a:t>Begründe.</a:t>
            </a:r>
          </a:p>
          <a:p>
            <a:pPr marL="0" indent="0">
              <a:lnSpc>
                <a:spcPct val="100000"/>
              </a:lnSpc>
              <a:spcBef>
                <a:spcPts val="0"/>
              </a:spcBef>
              <a:buNone/>
            </a:pPr>
            <a:endParaRPr lang="de-DE" b="1" dirty="0" smtClean="0">
              <a:latin typeface="Arial" charset="0"/>
              <a:ea typeface="Arial" charset="0"/>
              <a:cs typeface="Arial" charset="0"/>
            </a:endParaRPr>
          </a:p>
          <a:p>
            <a:pPr marL="0" indent="0">
              <a:lnSpc>
                <a:spcPct val="100000"/>
              </a:lnSpc>
              <a:spcBef>
                <a:spcPts val="0"/>
              </a:spcBef>
              <a:buNone/>
            </a:pPr>
            <a:endParaRPr lang="de-DE" b="1" dirty="0" smtClean="0">
              <a:latin typeface="Arial" charset="0"/>
              <a:ea typeface="Arial" charset="0"/>
              <a:cs typeface="Arial" charset="0"/>
            </a:endParaRPr>
          </a:p>
          <a:p>
            <a:pPr marL="0" indent="0">
              <a:lnSpc>
                <a:spcPct val="100000"/>
              </a:lnSpc>
              <a:spcBef>
                <a:spcPts val="0"/>
              </a:spcBef>
              <a:buNone/>
            </a:pPr>
            <a:r>
              <a:rPr lang="de-DE" b="1" dirty="0">
                <a:latin typeface="Arial" charset="0"/>
                <a:ea typeface="Arial" charset="0"/>
                <a:cs typeface="Arial" charset="0"/>
              </a:rPr>
              <a:t>	</a:t>
            </a:r>
            <a:r>
              <a:rPr lang="de-DE" b="1" dirty="0" smtClean="0">
                <a:latin typeface="Arial" charset="0"/>
                <a:ea typeface="Arial" charset="0"/>
                <a:cs typeface="Arial" charset="0"/>
              </a:rPr>
              <a:t>						</a:t>
            </a:r>
            <a:r>
              <a:rPr lang="de-DE" b="1" dirty="0">
                <a:latin typeface="Arial" charset="0"/>
                <a:ea typeface="Arial" charset="0"/>
                <a:cs typeface="Arial" charset="0"/>
              </a:rPr>
              <a:t> </a:t>
            </a:r>
            <a:r>
              <a:rPr lang="de-DE" b="1" dirty="0" smtClean="0">
                <a:latin typeface="Arial" charset="0"/>
                <a:ea typeface="Arial" charset="0"/>
                <a:cs typeface="Arial" charset="0"/>
              </a:rPr>
              <a:t>  			</a:t>
            </a:r>
            <a:r>
              <a:rPr lang="de-DE" sz="1300" dirty="0" err="1" smtClean="0">
                <a:latin typeface="Arial" charset="0"/>
                <a:ea typeface="Arial" charset="0"/>
                <a:cs typeface="Arial" charset="0"/>
              </a:rPr>
              <a:t>Youtube</a:t>
            </a:r>
            <a:r>
              <a:rPr lang="de-DE" sz="1300" dirty="0" smtClean="0">
                <a:latin typeface="Arial" charset="0"/>
                <a:ea typeface="Arial" charset="0"/>
                <a:cs typeface="Arial" charset="0"/>
              </a:rPr>
              <a:t>-Kanal Origins </a:t>
            </a:r>
            <a:r>
              <a:rPr lang="de-DE" sz="1300" dirty="0" err="1" smtClean="0">
                <a:latin typeface="Arial" charset="0"/>
                <a:ea typeface="Arial" charset="0"/>
                <a:cs typeface="Arial" charset="0"/>
              </a:rPr>
              <a:t>Parkour</a:t>
            </a:r>
            <a:r>
              <a:rPr lang="de-DE" sz="1300" dirty="0" smtClean="0">
                <a:latin typeface="Arial" charset="0"/>
                <a:ea typeface="Arial" charset="0"/>
                <a:cs typeface="Arial" charset="0"/>
              </a:rPr>
              <a:t> </a:t>
            </a:r>
          </a:p>
          <a:p>
            <a:pPr marL="0" indent="0">
              <a:lnSpc>
                <a:spcPct val="100000"/>
              </a:lnSpc>
              <a:spcBef>
                <a:spcPts val="0"/>
              </a:spcBef>
              <a:buNone/>
            </a:pPr>
            <a:r>
              <a:rPr lang="de-DE" sz="1300" dirty="0">
                <a:latin typeface="Arial" charset="0"/>
                <a:ea typeface="Arial" charset="0"/>
                <a:cs typeface="Arial" charset="0"/>
              </a:rPr>
              <a:t>	</a:t>
            </a:r>
            <a:r>
              <a:rPr lang="de-DE" sz="1300" dirty="0" smtClean="0">
                <a:latin typeface="Arial" charset="0"/>
                <a:ea typeface="Arial" charset="0"/>
                <a:cs typeface="Arial" charset="0"/>
              </a:rPr>
              <a:t>								                  (Kong Methodische Reihe Teil 1 und 2)</a:t>
            </a:r>
          </a:p>
          <a:p>
            <a:pPr marL="0" indent="0">
              <a:lnSpc>
                <a:spcPct val="100000"/>
              </a:lnSpc>
              <a:spcBef>
                <a:spcPts val="0"/>
              </a:spcBef>
              <a:buNone/>
            </a:pPr>
            <a:endParaRPr lang="de-DE" b="1" dirty="0">
              <a:latin typeface="Arial" charset="0"/>
              <a:ea typeface="Arial" charset="0"/>
              <a:cs typeface="Arial" charset="0"/>
            </a:endParaRPr>
          </a:p>
          <a:p>
            <a:pPr marL="0" indent="0">
              <a:lnSpc>
                <a:spcPct val="100000"/>
              </a:lnSpc>
              <a:spcBef>
                <a:spcPts val="0"/>
              </a:spcBef>
              <a:buNone/>
            </a:pPr>
            <a:r>
              <a:rPr lang="de-DE" sz="2400" dirty="0" smtClean="0">
                <a:latin typeface="Arial" charset="0"/>
                <a:ea typeface="Arial" charset="0"/>
                <a:cs typeface="Arial" charset="0"/>
              </a:rPr>
              <a:t>Expertenwissen: </a:t>
            </a:r>
          </a:p>
          <a:p>
            <a:pPr marL="0" indent="0">
              <a:lnSpc>
                <a:spcPct val="100000"/>
              </a:lnSpc>
              <a:spcBef>
                <a:spcPts val="0"/>
              </a:spcBef>
              <a:buNone/>
            </a:pPr>
            <a:r>
              <a:rPr lang="de-DE" sz="2100" dirty="0" smtClean="0">
                <a:latin typeface="Arial" charset="0"/>
                <a:ea typeface="Arial" charset="0"/>
                <a:cs typeface="Arial" charset="0"/>
              </a:rPr>
              <a:t>Spätestens bei welcher Aktion ändert sich der Zustand des Körpers bei der Katze (Gesamtbewegung)? </a:t>
            </a:r>
            <a:endParaRPr lang="de-DE" sz="2100" dirty="0">
              <a:latin typeface="Arial" charset="0"/>
              <a:ea typeface="Arial" charset="0"/>
              <a:cs typeface="Arial" charset="0"/>
            </a:endParaRPr>
          </a:p>
        </p:txBody>
      </p:sp>
      <p:pic>
        <p:nvPicPr>
          <p:cNvPr id="5" name="Bild 4"/>
          <p:cNvPicPr>
            <a:picLocks noChangeAspect="1"/>
          </p:cNvPicPr>
          <p:nvPr/>
        </p:nvPicPr>
        <p:blipFill>
          <a:blip r:embed="rId2"/>
          <a:stretch>
            <a:fillRect/>
          </a:stretch>
        </p:blipFill>
        <p:spPr>
          <a:xfrm>
            <a:off x="7764379" y="2069432"/>
            <a:ext cx="4050636" cy="2299187"/>
          </a:xfrm>
          <a:prstGeom prst="rect">
            <a:avLst/>
          </a:prstGeom>
        </p:spPr>
      </p:pic>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348" y="4473549"/>
            <a:ext cx="857584" cy="857584"/>
          </a:xfrm>
          <a:prstGeom prst="rect">
            <a:avLst/>
          </a:prstGeom>
        </p:spPr>
      </p:pic>
      <p:pic>
        <p:nvPicPr>
          <p:cNvPr id="7" name="Bi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369" y="4473549"/>
            <a:ext cx="857584" cy="857584"/>
          </a:xfrm>
          <a:prstGeom prst="rect">
            <a:avLst/>
          </a:prstGeom>
        </p:spPr>
      </p:pic>
    </p:spTree>
    <p:extLst>
      <p:ext uri="{BB962C8B-B14F-4D97-AF65-F5344CB8AC3E}">
        <p14:creationId xmlns:p14="http://schemas.microsoft.com/office/powerpoint/2010/main" val="13608518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422" y="127856"/>
            <a:ext cx="11784107" cy="1059260"/>
          </a:xfrm>
        </p:spPr>
        <p:txBody>
          <a:bodyPr>
            <a:normAutofit/>
          </a:bodyPr>
          <a:lstStyle/>
          <a:p>
            <a:r>
              <a:rPr lang="de-DE" sz="3100" dirty="0" smtClean="0">
                <a:latin typeface="Arial Narrow" charset="0"/>
                <a:ea typeface="Arial Narrow" charset="0"/>
                <a:cs typeface="Arial Narrow" charset="0"/>
              </a:rPr>
              <a:t>12) Absprung: </a:t>
            </a:r>
            <a:r>
              <a:rPr lang="de-DE" sz="3100" dirty="0" smtClean="0">
                <a:latin typeface="Arial Narrow" charset="0"/>
                <a:ea typeface="Arial Narrow" charset="0"/>
                <a:cs typeface="Arial Narrow" charset="0"/>
                <a:sym typeface="Wingdings"/>
              </a:rPr>
              <a:t> </a:t>
            </a:r>
            <a:r>
              <a:rPr lang="de-DE" sz="3100" dirty="0" smtClean="0">
                <a:latin typeface="Arial Narrow" charset="0"/>
                <a:ea typeface="Arial Narrow" charset="0"/>
                <a:cs typeface="Arial Narrow" charset="0"/>
              </a:rPr>
              <a:t>Prinzip der Gegenwirkung </a:t>
            </a:r>
            <a:r>
              <a:rPr lang="de-DE" sz="2200" dirty="0" smtClean="0">
                <a:latin typeface="Arial Narrow" charset="0"/>
                <a:ea typeface="Arial Narrow" charset="0"/>
                <a:cs typeface="Arial Narrow" charset="0"/>
              </a:rPr>
              <a:t>(s. auch Wechselwirkungsgesetz Newton)</a:t>
            </a:r>
            <a:r>
              <a:rPr lang="de-DE" sz="3100" dirty="0" smtClean="0">
                <a:latin typeface="Arial Narrow" charset="0"/>
                <a:ea typeface="Arial Narrow" charset="0"/>
                <a:cs typeface="Arial Narrow" charset="0"/>
              </a:rPr>
              <a:t>  </a:t>
            </a:r>
            <a:br>
              <a:rPr lang="de-DE" sz="3100" dirty="0" smtClean="0">
                <a:latin typeface="Arial Narrow" charset="0"/>
                <a:ea typeface="Arial Narrow" charset="0"/>
                <a:cs typeface="Arial Narrow" charset="0"/>
              </a:rPr>
            </a:br>
            <a:r>
              <a:rPr lang="de-DE" sz="3100" dirty="0">
                <a:latin typeface="Arial Narrow" charset="0"/>
                <a:ea typeface="Arial Narrow" charset="0"/>
                <a:cs typeface="Arial Narrow" charset="0"/>
              </a:rPr>
              <a:t> </a:t>
            </a:r>
            <a:r>
              <a:rPr lang="de-DE" sz="3100" dirty="0" smtClean="0">
                <a:latin typeface="Arial Narrow" charset="0"/>
                <a:ea typeface="Arial Narrow" charset="0"/>
                <a:cs typeface="Arial Narrow" charset="0"/>
              </a:rPr>
              <a:t>                            ... </a:t>
            </a:r>
            <a:r>
              <a:rPr lang="de-DE" sz="2800" dirty="0" smtClean="0">
                <a:latin typeface="Arial Narrow" charset="0"/>
                <a:ea typeface="Arial Narrow" charset="0"/>
                <a:cs typeface="Arial Narrow" charset="0"/>
              </a:rPr>
              <a:t>und wie </a:t>
            </a:r>
            <a:r>
              <a:rPr lang="de-DE" sz="2800" dirty="0">
                <a:latin typeface="Arial Narrow" charset="0"/>
                <a:ea typeface="Arial Narrow" charset="0"/>
                <a:cs typeface="Arial Narrow" charset="0"/>
              </a:rPr>
              <a:t>man Kräfte messen kann </a:t>
            </a:r>
            <a:r>
              <a:rPr lang="de-DE" sz="2800" dirty="0" smtClean="0">
                <a:latin typeface="Arial Narrow" charset="0"/>
                <a:ea typeface="Arial Narrow" charset="0"/>
                <a:cs typeface="Arial Narrow" charset="0"/>
              </a:rPr>
              <a:t>		                    </a:t>
            </a:r>
            <a:r>
              <a:rPr lang="de-DE" sz="1200" dirty="0" smtClean="0">
                <a:latin typeface="Arial Narrow" charset="0"/>
                <a:ea typeface="Arial Narrow" charset="0"/>
                <a:cs typeface="Arial Narrow" charset="0"/>
              </a:rPr>
              <a:t>(Skoda </a:t>
            </a:r>
            <a:r>
              <a:rPr lang="de-DE" sz="1200" dirty="0" smtClean="0">
                <a:latin typeface="Arial Narrow" charset="0"/>
                <a:ea typeface="Arial Narrow" charset="0"/>
                <a:cs typeface="Arial Narrow" charset="0"/>
              </a:rPr>
              <a:t>2018)</a:t>
            </a:r>
            <a:endParaRPr lang="de-DE" sz="1200" dirty="0"/>
          </a:p>
        </p:txBody>
      </p:sp>
      <p:sp>
        <p:nvSpPr>
          <p:cNvPr id="3" name="Inhaltsplatzhalter 2"/>
          <p:cNvSpPr>
            <a:spLocks noGrp="1"/>
          </p:cNvSpPr>
          <p:nvPr>
            <p:ph idx="1"/>
          </p:nvPr>
        </p:nvSpPr>
        <p:spPr>
          <a:xfrm>
            <a:off x="147483" y="1347055"/>
            <a:ext cx="11819047" cy="5333965"/>
          </a:xfrm>
          <a:solidFill>
            <a:schemeClr val="accent2">
              <a:lumMod val="20000"/>
              <a:lumOff val="80000"/>
            </a:schemeClr>
          </a:solidFill>
          <a:ln>
            <a:solidFill>
              <a:schemeClr val="tx1"/>
            </a:solidFill>
          </a:ln>
        </p:spPr>
        <p:txBody>
          <a:bodyPr>
            <a:normAutofit fontScale="25000" lnSpcReduction="20000"/>
          </a:bodyPr>
          <a:lstStyle/>
          <a:p>
            <a:pPr marL="0" marR="0" lvl="0" indent="0" defTabSz="914400" eaLnBrk="1" fontAlgn="auto" latinLnBrk="0" hangingPunct="1">
              <a:lnSpc>
                <a:spcPct val="100000"/>
              </a:lnSpc>
              <a:spcBef>
                <a:spcPts val="0"/>
              </a:spcBef>
              <a:spcAft>
                <a:spcPts val="0"/>
              </a:spcAft>
              <a:buClrTx/>
              <a:buSzTx/>
              <a:buNone/>
              <a:tabLst/>
              <a:defRPr/>
            </a:pPr>
            <a:r>
              <a:rPr lang="de-DE" sz="6400" b="1" dirty="0" smtClean="0"/>
              <a:t>Wenn ein Körper A (Mensch) auf einen Körper B (Boden) Kraft ausübt (</a:t>
            </a:r>
            <a:r>
              <a:rPr lang="de-DE" sz="6400" b="1" dirty="0" err="1" smtClean="0"/>
              <a:t>actio</a:t>
            </a:r>
            <a:r>
              <a:rPr lang="de-DE" sz="6400" b="1" dirty="0" smtClean="0"/>
              <a:t>), dann übt der zweite Körper B eine Gegenkraft, die gleich groß ist, aus (</a:t>
            </a:r>
            <a:r>
              <a:rPr lang="de-DE" sz="6400" b="1" dirty="0" err="1" smtClean="0"/>
              <a:t>reactio</a:t>
            </a:r>
            <a:r>
              <a:rPr lang="de-DE" sz="6400" b="1" dirty="0" smtClean="0"/>
              <a:t>). Diese Kraft wirkt der ursprünglichen Kraft entgegen (s. </a:t>
            </a:r>
            <a:r>
              <a:rPr lang="de-DE" sz="6400" b="1" dirty="0" err="1" smtClean="0"/>
              <a:t>Abb</a:t>
            </a:r>
            <a:r>
              <a:rPr lang="de-DE" sz="6400" b="1" dirty="0" smtClean="0"/>
              <a:t>). </a:t>
            </a:r>
            <a:r>
              <a:rPr lang="de-DE" sz="6400" b="1" dirty="0" smtClean="0"/>
              <a:t>Sie kann als </a:t>
            </a:r>
            <a:r>
              <a:rPr lang="de-DE" sz="6400" b="1" u="sng" dirty="0" smtClean="0"/>
              <a:t>Reaktionskraft</a:t>
            </a:r>
            <a:r>
              <a:rPr lang="de-DE" sz="6400" b="1" dirty="0" smtClean="0"/>
              <a:t> mit einer Kraftmessplatte gemessen werden.</a:t>
            </a:r>
          </a:p>
          <a:p>
            <a:pPr marL="0" marR="0" lvl="0" indent="0" defTabSz="914400" eaLnBrk="1" fontAlgn="auto" latinLnBrk="0" hangingPunct="1">
              <a:lnSpc>
                <a:spcPct val="100000"/>
              </a:lnSpc>
              <a:spcBef>
                <a:spcPts val="0"/>
              </a:spcBef>
              <a:spcAft>
                <a:spcPts val="0"/>
              </a:spcAft>
              <a:buClrTx/>
              <a:buSzTx/>
              <a:buNone/>
              <a:tabLst/>
              <a:defRPr/>
            </a:pPr>
            <a:endParaRPr lang="de-DE" sz="4800" b="1" dirty="0" smtClean="0"/>
          </a:p>
          <a:p>
            <a:pPr marL="0" marR="0" lvl="0" indent="0" defTabSz="914400" eaLnBrk="1" fontAlgn="auto" latinLnBrk="0" hangingPunct="1">
              <a:lnSpc>
                <a:spcPct val="100000"/>
              </a:lnSpc>
              <a:spcBef>
                <a:spcPts val="0"/>
              </a:spcBef>
              <a:spcAft>
                <a:spcPts val="0"/>
              </a:spcAft>
              <a:buClrTx/>
              <a:buSzTx/>
              <a:buNone/>
              <a:tabLst/>
              <a:defRPr/>
            </a:pPr>
            <a:r>
              <a:rPr lang="de-DE" sz="4800" b="1" u="sng" dirty="0" smtClean="0"/>
              <a:t>Aufgabe</a:t>
            </a:r>
          </a:p>
          <a:p>
            <a:pPr marL="0" marR="0" lvl="0" indent="0" defTabSz="914400" eaLnBrk="1" fontAlgn="auto" latinLnBrk="0" hangingPunct="1">
              <a:lnSpc>
                <a:spcPct val="100000"/>
              </a:lnSpc>
              <a:spcBef>
                <a:spcPts val="0"/>
              </a:spcBef>
              <a:spcAft>
                <a:spcPts val="0"/>
              </a:spcAft>
              <a:buClrTx/>
              <a:buSzTx/>
              <a:buNone/>
              <a:tabLst/>
              <a:defRPr/>
            </a:pPr>
            <a:r>
              <a:rPr lang="de-DE" sz="6400" b="1" dirty="0" smtClean="0"/>
              <a:t>1. Beschrifte Abbildung mit folgenden Begriffen: </a:t>
            </a:r>
          </a:p>
          <a:p>
            <a:pPr marL="0" marR="0" lvl="0" indent="0" defTabSz="914400" eaLnBrk="1" fontAlgn="auto" latinLnBrk="0" hangingPunct="1">
              <a:lnSpc>
                <a:spcPct val="100000"/>
              </a:lnSpc>
              <a:spcBef>
                <a:spcPts val="0"/>
              </a:spcBef>
              <a:spcAft>
                <a:spcPts val="0"/>
              </a:spcAft>
              <a:buClrTx/>
              <a:buSzTx/>
              <a:buNone/>
              <a:tabLst/>
              <a:defRPr/>
            </a:pPr>
            <a:endParaRPr lang="de-DE" sz="4800" b="1" dirty="0" smtClean="0"/>
          </a:p>
          <a:p>
            <a:pPr>
              <a:lnSpc>
                <a:spcPct val="100000"/>
              </a:lnSpc>
              <a:spcBef>
                <a:spcPts val="0"/>
              </a:spcBef>
              <a:defRPr/>
            </a:pPr>
            <a:r>
              <a:rPr lang="de-DE" sz="4800" b="1" dirty="0" smtClean="0"/>
              <a:t>Sprungauslage </a:t>
            </a:r>
          </a:p>
          <a:p>
            <a:pPr>
              <a:lnSpc>
                <a:spcPct val="100000"/>
              </a:lnSpc>
              <a:spcBef>
                <a:spcPts val="0"/>
              </a:spcBef>
              <a:defRPr/>
            </a:pPr>
            <a:r>
              <a:rPr lang="de-DE" sz="4800" b="1" dirty="0" smtClean="0"/>
              <a:t>Amortisation </a:t>
            </a:r>
          </a:p>
          <a:p>
            <a:pPr>
              <a:lnSpc>
                <a:spcPct val="100000"/>
              </a:lnSpc>
              <a:spcBef>
                <a:spcPts val="0"/>
              </a:spcBef>
              <a:defRPr/>
            </a:pPr>
            <a:r>
              <a:rPr lang="de-DE" sz="4800" b="1" dirty="0" smtClean="0"/>
              <a:t>Krafteinwirkungsrichtung</a:t>
            </a:r>
          </a:p>
          <a:p>
            <a:pPr>
              <a:lnSpc>
                <a:spcPct val="100000"/>
              </a:lnSpc>
              <a:spcBef>
                <a:spcPts val="0"/>
              </a:spcBef>
              <a:defRPr/>
            </a:pPr>
            <a:r>
              <a:rPr lang="de-DE" sz="4800" b="1" dirty="0" smtClean="0"/>
              <a:t>Absprungstreckung</a:t>
            </a:r>
          </a:p>
          <a:p>
            <a:pPr>
              <a:lnSpc>
                <a:spcPct val="100000"/>
              </a:lnSpc>
              <a:spcBef>
                <a:spcPts val="0"/>
              </a:spcBef>
              <a:defRPr/>
            </a:pPr>
            <a:r>
              <a:rPr lang="de-DE" sz="4800" b="1" dirty="0" smtClean="0"/>
              <a:t>Beschleunigung</a:t>
            </a:r>
          </a:p>
          <a:p>
            <a:pPr>
              <a:lnSpc>
                <a:spcPct val="100000"/>
              </a:lnSpc>
              <a:spcBef>
                <a:spcPts val="0"/>
              </a:spcBef>
              <a:defRPr/>
            </a:pPr>
            <a:r>
              <a:rPr lang="de-DE" sz="4800" b="1" dirty="0" smtClean="0"/>
              <a:t>Bodenreaktionskraft</a:t>
            </a:r>
          </a:p>
          <a:p>
            <a:pPr marL="0" indent="0">
              <a:lnSpc>
                <a:spcPct val="100000"/>
              </a:lnSpc>
              <a:spcBef>
                <a:spcPts val="0"/>
              </a:spcBef>
              <a:buNone/>
              <a:defRPr/>
            </a:pPr>
            <a:endParaRPr lang="de-DE" sz="4800" b="1" dirty="0" smtClean="0"/>
          </a:p>
          <a:p>
            <a:pPr marL="0" indent="0">
              <a:lnSpc>
                <a:spcPct val="100000"/>
              </a:lnSpc>
              <a:spcBef>
                <a:spcPts val="0"/>
              </a:spcBef>
              <a:buNone/>
              <a:defRPr/>
            </a:pPr>
            <a:r>
              <a:rPr lang="de-DE" sz="5600" b="1" dirty="0" smtClean="0">
                <a:sym typeface="Wingdings"/>
              </a:rPr>
              <a:t>(2.  </a:t>
            </a:r>
            <a:r>
              <a:rPr lang="de-DE" sz="5600" b="1" dirty="0" smtClean="0"/>
              <a:t>Optional: Kraftmessplatte, Kräfte visualisieren, Kraft-Zeitkurven (</a:t>
            </a:r>
            <a:r>
              <a:rPr lang="de-DE" sz="5600" b="1" u="sng" dirty="0" smtClean="0"/>
              <a:t>vertikale</a:t>
            </a:r>
            <a:r>
              <a:rPr lang="de-DE" sz="5600" b="1" dirty="0" smtClean="0"/>
              <a:t> Komponente)</a:t>
            </a:r>
            <a:r>
              <a:rPr lang="de-DE" sz="5600" dirty="0" smtClean="0"/>
              <a:t> )     </a:t>
            </a:r>
          </a:p>
          <a:p>
            <a:pPr marL="0" marR="0" lvl="0" indent="0" defTabSz="914400" eaLnBrk="1" fontAlgn="auto" latinLnBrk="0" hangingPunct="1">
              <a:lnSpc>
                <a:spcPct val="100000"/>
              </a:lnSpc>
              <a:spcBef>
                <a:spcPts val="0"/>
              </a:spcBef>
              <a:spcAft>
                <a:spcPts val="0"/>
              </a:spcAft>
              <a:buClrTx/>
              <a:buSzTx/>
              <a:buNone/>
              <a:tabLst/>
              <a:defRPr/>
            </a:pPr>
            <a:r>
              <a:rPr lang="de-DE" sz="4800" dirty="0" smtClean="0"/>
              <a:t> </a:t>
            </a:r>
          </a:p>
          <a:p>
            <a:pPr marL="0" marR="0" lvl="0" indent="0" defTabSz="914400" eaLnBrk="1" fontAlgn="auto" latinLnBrk="0" hangingPunct="1">
              <a:lnSpc>
                <a:spcPct val="100000"/>
              </a:lnSpc>
              <a:spcBef>
                <a:spcPts val="0"/>
              </a:spcBef>
              <a:spcAft>
                <a:spcPts val="0"/>
              </a:spcAft>
              <a:buClrTx/>
              <a:buSzTx/>
              <a:buNone/>
              <a:tabLst/>
              <a:defRPr/>
            </a:pPr>
            <a:r>
              <a:rPr lang="de-DE" sz="5600" b="1" dirty="0" smtClean="0"/>
              <a:t>2. Die Kraftmessplatte ist deine Absprungzone. Skizziere den</a:t>
            </a:r>
          </a:p>
          <a:p>
            <a:pPr marL="0" marR="0" lvl="0" indent="0" defTabSz="914400" eaLnBrk="1" fontAlgn="auto" latinLnBrk="0" hangingPunct="1">
              <a:lnSpc>
                <a:spcPct val="100000"/>
              </a:lnSpc>
              <a:spcBef>
                <a:spcPts val="0"/>
              </a:spcBef>
              <a:spcAft>
                <a:spcPts val="0"/>
              </a:spcAft>
              <a:buClrTx/>
              <a:buSzTx/>
              <a:buNone/>
              <a:tabLst/>
              <a:defRPr/>
            </a:pPr>
            <a:r>
              <a:rPr lang="de-DE" sz="5600" b="1" dirty="0"/>
              <a:t> </a:t>
            </a:r>
            <a:r>
              <a:rPr lang="de-DE" sz="5600" b="1" dirty="0" smtClean="0"/>
              <a:t>    jeweiligen Verlauf der Kraft-Zeitkurve für a)-d).</a:t>
            </a:r>
          </a:p>
          <a:p>
            <a:pPr marL="0" marR="0" lvl="0" indent="0" defTabSz="914400" eaLnBrk="1" fontAlgn="auto" latinLnBrk="0" hangingPunct="1">
              <a:lnSpc>
                <a:spcPct val="100000"/>
              </a:lnSpc>
              <a:spcBef>
                <a:spcPts val="0"/>
              </a:spcBef>
              <a:spcAft>
                <a:spcPts val="0"/>
              </a:spcAft>
              <a:buClrTx/>
              <a:buSzTx/>
              <a:buNone/>
              <a:tabLst/>
              <a:defRPr/>
            </a:pPr>
            <a:r>
              <a:rPr lang="de-DE" sz="4800" dirty="0" smtClean="0"/>
              <a:t>      a)  Mach 3-5 Armsprünge.  (einbeiniger Absprung) </a:t>
            </a:r>
          </a:p>
          <a:p>
            <a:pPr marL="0" marR="0" lvl="0" indent="0" defTabSz="914400" eaLnBrk="1" fontAlgn="auto" latinLnBrk="0" hangingPunct="1">
              <a:lnSpc>
                <a:spcPct val="100000"/>
              </a:lnSpc>
              <a:spcBef>
                <a:spcPts val="0"/>
              </a:spcBef>
              <a:spcAft>
                <a:spcPts val="0"/>
              </a:spcAft>
              <a:buClrTx/>
              <a:buSzTx/>
              <a:buNone/>
              <a:tabLst/>
              <a:defRPr/>
            </a:pPr>
            <a:r>
              <a:rPr lang="de-DE" sz="4800" dirty="0" smtClean="0"/>
              <a:t> </a:t>
            </a:r>
            <a:endParaRPr lang="de-DE" sz="4800" b="1" dirty="0" smtClean="0"/>
          </a:p>
          <a:p>
            <a:pPr marL="0" marR="0" lvl="0" indent="0" defTabSz="914400" eaLnBrk="1" fontAlgn="auto" latinLnBrk="0" hangingPunct="1">
              <a:lnSpc>
                <a:spcPct val="100000"/>
              </a:lnSpc>
              <a:spcBef>
                <a:spcPts val="0"/>
              </a:spcBef>
              <a:spcAft>
                <a:spcPts val="0"/>
              </a:spcAft>
              <a:buClrTx/>
              <a:buSzTx/>
              <a:buNone/>
              <a:tabLst/>
              <a:defRPr/>
            </a:pPr>
            <a:r>
              <a:rPr lang="de-DE" sz="5600" b="1" dirty="0" smtClean="0"/>
              <a:t>    Die Kraftmessplatte ist deine Landezone.</a:t>
            </a:r>
          </a:p>
          <a:p>
            <a:pPr marL="0" marR="0" lvl="0" indent="0" defTabSz="914400" eaLnBrk="1" fontAlgn="auto" latinLnBrk="0" hangingPunct="1">
              <a:lnSpc>
                <a:spcPct val="100000"/>
              </a:lnSpc>
              <a:spcBef>
                <a:spcPts val="0"/>
              </a:spcBef>
              <a:spcAft>
                <a:spcPts val="0"/>
              </a:spcAft>
              <a:buClrTx/>
              <a:buSzTx/>
              <a:buNone/>
              <a:tabLst/>
              <a:defRPr/>
            </a:pPr>
            <a:r>
              <a:rPr lang="de-DE" sz="4800" dirty="0" smtClean="0"/>
              <a:t>     b) Spring vom kleinen Kasten mittels Präzisionssprung auf die Kraftmessplatte</a:t>
            </a:r>
            <a:r>
              <a:rPr lang="de-DE" sz="4800" dirty="0" smtClean="0">
                <a:sym typeface="Wingdings"/>
              </a:rPr>
              <a:t> </a:t>
            </a:r>
            <a:r>
              <a:rPr lang="de-DE" sz="4800" dirty="0" smtClean="0"/>
              <a:t>beidbeinige Landung.                                                                                        </a:t>
            </a:r>
          </a:p>
          <a:p>
            <a:pPr marL="0" marR="0" lvl="0" indent="0" defTabSz="914400" eaLnBrk="1" fontAlgn="auto" latinLnBrk="0" hangingPunct="1">
              <a:lnSpc>
                <a:spcPct val="100000"/>
              </a:lnSpc>
              <a:spcBef>
                <a:spcPts val="0"/>
              </a:spcBef>
              <a:spcAft>
                <a:spcPts val="0"/>
              </a:spcAft>
              <a:buClrTx/>
              <a:buSzTx/>
              <a:buNone/>
              <a:tabLst/>
              <a:defRPr/>
            </a:pPr>
            <a:r>
              <a:rPr lang="de-DE" sz="4800" dirty="0"/>
              <a:t> </a:t>
            </a:r>
            <a:r>
              <a:rPr lang="de-DE" sz="4800" dirty="0" smtClean="0"/>
              <a:t>										</a:t>
            </a:r>
          </a:p>
          <a:p>
            <a:pPr marL="0" indent="0">
              <a:lnSpc>
                <a:spcPct val="100000"/>
              </a:lnSpc>
              <a:spcBef>
                <a:spcPts val="0"/>
              </a:spcBef>
              <a:buNone/>
              <a:defRPr/>
            </a:pPr>
            <a:r>
              <a:rPr lang="de-DE" sz="5600" b="1" dirty="0" smtClean="0"/>
              <a:t>    Die </a:t>
            </a:r>
            <a:r>
              <a:rPr lang="de-DE" sz="5600" b="1" dirty="0"/>
              <a:t>Kraftmessplatte ist deine </a:t>
            </a:r>
            <a:r>
              <a:rPr lang="de-DE" sz="5600" b="1" dirty="0" smtClean="0"/>
              <a:t>(Zwischen) Landezone.</a:t>
            </a:r>
            <a:endParaRPr lang="de-DE" sz="5600" dirty="0" smtClean="0"/>
          </a:p>
          <a:p>
            <a:pPr marL="0" marR="0" lvl="0" indent="0" defTabSz="914400" eaLnBrk="1" fontAlgn="auto" latinLnBrk="0" hangingPunct="1">
              <a:lnSpc>
                <a:spcPct val="100000"/>
              </a:lnSpc>
              <a:spcBef>
                <a:spcPts val="0"/>
              </a:spcBef>
              <a:spcAft>
                <a:spcPts val="0"/>
              </a:spcAft>
              <a:buClrTx/>
              <a:buSzTx/>
              <a:buNone/>
              <a:tabLst/>
              <a:defRPr/>
            </a:pPr>
            <a:r>
              <a:rPr lang="de-DE" sz="4800" dirty="0" smtClean="0"/>
              <a:t>     c) Spring vom kleinen Kasten auf die Kraftmessplatte(, lande einbeinig) und lauf </a:t>
            </a:r>
            <a:r>
              <a:rPr lang="mr-IN" sz="4800" dirty="0" smtClean="0"/>
              <a:t>–</a:t>
            </a:r>
            <a:r>
              <a:rPr lang="de-DE" sz="4800" dirty="0" smtClean="0"/>
              <a:t> ohne zu Stoppen - weiter.</a:t>
            </a:r>
            <a:endParaRPr lang="de-DE" sz="4800" dirty="0"/>
          </a:p>
          <a:p>
            <a:pPr marL="0" marR="0" lvl="0" indent="0" defTabSz="914400" eaLnBrk="1" fontAlgn="auto" latinLnBrk="0" hangingPunct="1">
              <a:lnSpc>
                <a:spcPct val="100000"/>
              </a:lnSpc>
              <a:spcBef>
                <a:spcPts val="0"/>
              </a:spcBef>
              <a:spcAft>
                <a:spcPts val="0"/>
              </a:spcAft>
              <a:buClrTx/>
              <a:buSzTx/>
              <a:buNone/>
              <a:tabLst/>
              <a:defRPr/>
            </a:pPr>
            <a:r>
              <a:rPr lang="de-DE" sz="4800" dirty="0" smtClean="0"/>
              <a:t>     d) Spring vom kleinen Kasten auf die Kraftmessplatte und mach im Anschluss eine Rolle vorwärts oder Roulade.</a:t>
            </a:r>
          </a:p>
          <a:p>
            <a:pPr marL="0" marR="0" lvl="0" indent="0" defTabSz="914400" eaLnBrk="1" fontAlgn="auto" latinLnBrk="0" hangingPunct="1">
              <a:lnSpc>
                <a:spcPct val="100000"/>
              </a:lnSpc>
              <a:spcBef>
                <a:spcPts val="0"/>
              </a:spcBef>
              <a:spcAft>
                <a:spcPts val="0"/>
              </a:spcAft>
              <a:buClrTx/>
              <a:buSzTx/>
              <a:buNone/>
              <a:tabLst/>
              <a:defRPr/>
            </a:pPr>
            <a:r>
              <a:rPr lang="de-DE" sz="4800" dirty="0"/>
              <a:t> </a:t>
            </a:r>
            <a:r>
              <a:rPr lang="de-DE" sz="4800" dirty="0" smtClean="0"/>
              <a:t>  </a:t>
            </a:r>
            <a:r>
              <a:rPr lang="de-DE" sz="4800" dirty="0"/>
              <a:t>	</a:t>
            </a:r>
            <a:endParaRPr lang="de-DE" sz="6000" dirty="0" smtClean="0"/>
          </a:p>
          <a:p>
            <a:pPr marL="0" lvl="0" indent="0">
              <a:lnSpc>
                <a:spcPct val="100000"/>
              </a:lnSpc>
              <a:spcBef>
                <a:spcPts val="0"/>
              </a:spcBef>
              <a:buNone/>
              <a:defRPr/>
            </a:pPr>
            <a:r>
              <a:rPr lang="de-DE" sz="6000" b="1" dirty="0" smtClean="0"/>
              <a:t>3</a:t>
            </a:r>
            <a:r>
              <a:rPr lang="de-DE" sz="6000" b="1" dirty="0"/>
              <a:t>. Für Rechenfans: </a:t>
            </a:r>
            <a:r>
              <a:rPr lang="de-DE" sz="9600" dirty="0"/>
              <a:t>	</a:t>
            </a:r>
          </a:p>
          <a:p>
            <a:pPr marL="0" lvl="0" indent="0">
              <a:lnSpc>
                <a:spcPct val="100000"/>
              </a:lnSpc>
              <a:spcBef>
                <a:spcPts val="0"/>
              </a:spcBef>
              <a:buNone/>
              <a:defRPr/>
            </a:pPr>
            <a:endParaRPr lang="de-DE" sz="2000" dirty="0"/>
          </a:p>
          <a:p>
            <a:pPr marL="0" lvl="0" indent="0">
              <a:lnSpc>
                <a:spcPct val="100000"/>
              </a:lnSpc>
              <a:spcBef>
                <a:spcPts val="0"/>
              </a:spcBef>
              <a:buNone/>
              <a:defRPr/>
            </a:pPr>
            <a:r>
              <a:rPr lang="de-DE" sz="4800" dirty="0"/>
              <a:t>Das </a:t>
            </a:r>
            <a:r>
              <a:rPr lang="de-DE" sz="4800" dirty="0" smtClean="0"/>
              <a:t>wie vielfache </a:t>
            </a:r>
            <a:r>
              <a:rPr lang="de-DE" sz="4800" dirty="0"/>
              <a:t>Körpergewicht wirkt </a:t>
            </a:r>
            <a:r>
              <a:rPr lang="de-DE" sz="4800" dirty="0" smtClean="0"/>
              <a:t>beim </a:t>
            </a:r>
            <a:r>
              <a:rPr lang="de-DE" sz="4800" dirty="0"/>
              <a:t>Absprung und </a:t>
            </a:r>
            <a:r>
              <a:rPr lang="de-DE" sz="4800" dirty="0" smtClean="0"/>
              <a:t>bei der Landung </a:t>
            </a:r>
            <a:r>
              <a:rPr lang="de-DE" sz="4800" dirty="0"/>
              <a:t>auf deinen Körper? </a:t>
            </a:r>
            <a:r>
              <a:rPr lang="de-DE" sz="4800" dirty="0" smtClean="0"/>
              <a:t>		</a:t>
            </a:r>
            <a:r>
              <a:rPr lang="de-DE" sz="1900" dirty="0" smtClean="0"/>
              <a:t>			</a:t>
            </a:r>
            <a:endParaRPr lang="de-DE" sz="1300" dirty="0" smtClean="0"/>
          </a:p>
          <a:p>
            <a:pPr marL="0" marR="0" lvl="0" indent="0" defTabSz="914400" eaLnBrk="1" fontAlgn="auto" latinLnBrk="0" hangingPunct="1">
              <a:lnSpc>
                <a:spcPct val="100000"/>
              </a:lnSpc>
              <a:spcBef>
                <a:spcPts val="0"/>
              </a:spcBef>
              <a:spcAft>
                <a:spcPts val="0"/>
              </a:spcAft>
              <a:buClrTx/>
              <a:buSzTx/>
              <a:buNone/>
              <a:tabLst/>
              <a:defRPr/>
            </a:pPr>
            <a:endParaRPr lang="de-DE" sz="1300" dirty="0"/>
          </a:p>
          <a:p>
            <a:pPr marL="0" marR="0" lvl="0" indent="0" defTabSz="914400" eaLnBrk="1" fontAlgn="auto" latinLnBrk="0" hangingPunct="1">
              <a:lnSpc>
                <a:spcPct val="100000"/>
              </a:lnSpc>
              <a:spcBef>
                <a:spcPts val="0"/>
              </a:spcBef>
              <a:spcAft>
                <a:spcPts val="0"/>
              </a:spcAft>
              <a:buClrTx/>
              <a:buSzTx/>
              <a:buNone/>
              <a:tabLst/>
              <a:defRPr/>
            </a:pPr>
            <a:endParaRPr lang="de-DE" sz="1300" dirty="0" smtClean="0"/>
          </a:p>
          <a:p>
            <a:pPr marL="0" marR="0" lvl="0" indent="0" defTabSz="914400" eaLnBrk="1" fontAlgn="auto" latinLnBrk="0" hangingPunct="1">
              <a:lnSpc>
                <a:spcPct val="100000"/>
              </a:lnSpc>
              <a:spcBef>
                <a:spcPts val="0"/>
              </a:spcBef>
              <a:spcAft>
                <a:spcPts val="0"/>
              </a:spcAft>
              <a:buClrTx/>
              <a:buSzTx/>
              <a:buNone/>
              <a:tabLst/>
              <a:defRPr/>
            </a:pPr>
            <a:endParaRPr lang="de-DE" sz="1300" b="1" dirty="0"/>
          </a:p>
          <a:p>
            <a:pPr marL="0" lvl="0" indent="0">
              <a:lnSpc>
                <a:spcPct val="100000"/>
              </a:lnSpc>
              <a:spcBef>
                <a:spcPts val="0"/>
              </a:spcBef>
              <a:buNone/>
              <a:defRPr/>
            </a:pPr>
            <a:r>
              <a:rPr lang="de-DE" sz="9600" b="1" dirty="0"/>
              <a:t>4</a:t>
            </a:r>
            <a:r>
              <a:rPr lang="de-DE" sz="9600" b="1" dirty="0" smtClean="0"/>
              <a:t>. </a:t>
            </a:r>
            <a:r>
              <a:rPr lang="de-DE" sz="9600" b="1" dirty="0"/>
              <a:t>Wie kann man die </a:t>
            </a:r>
            <a:r>
              <a:rPr lang="de-DE" sz="9600" b="1" dirty="0" smtClean="0"/>
              <a:t>Belastung (= äußere Kräfte) beim </a:t>
            </a:r>
            <a:r>
              <a:rPr lang="de-DE" sz="9600" b="1" dirty="0"/>
              <a:t>Landen reduzieren?</a:t>
            </a:r>
            <a:endParaRPr lang="de-DE" sz="9600" b="1" dirty="0" smtClean="0"/>
          </a:p>
          <a:p>
            <a:pPr marL="0" marR="0" lvl="0" indent="0" defTabSz="914400" eaLnBrk="1" fontAlgn="auto" latinLnBrk="0" hangingPunct="1">
              <a:lnSpc>
                <a:spcPct val="100000"/>
              </a:lnSpc>
              <a:spcBef>
                <a:spcPts val="0"/>
              </a:spcBef>
              <a:spcAft>
                <a:spcPts val="0"/>
              </a:spcAft>
              <a:buClrTx/>
              <a:buSzTx/>
              <a:buNone/>
              <a:tabLst/>
              <a:defRPr/>
            </a:pPr>
            <a:endParaRPr lang="de-DE" sz="1300" dirty="0"/>
          </a:p>
          <a:p>
            <a:pPr marL="0" marR="0" lvl="0" indent="0" defTabSz="914400" eaLnBrk="1" fontAlgn="auto" latinLnBrk="0" hangingPunct="1">
              <a:lnSpc>
                <a:spcPct val="100000"/>
              </a:lnSpc>
              <a:spcBef>
                <a:spcPts val="0"/>
              </a:spcBef>
              <a:spcAft>
                <a:spcPts val="0"/>
              </a:spcAft>
              <a:buClrTx/>
              <a:buSzTx/>
              <a:buNone/>
              <a:tabLst/>
              <a:defRPr/>
            </a:pPr>
            <a:endParaRPr lang="de-DE" sz="1300" dirty="0" smtClean="0"/>
          </a:p>
          <a:p>
            <a:pPr marL="0" marR="0" lvl="0" indent="0" defTabSz="914400" eaLnBrk="1" fontAlgn="auto" latinLnBrk="0" hangingPunct="1">
              <a:lnSpc>
                <a:spcPct val="100000"/>
              </a:lnSpc>
              <a:spcBef>
                <a:spcPts val="0"/>
              </a:spcBef>
              <a:spcAft>
                <a:spcPts val="0"/>
              </a:spcAft>
              <a:buClrTx/>
              <a:buSzTx/>
              <a:buNone/>
              <a:tabLst/>
              <a:defRPr/>
            </a:pPr>
            <a:r>
              <a:rPr lang="de-DE" sz="2600" dirty="0"/>
              <a:t>	</a:t>
            </a:r>
            <a:r>
              <a:rPr lang="de-DE" sz="1300" dirty="0" smtClean="0"/>
              <a:t>						</a:t>
            </a:r>
          </a:p>
          <a:p>
            <a:pPr marL="0" lvl="0" indent="0">
              <a:lnSpc>
                <a:spcPct val="100000"/>
              </a:lnSpc>
              <a:spcBef>
                <a:spcPts val="0"/>
              </a:spcBef>
              <a:buNone/>
              <a:defRPr/>
            </a:pPr>
            <a:endParaRPr lang="de-DE" sz="1300" dirty="0" smtClean="0"/>
          </a:p>
          <a:p>
            <a:pPr marL="0" lvl="0" indent="0">
              <a:lnSpc>
                <a:spcPct val="100000"/>
              </a:lnSpc>
              <a:spcBef>
                <a:spcPts val="0"/>
              </a:spcBef>
              <a:buNone/>
              <a:defRPr/>
            </a:pPr>
            <a:endParaRPr lang="de-DE" sz="5900" dirty="0" smtClean="0"/>
          </a:p>
          <a:p>
            <a:pPr marL="0" lvl="0" indent="0">
              <a:lnSpc>
                <a:spcPct val="100000"/>
              </a:lnSpc>
              <a:spcBef>
                <a:spcPts val="0"/>
              </a:spcBef>
              <a:buNone/>
              <a:defRPr/>
            </a:pPr>
            <a:r>
              <a:rPr lang="de-DE" sz="1300" dirty="0" smtClean="0"/>
              <a:t>								</a:t>
            </a:r>
          </a:p>
          <a:p>
            <a:pPr marL="0" lvl="0" indent="0">
              <a:lnSpc>
                <a:spcPct val="100000"/>
              </a:lnSpc>
              <a:spcBef>
                <a:spcPts val="0"/>
              </a:spcBef>
              <a:buNone/>
              <a:defRPr/>
            </a:pPr>
            <a:endParaRPr lang="de-DE" sz="1300" dirty="0"/>
          </a:p>
          <a:p>
            <a:pPr marL="0" lvl="0" indent="0">
              <a:lnSpc>
                <a:spcPct val="100000"/>
              </a:lnSpc>
              <a:spcBef>
                <a:spcPts val="0"/>
              </a:spcBef>
              <a:buNone/>
              <a:defRPr/>
            </a:pPr>
            <a:endParaRPr lang="de-DE" sz="1300" dirty="0" smtClean="0"/>
          </a:p>
          <a:p>
            <a:pPr marL="0" lvl="0" indent="0">
              <a:lnSpc>
                <a:spcPct val="100000"/>
              </a:lnSpc>
              <a:spcBef>
                <a:spcPts val="0"/>
              </a:spcBef>
              <a:buNone/>
              <a:defRPr/>
            </a:pPr>
            <a:endParaRPr lang="de-DE" sz="1300" dirty="0"/>
          </a:p>
          <a:p>
            <a:pPr marL="0" lvl="0" indent="0">
              <a:lnSpc>
                <a:spcPct val="100000"/>
              </a:lnSpc>
              <a:spcBef>
                <a:spcPts val="0"/>
              </a:spcBef>
              <a:buNone/>
              <a:defRPr/>
            </a:pPr>
            <a:endParaRPr lang="de-DE" sz="1300" dirty="0" smtClean="0"/>
          </a:p>
          <a:p>
            <a:pPr marL="0" lvl="0" indent="0">
              <a:lnSpc>
                <a:spcPct val="100000"/>
              </a:lnSpc>
              <a:spcBef>
                <a:spcPts val="0"/>
              </a:spcBef>
              <a:buNone/>
              <a:defRPr/>
            </a:pPr>
            <a:r>
              <a:rPr lang="de-DE" sz="1300" dirty="0"/>
              <a:t>	</a:t>
            </a:r>
            <a:r>
              <a:rPr lang="de-DE" sz="1300" dirty="0" smtClean="0"/>
              <a:t>							Abb. 1Traceur in Sprungbewegung modifiziert nach Jonathan et al., 1995, S.6</a:t>
            </a:r>
            <a:endParaRPr lang="de-DE" sz="2400" b="1" dirty="0" smtClean="0"/>
          </a:p>
        </p:txBody>
      </p:sp>
      <p:pic>
        <p:nvPicPr>
          <p:cNvPr id="7" name="Bild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832" y="2334496"/>
            <a:ext cx="4298153" cy="3204857"/>
          </a:xfrm>
          <a:prstGeom prst="rect">
            <a:avLst/>
          </a:prstGeom>
        </p:spPr>
      </p:pic>
      <p:pic>
        <p:nvPicPr>
          <p:cNvPr id="8" name="Bild 7"/>
          <p:cNvPicPr>
            <a:picLocks noChangeAspect="1"/>
          </p:cNvPicPr>
          <p:nvPr/>
        </p:nvPicPr>
        <p:blipFill>
          <a:blip r:embed="rId3"/>
          <a:stretch>
            <a:fillRect/>
          </a:stretch>
        </p:blipFill>
        <p:spPr>
          <a:xfrm rot="5400000" flipV="1">
            <a:off x="5992440" y="2422015"/>
            <a:ext cx="1067108" cy="892071"/>
          </a:xfrm>
          <a:prstGeom prst="rect">
            <a:avLst/>
          </a:prstGeom>
        </p:spPr>
      </p:pic>
    </p:spTree>
    <p:extLst>
      <p:ext uri="{BB962C8B-B14F-4D97-AF65-F5344CB8AC3E}">
        <p14:creationId xmlns:p14="http://schemas.microsoft.com/office/powerpoint/2010/main" val="18436020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4338" y="294969"/>
            <a:ext cx="11367837" cy="988400"/>
          </a:xfrm>
        </p:spPr>
        <p:txBody>
          <a:bodyPr>
            <a:normAutofit/>
          </a:bodyPr>
          <a:lstStyle/>
          <a:p>
            <a:r>
              <a:rPr lang="de-DE" sz="3600" dirty="0" smtClean="0">
                <a:latin typeface="Arial Narrow" charset="0"/>
                <a:ea typeface="Arial Narrow" charset="0"/>
                <a:cs typeface="Arial Narrow" charset="0"/>
              </a:rPr>
              <a:t>13) Absprunggestaltung: Prinzip der Anfangskraft  </a:t>
            </a:r>
            <a:r>
              <a:rPr lang="de-DE" sz="3600" dirty="0" smtClean="0">
                <a:latin typeface="Arial Narrow" charset="0"/>
                <a:ea typeface="Arial Narrow" charset="0"/>
                <a:cs typeface="Arial Narrow" charset="0"/>
              </a:rPr>
              <a:t>                 </a:t>
            </a:r>
            <a:r>
              <a:rPr lang="de-DE" sz="1300" dirty="0" smtClean="0">
                <a:latin typeface="Arial Narrow" charset="0"/>
                <a:ea typeface="Arial Narrow" charset="0"/>
                <a:cs typeface="Arial Narrow" charset="0"/>
              </a:rPr>
              <a:t>(</a:t>
            </a:r>
            <a:r>
              <a:rPr lang="de-DE" sz="1300" dirty="0" smtClean="0">
                <a:latin typeface="Arial Narrow" charset="0"/>
                <a:ea typeface="Arial Narrow" charset="0"/>
                <a:cs typeface="Arial Narrow" charset="0"/>
              </a:rPr>
              <a:t>Skoda </a:t>
            </a:r>
            <a:r>
              <a:rPr lang="de-DE" sz="1300" dirty="0" smtClean="0">
                <a:latin typeface="Arial Narrow" charset="0"/>
                <a:ea typeface="Arial Narrow" charset="0"/>
                <a:cs typeface="Arial Narrow" charset="0"/>
              </a:rPr>
              <a:t>2018)</a:t>
            </a:r>
            <a:endParaRPr lang="de-DE" sz="1300" dirty="0"/>
          </a:p>
        </p:txBody>
      </p:sp>
      <p:sp>
        <p:nvSpPr>
          <p:cNvPr id="3" name="Inhaltsplatzhalter 2"/>
          <p:cNvSpPr>
            <a:spLocks noGrp="1"/>
          </p:cNvSpPr>
          <p:nvPr>
            <p:ph idx="1"/>
          </p:nvPr>
        </p:nvSpPr>
        <p:spPr>
          <a:xfrm>
            <a:off x="414338" y="1402544"/>
            <a:ext cx="11367837" cy="4308445"/>
          </a:xfrm>
          <a:solidFill>
            <a:schemeClr val="accent2">
              <a:lumMod val="20000"/>
              <a:lumOff val="80000"/>
            </a:schemeClr>
          </a:solidFill>
          <a:ln>
            <a:solidFill>
              <a:schemeClr val="tx1"/>
            </a:solidFill>
          </a:ln>
        </p:spPr>
        <p:txBody>
          <a:bodyPr>
            <a:normAutofit fontScale="47500" lnSpcReduction="20000"/>
          </a:bodyPr>
          <a:lstStyle/>
          <a:p>
            <a:pPr marL="0" marR="0" lvl="0" indent="0" defTabSz="914400" eaLnBrk="1" fontAlgn="auto" latinLnBrk="0" hangingPunct="1">
              <a:lnSpc>
                <a:spcPct val="100000"/>
              </a:lnSpc>
              <a:spcBef>
                <a:spcPts val="0"/>
              </a:spcBef>
              <a:spcAft>
                <a:spcPts val="0"/>
              </a:spcAft>
              <a:buClrTx/>
              <a:buSzTx/>
              <a:buNone/>
              <a:tabLst/>
              <a:defRPr/>
            </a:pPr>
            <a:r>
              <a:rPr lang="de-DE" sz="2900" b="1" dirty="0" smtClean="0"/>
              <a:t>„Eine sportliche Bewegung, bei der der Sportler eine hohe Endgeschwindigkeit erreichen soll, ist durch eine entgegengesetzt gerichtete Bewegung einzuleiten. Dabei ist die einleitende Bewegung </a:t>
            </a:r>
            <a:r>
              <a:rPr lang="de-DE" sz="2900" b="1" u="sng" dirty="0" smtClean="0"/>
              <a:t>flüssig</a:t>
            </a:r>
            <a:r>
              <a:rPr lang="de-DE" sz="2900" b="1" dirty="0" smtClean="0"/>
              <a:t> [also ohne Pause</a:t>
            </a:r>
            <a:r>
              <a:rPr lang="de-DE" sz="2900" b="1" u="sng" dirty="0" smtClean="0"/>
              <a:t>]</a:t>
            </a:r>
            <a:r>
              <a:rPr lang="de-DE" sz="2900" b="1" dirty="0" smtClean="0"/>
              <a:t> in die (Haupt-)Bewegung überzuführen.“ </a:t>
            </a:r>
            <a:r>
              <a:rPr lang="de-DE" sz="2200" dirty="0" smtClean="0"/>
              <a:t>(Göhner 2015. Laufen. Eine Einführung in die Bewegungslehre und Biomechanik des Sports(...). S.72. Tübingen: Ulrich Göhner Eigenverlag.)</a:t>
            </a:r>
          </a:p>
          <a:p>
            <a:pPr marL="0" marR="0" lvl="0" indent="0" defTabSz="914400" eaLnBrk="1" fontAlgn="auto" latinLnBrk="0" hangingPunct="1">
              <a:lnSpc>
                <a:spcPct val="100000"/>
              </a:lnSpc>
              <a:spcBef>
                <a:spcPts val="0"/>
              </a:spcBef>
              <a:spcAft>
                <a:spcPts val="0"/>
              </a:spcAft>
              <a:buClrTx/>
              <a:buSzTx/>
              <a:buNone/>
              <a:tabLst/>
              <a:defRPr/>
            </a:pPr>
            <a:endParaRPr lang="de-DE" sz="2900" dirty="0" smtClean="0"/>
          </a:p>
          <a:p>
            <a:pPr marL="0" marR="0" lvl="0" indent="0" defTabSz="914400" eaLnBrk="1" fontAlgn="auto" latinLnBrk="0" hangingPunct="1">
              <a:lnSpc>
                <a:spcPct val="100000"/>
              </a:lnSpc>
              <a:spcBef>
                <a:spcPts val="0"/>
              </a:spcBef>
              <a:spcAft>
                <a:spcPts val="0"/>
              </a:spcAft>
              <a:buClrTx/>
              <a:buSzTx/>
              <a:buNone/>
              <a:tabLst/>
              <a:defRPr/>
            </a:pPr>
            <a:r>
              <a:rPr lang="de-DE" sz="2900" dirty="0" smtClean="0"/>
              <a:t>Der </a:t>
            </a:r>
            <a:r>
              <a:rPr lang="de-DE" sz="2900" dirty="0"/>
              <a:t>P</a:t>
            </a:r>
            <a:r>
              <a:rPr lang="de-DE" sz="2900" dirty="0" smtClean="0"/>
              <a:t>räzisionssprung im </a:t>
            </a:r>
            <a:r>
              <a:rPr lang="de-DE" sz="2900" dirty="0" err="1" smtClean="0"/>
              <a:t>Parkour</a:t>
            </a:r>
            <a:r>
              <a:rPr lang="de-DE" sz="2900" dirty="0" smtClean="0"/>
              <a:t> </a:t>
            </a:r>
            <a:r>
              <a:rPr lang="de-DE" sz="2900" b="1" dirty="0" smtClean="0"/>
              <a:t>illustriert</a:t>
            </a:r>
            <a:r>
              <a:rPr lang="de-DE" sz="2900" dirty="0" smtClean="0"/>
              <a:t> dieses biomechanisches Prinzip deutlich.</a:t>
            </a:r>
            <a:endParaRPr lang="de-DE" sz="2900" b="1" u="sng" dirty="0" smtClean="0"/>
          </a:p>
          <a:p>
            <a:pPr marL="0" lvl="0" indent="0">
              <a:lnSpc>
                <a:spcPct val="100000"/>
              </a:lnSpc>
              <a:spcBef>
                <a:spcPts val="0"/>
              </a:spcBef>
              <a:buNone/>
              <a:defRPr/>
            </a:pPr>
            <a:endParaRPr lang="de-DE" sz="2400" b="1" dirty="0" smtClean="0"/>
          </a:p>
          <a:p>
            <a:pPr marL="0" lvl="0" indent="0">
              <a:lnSpc>
                <a:spcPct val="100000"/>
              </a:lnSpc>
              <a:spcBef>
                <a:spcPts val="0"/>
              </a:spcBef>
              <a:buNone/>
              <a:defRPr/>
            </a:pPr>
            <a:r>
              <a:rPr lang="de-DE" sz="2900" b="1" u="sng" dirty="0" smtClean="0"/>
              <a:t>Aufgabe:</a:t>
            </a:r>
          </a:p>
          <a:p>
            <a:pPr marL="0" lvl="0" indent="0">
              <a:lnSpc>
                <a:spcPct val="100000"/>
              </a:lnSpc>
              <a:spcBef>
                <a:spcPts val="0"/>
              </a:spcBef>
              <a:buNone/>
              <a:defRPr/>
            </a:pPr>
            <a:r>
              <a:rPr lang="de-DE" sz="2900" b="1" dirty="0" smtClean="0"/>
              <a:t>Führe jeweils mindestens 5 Präzisionssprünge unter den Bedingungen a)-c) durch.</a:t>
            </a:r>
          </a:p>
          <a:p>
            <a:pPr marL="457200" lvl="0" indent="-457200">
              <a:lnSpc>
                <a:spcPct val="100000"/>
              </a:lnSpc>
              <a:spcBef>
                <a:spcPts val="0"/>
              </a:spcBef>
              <a:buAutoNum type="alphaLcParenR"/>
              <a:defRPr/>
            </a:pPr>
            <a:r>
              <a:rPr lang="de-DE" sz="2900" b="1" dirty="0" smtClean="0"/>
              <a:t>Absprung aus der Skispringerhocke </a:t>
            </a:r>
            <a:r>
              <a:rPr lang="de-DE" sz="2900" dirty="0" smtClean="0"/>
              <a:t>(</a:t>
            </a:r>
            <a:r>
              <a:rPr lang="de-DE" sz="2900" dirty="0" err="1" smtClean="0"/>
              <a:t>Squatjump</a:t>
            </a:r>
            <a:r>
              <a:rPr lang="de-DE" sz="2900" dirty="0" smtClean="0"/>
              <a:t>)</a:t>
            </a:r>
          </a:p>
          <a:p>
            <a:pPr marL="457200" lvl="0" indent="-457200">
              <a:lnSpc>
                <a:spcPct val="100000"/>
              </a:lnSpc>
              <a:spcBef>
                <a:spcPts val="0"/>
              </a:spcBef>
              <a:buAutoNum type="alphaLcParenR"/>
              <a:defRPr/>
            </a:pPr>
            <a:r>
              <a:rPr lang="de-DE" sz="2900" b="1" dirty="0" smtClean="0"/>
              <a:t>Absprung mit Auftaktbewegung (Aufrechter Stand, dann deutliches Beugen der Knie und direkter Absprung) </a:t>
            </a:r>
            <a:r>
              <a:rPr lang="de-DE" sz="2900" dirty="0" smtClean="0"/>
              <a:t>(Counter- </a:t>
            </a:r>
            <a:r>
              <a:rPr lang="de-DE" sz="2900" dirty="0" err="1"/>
              <a:t>M</a:t>
            </a:r>
            <a:r>
              <a:rPr lang="de-DE" sz="2900" dirty="0" err="1" smtClean="0"/>
              <a:t>ovements</a:t>
            </a:r>
            <a:r>
              <a:rPr lang="de-DE" sz="2900" dirty="0" smtClean="0"/>
              <a:t>-Jump)</a:t>
            </a:r>
          </a:p>
          <a:p>
            <a:pPr marL="457200" lvl="0" indent="-457200">
              <a:lnSpc>
                <a:spcPct val="100000"/>
              </a:lnSpc>
              <a:spcBef>
                <a:spcPts val="0"/>
              </a:spcBef>
              <a:buAutoNum type="alphaLcParenR"/>
              <a:defRPr/>
            </a:pPr>
            <a:r>
              <a:rPr lang="de-DE" sz="2900" b="1" dirty="0" smtClean="0"/>
              <a:t>Absprung von einem Objekt (z. B. Schwebebalken)  auf den Boden und wieder auf ein anderes Objekt (zum Beispiel kleiner Kasten). </a:t>
            </a:r>
            <a:r>
              <a:rPr lang="de-DE" sz="2900" dirty="0" smtClean="0"/>
              <a:t>(</a:t>
            </a:r>
            <a:r>
              <a:rPr lang="de-DE" sz="2900" dirty="0" err="1" smtClean="0"/>
              <a:t>Dropjump</a:t>
            </a:r>
            <a:r>
              <a:rPr lang="de-DE" sz="2900" dirty="0" smtClean="0"/>
              <a:t>)</a:t>
            </a:r>
          </a:p>
          <a:p>
            <a:pPr marL="0" lvl="0" indent="0">
              <a:lnSpc>
                <a:spcPct val="100000"/>
              </a:lnSpc>
              <a:spcBef>
                <a:spcPts val="0"/>
              </a:spcBef>
              <a:buNone/>
              <a:defRPr/>
            </a:pPr>
            <a:endParaRPr lang="de-DE" sz="2900" b="1" dirty="0" smtClean="0"/>
          </a:p>
          <a:p>
            <a:pPr marL="0" lvl="0" indent="0">
              <a:lnSpc>
                <a:spcPct val="100000"/>
              </a:lnSpc>
              <a:spcBef>
                <a:spcPts val="0"/>
              </a:spcBef>
              <a:buNone/>
              <a:defRPr/>
            </a:pPr>
            <a:r>
              <a:rPr lang="de-DE" sz="3400" b="1" u="sng" dirty="0" smtClean="0">
                <a:solidFill>
                  <a:srgbClr val="C00000"/>
                </a:solidFill>
              </a:rPr>
              <a:t>Erkläre</a:t>
            </a:r>
            <a:r>
              <a:rPr lang="de-DE" sz="2900" b="1" dirty="0" smtClean="0">
                <a:solidFill>
                  <a:srgbClr val="FF0000"/>
                </a:solidFill>
              </a:rPr>
              <a:t> </a:t>
            </a:r>
            <a:r>
              <a:rPr lang="de-DE" sz="2900" b="1" dirty="0" smtClean="0"/>
              <a:t>das </a:t>
            </a:r>
            <a:r>
              <a:rPr lang="de-DE" sz="2900" b="1" i="1" dirty="0" smtClean="0"/>
              <a:t>Prinzip der Anfangskraft </a:t>
            </a:r>
            <a:r>
              <a:rPr lang="de-DE" sz="2900" b="1" dirty="0" smtClean="0"/>
              <a:t>anhand des Präzisionssprungs. Bring dafür die die Textbausteine in die richtige Reihenfolge. </a:t>
            </a:r>
            <a:endParaRPr lang="de-DE" sz="2900" b="1" dirty="0">
              <a:solidFill>
                <a:srgbClr val="FF0000"/>
              </a:solidFill>
            </a:endParaRPr>
          </a:p>
          <a:p>
            <a:pPr marL="0" indent="0">
              <a:lnSpc>
                <a:spcPct val="100000"/>
              </a:lnSpc>
              <a:spcBef>
                <a:spcPts val="0"/>
              </a:spcBef>
              <a:buNone/>
              <a:defRPr/>
            </a:pPr>
            <a:endParaRPr lang="de-DE" sz="2900" b="1" u="sng" dirty="0" smtClean="0"/>
          </a:p>
          <a:p>
            <a:pPr marL="0" indent="0">
              <a:lnSpc>
                <a:spcPct val="100000"/>
              </a:lnSpc>
              <a:spcBef>
                <a:spcPts val="0"/>
              </a:spcBef>
              <a:buNone/>
              <a:defRPr/>
            </a:pPr>
            <a:r>
              <a:rPr lang="de-DE" sz="2900" b="1" u="sng" dirty="0" smtClean="0"/>
              <a:t>(0 ) Beim </a:t>
            </a:r>
            <a:r>
              <a:rPr lang="de-DE" sz="2900" b="1" u="sng" dirty="0"/>
              <a:t>Präzisionssprung</a:t>
            </a:r>
            <a:r>
              <a:rPr lang="de-DE" sz="2900" dirty="0"/>
              <a:t> </a:t>
            </a:r>
            <a:r>
              <a:rPr lang="de-DE" sz="2900" dirty="0" smtClean="0"/>
              <a:t>(vgl. Counter-Movement-Jump </a:t>
            </a:r>
            <a:r>
              <a:rPr lang="de-DE" sz="2900" dirty="0"/>
              <a:t>= Hocksprung mit Auftaktbewegung</a:t>
            </a:r>
            <a:r>
              <a:rPr lang="de-DE" sz="2900" dirty="0" smtClean="0"/>
              <a:t>)... </a:t>
            </a:r>
          </a:p>
          <a:p>
            <a:pPr marL="0" indent="0">
              <a:lnSpc>
                <a:spcPct val="100000"/>
              </a:lnSpc>
              <a:spcBef>
                <a:spcPts val="0"/>
              </a:spcBef>
              <a:buNone/>
              <a:defRPr/>
            </a:pPr>
            <a:endParaRPr lang="de-DE" sz="2900" dirty="0" smtClean="0"/>
          </a:p>
          <a:p>
            <a:pPr marL="457200" indent="-457200">
              <a:lnSpc>
                <a:spcPct val="100000"/>
              </a:lnSpc>
              <a:spcBef>
                <a:spcPts val="0"/>
              </a:spcBef>
              <a:buFont typeface="+mj-lt"/>
              <a:buAutoNum type="arabicPeriod"/>
              <a:defRPr/>
            </a:pPr>
            <a:r>
              <a:rPr lang="de-DE" sz="2900" dirty="0" smtClean="0"/>
              <a:t>der </a:t>
            </a:r>
            <a:r>
              <a:rPr lang="de-DE" sz="2900" dirty="0"/>
              <a:t>auf folgender Begebenheit beruht: </a:t>
            </a:r>
            <a:endParaRPr lang="de-DE" sz="2900" dirty="0" smtClean="0"/>
          </a:p>
          <a:p>
            <a:pPr marL="457200" indent="-457200">
              <a:lnSpc>
                <a:spcPct val="100000"/>
              </a:lnSpc>
              <a:spcBef>
                <a:spcPts val="0"/>
              </a:spcBef>
              <a:buFont typeface="+mj-lt"/>
              <a:buAutoNum type="arabicPeriod"/>
              <a:defRPr/>
            </a:pPr>
            <a:r>
              <a:rPr lang="de-DE" sz="2900" dirty="0" smtClean="0"/>
              <a:t>dem </a:t>
            </a:r>
            <a:r>
              <a:rPr lang="de-DE" sz="2900" dirty="0"/>
              <a:t>Beschleunigungsstoß (Absprung) geht eine gegenläufige Bewegung </a:t>
            </a:r>
            <a:r>
              <a:rPr lang="de-DE" sz="2900" dirty="0" smtClean="0"/>
              <a:t>voraus</a:t>
            </a:r>
            <a:endParaRPr lang="de-DE" sz="2900" dirty="0"/>
          </a:p>
          <a:p>
            <a:pPr marL="457200" indent="-457200">
              <a:lnSpc>
                <a:spcPct val="100000"/>
              </a:lnSpc>
              <a:spcBef>
                <a:spcPts val="0"/>
              </a:spcBef>
              <a:buFont typeface="+mj-lt"/>
              <a:buAutoNum type="arabicPeriod"/>
              <a:defRPr/>
            </a:pPr>
            <a:r>
              <a:rPr lang="de-DE" sz="2900" dirty="0"/>
              <a:t>Es entsteht also ein größerer Kraftstoß (Leistungsvorteil</a:t>
            </a:r>
            <a:r>
              <a:rPr lang="de-DE" sz="2900" dirty="0" smtClean="0"/>
              <a:t>),</a:t>
            </a:r>
          </a:p>
          <a:p>
            <a:pPr marL="457200" indent="-457200">
              <a:lnSpc>
                <a:spcPct val="100000"/>
              </a:lnSpc>
              <a:spcBef>
                <a:spcPts val="0"/>
              </a:spcBef>
              <a:buFont typeface="+mj-lt"/>
              <a:buAutoNum type="arabicPeriod"/>
              <a:defRPr/>
            </a:pPr>
            <a:r>
              <a:rPr lang="de-DE" sz="2900" dirty="0"/>
              <a:t>Er wirkt der Gewichtskraft des Sportlers entgegen;</a:t>
            </a:r>
            <a:endParaRPr lang="de-DE" sz="2900" dirty="0" smtClean="0"/>
          </a:p>
          <a:p>
            <a:pPr marL="457200" indent="-457200">
              <a:lnSpc>
                <a:spcPct val="100000"/>
              </a:lnSpc>
              <a:spcBef>
                <a:spcPts val="0"/>
              </a:spcBef>
              <a:buFont typeface="+mj-lt"/>
              <a:buAutoNum type="arabicPeriod"/>
              <a:defRPr/>
            </a:pPr>
            <a:r>
              <a:rPr lang="de-DE" sz="2900" dirty="0" smtClean="0"/>
              <a:t>kommt </a:t>
            </a:r>
            <a:r>
              <a:rPr lang="de-DE" sz="2900" dirty="0"/>
              <a:t>es durch das Beugen der Knie zu einem Bremskraftstoß</a:t>
            </a:r>
            <a:endParaRPr lang="de-DE" sz="2900" dirty="0" smtClean="0"/>
          </a:p>
          <a:p>
            <a:pPr marL="457200" indent="-457200">
              <a:lnSpc>
                <a:spcPct val="100000"/>
              </a:lnSpc>
              <a:spcBef>
                <a:spcPts val="0"/>
              </a:spcBef>
              <a:buFont typeface="+mj-lt"/>
              <a:buAutoNum type="arabicPeriod"/>
              <a:defRPr/>
            </a:pPr>
            <a:r>
              <a:rPr lang="de-DE" sz="2900" dirty="0"/>
              <a:t>Sie unterstützt den anschließenden Absprung</a:t>
            </a:r>
            <a:r>
              <a:rPr lang="de-DE" sz="2900" dirty="0" smtClean="0"/>
              <a:t>.</a:t>
            </a:r>
          </a:p>
          <a:p>
            <a:pPr marL="457200" indent="-457200">
              <a:lnSpc>
                <a:spcPct val="100000"/>
              </a:lnSpc>
              <a:spcBef>
                <a:spcPts val="0"/>
              </a:spcBef>
              <a:buFont typeface="+mj-lt"/>
              <a:buAutoNum type="arabicPeriod"/>
              <a:defRPr/>
            </a:pPr>
            <a:r>
              <a:rPr lang="de-DE" sz="2900" dirty="0"/>
              <a:t>es entsteht eine positive Anfangskraft. </a:t>
            </a:r>
          </a:p>
          <a:p>
            <a:pPr marL="457200" indent="-457200">
              <a:lnSpc>
                <a:spcPct val="100000"/>
              </a:lnSpc>
              <a:spcBef>
                <a:spcPts val="0"/>
              </a:spcBef>
              <a:buFont typeface="+mj-lt"/>
              <a:buAutoNum type="arabicPeriod"/>
              <a:defRPr/>
            </a:pPr>
            <a:r>
              <a:rPr lang="de-DE" sz="2900" dirty="0"/>
              <a:t>(Bremskraftstoß</a:t>
            </a:r>
            <a:r>
              <a:rPr lang="de-DE" sz="2900" dirty="0">
                <a:sym typeface="Wingdings"/>
              </a:rPr>
              <a:t> </a:t>
            </a:r>
            <a:r>
              <a:rPr lang="de-DE" sz="2900" dirty="0"/>
              <a:t>Knie beugen sich</a:t>
            </a:r>
            <a:r>
              <a:rPr lang="de-DE" sz="2900" dirty="0" smtClean="0"/>
              <a:t>).</a:t>
            </a:r>
            <a:endParaRPr lang="de-DE" sz="2400" b="1" dirty="0"/>
          </a:p>
          <a:p>
            <a:pPr marL="0" marR="0" lvl="0" indent="0" defTabSz="914400" eaLnBrk="1" fontAlgn="auto" latinLnBrk="0" hangingPunct="1">
              <a:lnSpc>
                <a:spcPct val="100000"/>
              </a:lnSpc>
              <a:spcBef>
                <a:spcPts val="0"/>
              </a:spcBef>
              <a:spcAft>
                <a:spcPts val="0"/>
              </a:spcAft>
              <a:buClrTx/>
              <a:buSzTx/>
              <a:buNone/>
              <a:tabLst/>
              <a:defRPr/>
            </a:pPr>
            <a:endParaRPr lang="de-DE" sz="2400" b="1" dirty="0" smtClean="0"/>
          </a:p>
          <a:p>
            <a:pPr marL="0" marR="0" lvl="0" indent="0" defTabSz="914400" eaLnBrk="1" fontAlgn="auto" latinLnBrk="0" hangingPunct="1">
              <a:lnSpc>
                <a:spcPct val="100000"/>
              </a:lnSpc>
              <a:spcBef>
                <a:spcPts val="0"/>
              </a:spcBef>
              <a:spcAft>
                <a:spcPts val="0"/>
              </a:spcAft>
              <a:buClrTx/>
              <a:buSzTx/>
              <a:buNone/>
              <a:tabLst/>
              <a:defRPr/>
            </a:pPr>
            <a:endParaRPr lang="de-DE" sz="2400" b="1" dirty="0"/>
          </a:p>
          <a:p>
            <a:pPr marL="0" marR="0" lvl="0" indent="0" defTabSz="914400" eaLnBrk="1" fontAlgn="auto" latinLnBrk="0" hangingPunct="1">
              <a:lnSpc>
                <a:spcPct val="100000"/>
              </a:lnSpc>
              <a:spcBef>
                <a:spcPts val="0"/>
              </a:spcBef>
              <a:spcAft>
                <a:spcPts val="0"/>
              </a:spcAft>
              <a:buClrTx/>
              <a:buSzTx/>
              <a:buNone/>
              <a:tabLst/>
              <a:defRPr/>
            </a:pPr>
            <a:endParaRPr lang="de-DE" sz="2400" b="1"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dirty="0"/>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807" y="6225088"/>
            <a:ext cx="632912" cy="632912"/>
          </a:xfrm>
          <a:prstGeom prst="rect">
            <a:avLst/>
          </a:prstGeom>
        </p:spPr>
      </p:pic>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4435" y="6180348"/>
            <a:ext cx="664996" cy="664996"/>
          </a:xfrm>
          <a:prstGeom prst="rect">
            <a:avLst/>
          </a:prstGeom>
        </p:spPr>
      </p:pic>
      <p:sp>
        <p:nvSpPr>
          <p:cNvPr id="6" name="Textfeld 5"/>
          <p:cNvSpPr txBox="1"/>
          <p:nvPr/>
        </p:nvSpPr>
        <p:spPr>
          <a:xfrm>
            <a:off x="414338" y="5710989"/>
            <a:ext cx="11367837" cy="938719"/>
          </a:xfrm>
          <a:prstGeom prst="rect">
            <a:avLst/>
          </a:prstGeom>
          <a:noFill/>
        </p:spPr>
        <p:txBody>
          <a:bodyPr wrap="square" rtlCol="0">
            <a:spAutoFit/>
          </a:bodyPr>
          <a:lstStyle/>
          <a:p>
            <a:pPr lvl="0">
              <a:defRPr/>
            </a:pPr>
            <a:r>
              <a:rPr lang="de-DE" sz="1100" u="sng" dirty="0" smtClean="0"/>
              <a:t>Zusatzinfo:</a:t>
            </a:r>
            <a:endParaRPr lang="de-DE" sz="1100" u="sng" dirty="0"/>
          </a:p>
          <a:p>
            <a:pPr>
              <a:defRPr/>
            </a:pPr>
            <a:r>
              <a:rPr lang="de-DE" sz="1100" dirty="0"/>
              <a:t>Bei einem Präzisionssprung aus dem Stand mit Auftaktbewegung liegt ein langer </a:t>
            </a:r>
            <a:r>
              <a:rPr lang="de-DE" sz="1100" b="1" dirty="0"/>
              <a:t>Dehnungs-Verkürzungs-Zyklus</a:t>
            </a:r>
            <a:r>
              <a:rPr lang="de-DE" sz="1100" dirty="0"/>
              <a:t> der Muskulatur (Abkürzung: DVZ; vgl. Counter-Movement-Jump) vor</a:t>
            </a:r>
            <a:r>
              <a:rPr lang="de-DE" sz="1100" dirty="0" smtClean="0"/>
              <a:t>.</a:t>
            </a:r>
          </a:p>
          <a:p>
            <a:pPr>
              <a:defRPr/>
            </a:pPr>
            <a:r>
              <a:rPr lang="de-DE" sz="1100" dirty="0" smtClean="0"/>
              <a:t>Bei </a:t>
            </a:r>
            <a:r>
              <a:rPr lang="de-DE" sz="1100" dirty="0"/>
              <a:t>mehreren Präzisionssprüngen hintereinander (vgl. </a:t>
            </a:r>
            <a:r>
              <a:rPr lang="de-DE" sz="1100" dirty="0" err="1"/>
              <a:t>Dropjump</a:t>
            </a:r>
            <a:r>
              <a:rPr lang="de-DE" sz="1100" dirty="0"/>
              <a:t>) ist der schnelle DVZ dominant.</a:t>
            </a:r>
            <a:endParaRPr lang="de-DE" sz="1100" b="1" dirty="0"/>
          </a:p>
          <a:p>
            <a:pPr lvl="0">
              <a:defRPr/>
            </a:pPr>
            <a:endParaRPr lang="de-DE" sz="1100" dirty="0"/>
          </a:p>
          <a:p>
            <a:pPr lvl="0">
              <a:defRPr/>
            </a:pPr>
            <a:r>
              <a:rPr lang="de-DE" sz="1100" b="1" dirty="0">
                <a:sym typeface="Wingdings"/>
              </a:rPr>
              <a:t>Exkurs Trainingslehre </a:t>
            </a:r>
            <a:r>
              <a:rPr lang="de-DE" sz="1100" dirty="0">
                <a:sym typeface="Wingdings"/>
              </a:rPr>
              <a:t>„Dein Sprungkrafttraining-Teil1“ (</a:t>
            </a:r>
            <a:r>
              <a:rPr lang="de-DE" sz="1100" dirty="0" err="1">
                <a:sym typeface="Wingdings"/>
              </a:rPr>
              <a:t>Youtube</a:t>
            </a:r>
            <a:r>
              <a:rPr lang="de-DE" sz="1100" dirty="0">
                <a:sym typeface="Wingdings"/>
              </a:rPr>
              <a:t>-Kanal </a:t>
            </a:r>
            <a:r>
              <a:rPr lang="de-DE" sz="1100" dirty="0" err="1">
                <a:sym typeface="Wingdings"/>
              </a:rPr>
              <a:t>FastestAthletes</a:t>
            </a:r>
            <a:r>
              <a:rPr lang="de-DE" sz="1100" dirty="0">
                <a:sym typeface="Wingdings"/>
              </a:rPr>
              <a:t>)                       </a:t>
            </a:r>
            <a:r>
              <a:rPr lang="de-DE" sz="1100" dirty="0" smtClean="0">
                <a:sym typeface="Wingdings"/>
              </a:rPr>
              <a:t>             </a:t>
            </a:r>
            <a:r>
              <a:rPr lang="de-DE" sz="1100" dirty="0">
                <a:sym typeface="Wingdings"/>
              </a:rPr>
              <a:t>und      „Wie funktioniert ein Muskel?“  (</a:t>
            </a:r>
            <a:r>
              <a:rPr lang="de-DE" sz="1100" dirty="0" err="1">
                <a:sym typeface="Wingdings"/>
              </a:rPr>
              <a:t>Youtube</a:t>
            </a:r>
            <a:r>
              <a:rPr lang="de-DE" sz="1100" dirty="0">
                <a:sym typeface="Wingdings"/>
              </a:rPr>
              <a:t>-Kanal ARD)</a:t>
            </a:r>
            <a:endParaRPr lang="de-DE" sz="1100" b="1" dirty="0"/>
          </a:p>
        </p:txBody>
      </p:sp>
    </p:spTree>
    <p:extLst>
      <p:ext uri="{BB962C8B-B14F-4D97-AF65-F5344CB8AC3E}">
        <p14:creationId xmlns:p14="http://schemas.microsoft.com/office/powerpoint/2010/main" val="8683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4338" y="294969"/>
            <a:ext cx="11367837" cy="988400"/>
          </a:xfrm>
        </p:spPr>
        <p:txBody>
          <a:bodyPr>
            <a:normAutofit/>
          </a:bodyPr>
          <a:lstStyle/>
          <a:p>
            <a:r>
              <a:rPr lang="de-DE" sz="3600" dirty="0" smtClean="0">
                <a:latin typeface="Arial Narrow" charset="0"/>
                <a:ea typeface="Arial Narrow" charset="0"/>
                <a:cs typeface="Arial Narrow" charset="0"/>
              </a:rPr>
              <a:t>13) Absprunggestaltung: Prinzip der Anfangskraft                    </a:t>
            </a:r>
            <a:r>
              <a:rPr lang="de-DE" sz="1300" dirty="0" smtClean="0">
                <a:latin typeface="Arial Narrow" charset="0"/>
                <a:ea typeface="Arial Narrow" charset="0"/>
                <a:cs typeface="Arial Narrow" charset="0"/>
              </a:rPr>
              <a:t>(Skoda </a:t>
            </a:r>
            <a:r>
              <a:rPr lang="de-DE" sz="1300" dirty="0" smtClean="0">
                <a:latin typeface="Arial Narrow" charset="0"/>
                <a:ea typeface="Arial Narrow" charset="0"/>
                <a:cs typeface="Arial Narrow" charset="0"/>
              </a:rPr>
              <a:t>2018)</a:t>
            </a:r>
            <a:endParaRPr lang="de-DE" sz="1300" dirty="0"/>
          </a:p>
        </p:txBody>
      </p:sp>
      <p:sp>
        <p:nvSpPr>
          <p:cNvPr id="3" name="Inhaltsplatzhalter 2"/>
          <p:cNvSpPr>
            <a:spLocks noGrp="1"/>
          </p:cNvSpPr>
          <p:nvPr>
            <p:ph idx="1"/>
          </p:nvPr>
        </p:nvSpPr>
        <p:spPr>
          <a:xfrm>
            <a:off x="414338" y="1402543"/>
            <a:ext cx="11367837" cy="5270973"/>
          </a:xfrm>
          <a:solidFill>
            <a:schemeClr val="accent2">
              <a:lumMod val="20000"/>
              <a:lumOff val="80000"/>
            </a:schemeClr>
          </a:solidFill>
          <a:ln>
            <a:solidFill>
              <a:schemeClr val="tx1"/>
            </a:solidFill>
          </a:ln>
        </p:spPr>
        <p:txBody>
          <a:bodyPr>
            <a:normAutofit fontScale="62500" lnSpcReduction="20000"/>
          </a:bodyPr>
          <a:lstStyle/>
          <a:p>
            <a:pPr marL="0" marR="0" lvl="0" indent="0" defTabSz="914400" eaLnBrk="1" fontAlgn="auto" latinLnBrk="0" hangingPunct="1">
              <a:lnSpc>
                <a:spcPct val="100000"/>
              </a:lnSpc>
              <a:spcBef>
                <a:spcPts val="0"/>
              </a:spcBef>
              <a:spcAft>
                <a:spcPts val="0"/>
              </a:spcAft>
              <a:buClrTx/>
              <a:buSzTx/>
              <a:buNone/>
              <a:tabLst/>
              <a:defRPr/>
            </a:pPr>
            <a:r>
              <a:rPr lang="de-DE" sz="2200" b="1" dirty="0" smtClean="0"/>
              <a:t>„Eine sportliche Bewegung, bei der der Sportler eine hohe Endgeschwindigkeit erreichen soll, ist durch eine entgegengesetzt gerichtete Bewegung einzuleiten. Dabei ist die einleitende Bewegung </a:t>
            </a:r>
            <a:r>
              <a:rPr lang="de-DE" sz="2200" b="1" u="sng" dirty="0" smtClean="0"/>
              <a:t>flüssig</a:t>
            </a:r>
            <a:r>
              <a:rPr lang="de-DE" sz="2200" b="1" dirty="0" smtClean="0"/>
              <a:t> [also ohne Pause</a:t>
            </a:r>
            <a:r>
              <a:rPr lang="de-DE" sz="2200" b="1" u="sng" dirty="0" smtClean="0"/>
              <a:t>]</a:t>
            </a:r>
            <a:r>
              <a:rPr lang="de-DE" sz="2200" b="1" dirty="0" smtClean="0"/>
              <a:t> in die (Haupt-)Bewegung überzuführen.“ </a:t>
            </a:r>
            <a:r>
              <a:rPr lang="de-DE" sz="2200" dirty="0" smtClean="0"/>
              <a:t>(Göhner 2015. Laufen. Eine Einführung in die Bewegungslehre und Biomechanik des Sports(...). S.72. Tübingen: Ulrich Göhner Eigenverlag.)</a:t>
            </a:r>
          </a:p>
          <a:p>
            <a:pPr marL="0" marR="0" lvl="0" indent="0" defTabSz="914400" eaLnBrk="1" fontAlgn="auto" latinLnBrk="0" hangingPunct="1">
              <a:lnSpc>
                <a:spcPct val="100000"/>
              </a:lnSpc>
              <a:spcBef>
                <a:spcPts val="0"/>
              </a:spcBef>
              <a:spcAft>
                <a:spcPts val="0"/>
              </a:spcAft>
              <a:buClrTx/>
              <a:buSzTx/>
              <a:buNone/>
              <a:tabLst/>
              <a:defRPr/>
            </a:pPr>
            <a:endParaRPr lang="de-DE" sz="2200" dirty="0" smtClean="0"/>
          </a:p>
          <a:p>
            <a:pPr marL="0" marR="0" lvl="0" indent="0" defTabSz="914400" eaLnBrk="1" fontAlgn="auto" latinLnBrk="0" hangingPunct="1">
              <a:lnSpc>
                <a:spcPct val="100000"/>
              </a:lnSpc>
              <a:spcBef>
                <a:spcPts val="0"/>
              </a:spcBef>
              <a:spcAft>
                <a:spcPts val="0"/>
              </a:spcAft>
              <a:buClrTx/>
              <a:buSzTx/>
              <a:buNone/>
              <a:tabLst/>
              <a:defRPr/>
            </a:pPr>
            <a:endParaRPr lang="de-DE" sz="2200" dirty="0" smtClean="0"/>
          </a:p>
          <a:p>
            <a:pPr marL="0" marR="0" lvl="0" indent="0" defTabSz="914400" eaLnBrk="1" fontAlgn="auto" latinLnBrk="0" hangingPunct="1">
              <a:lnSpc>
                <a:spcPct val="100000"/>
              </a:lnSpc>
              <a:spcBef>
                <a:spcPts val="0"/>
              </a:spcBef>
              <a:spcAft>
                <a:spcPts val="0"/>
              </a:spcAft>
              <a:buClrTx/>
              <a:buSzTx/>
              <a:buNone/>
              <a:tabLst/>
              <a:defRPr/>
            </a:pPr>
            <a:r>
              <a:rPr lang="de-DE" sz="2200" dirty="0" smtClean="0"/>
              <a:t>Der </a:t>
            </a:r>
            <a:r>
              <a:rPr lang="de-DE" sz="2200" dirty="0"/>
              <a:t>P</a:t>
            </a:r>
            <a:r>
              <a:rPr lang="de-DE" sz="2200" dirty="0" smtClean="0"/>
              <a:t>räzisionssprung im </a:t>
            </a:r>
            <a:r>
              <a:rPr lang="de-DE" sz="2200" dirty="0" err="1" smtClean="0"/>
              <a:t>Parkour</a:t>
            </a:r>
            <a:r>
              <a:rPr lang="de-DE" sz="2200" dirty="0" smtClean="0"/>
              <a:t> </a:t>
            </a:r>
            <a:r>
              <a:rPr lang="de-DE" sz="2200" b="1" dirty="0" smtClean="0"/>
              <a:t>illustriert</a:t>
            </a:r>
            <a:r>
              <a:rPr lang="de-DE" sz="2200" dirty="0" smtClean="0"/>
              <a:t> dieses biomechanisches Prinzip deutlich.</a:t>
            </a:r>
            <a:endParaRPr lang="de-DE" sz="2200" b="1" u="sng" dirty="0" smtClean="0"/>
          </a:p>
          <a:p>
            <a:pPr marL="0" lvl="0" indent="0">
              <a:lnSpc>
                <a:spcPct val="100000"/>
              </a:lnSpc>
              <a:spcBef>
                <a:spcPts val="0"/>
              </a:spcBef>
              <a:buNone/>
              <a:defRPr/>
            </a:pPr>
            <a:endParaRPr lang="de-DE" sz="2400" b="1" dirty="0" smtClean="0"/>
          </a:p>
          <a:p>
            <a:pPr marL="0" lvl="0" indent="0">
              <a:lnSpc>
                <a:spcPct val="100000"/>
              </a:lnSpc>
              <a:spcBef>
                <a:spcPts val="0"/>
              </a:spcBef>
              <a:buNone/>
              <a:defRPr/>
            </a:pPr>
            <a:r>
              <a:rPr lang="de-DE" sz="2500" b="1" u="sng" dirty="0" smtClean="0"/>
              <a:t>Aufgabe:</a:t>
            </a:r>
          </a:p>
          <a:p>
            <a:pPr marL="0" lvl="0" indent="0">
              <a:lnSpc>
                <a:spcPct val="100000"/>
              </a:lnSpc>
              <a:spcBef>
                <a:spcPts val="0"/>
              </a:spcBef>
              <a:buNone/>
              <a:defRPr/>
            </a:pPr>
            <a:r>
              <a:rPr lang="de-DE" sz="2500" b="1" dirty="0" smtClean="0"/>
              <a:t>Führe jeweils mindestens 5 Präzisionssprünge unter den Bedingungen a)-c) durch.</a:t>
            </a:r>
          </a:p>
          <a:p>
            <a:pPr marL="457200" lvl="0" indent="-457200">
              <a:lnSpc>
                <a:spcPct val="100000"/>
              </a:lnSpc>
              <a:spcBef>
                <a:spcPts val="0"/>
              </a:spcBef>
              <a:buAutoNum type="alphaLcParenR"/>
              <a:defRPr/>
            </a:pPr>
            <a:r>
              <a:rPr lang="de-DE" sz="2500" b="1" dirty="0" smtClean="0"/>
              <a:t>Absprung aus der Skispringerhocke </a:t>
            </a:r>
            <a:r>
              <a:rPr lang="de-DE" sz="2500" dirty="0" smtClean="0"/>
              <a:t>(</a:t>
            </a:r>
            <a:r>
              <a:rPr lang="de-DE" sz="2500" dirty="0" err="1" smtClean="0"/>
              <a:t>Squatjump</a:t>
            </a:r>
            <a:r>
              <a:rPr lang="de-DE" sz="2500" dirty="0" smtClean="0"/>
              <a:t>)</a:t>
            </a:r>
          </a:p>
          <a:p>
            <a:pPr marL="457200" lvl="0" indent="-457200">
              <a:lnSpc>
                <a:spcPct val="100000"/>
              </a:lnSpc>
              <a:spcBef>
                <a:spcPts val="0"/>
              </a:spcBef>
              <a:buAutoNum type="alphaLcParenR"/>
              <a:defRPr/>
            </a:pPr>
            <a:r>
              <a:rPr lang="de-DE" sz="2500" b="1" dirty="0" smtClean="0"/>
              <a:t>Absprung mit Auftaktbewegung (Aufrechter Stand, dann deutliches Beugen der Knie und direkter Absprung) </a:t>
            </a:r>
            <a:r>
              <a:rPr lang="de-DE" sz="2500" dirty="0" smtClean="0"/>
              <a:t>(Counter- </a:t>
            </a:r>
            <a:r>
              <a:rPr lang="de-DE" sz="2500" dirty="0" err="1"/>
              <a:t>M</a:t>
            </a:r>
            <a:r>
              <a:rPr lang="de-DE" sz="2500" dirty="0" err="1" smtClean="0"/>
              <a:t>ovements</a:t>
            </a:r>
            <a:r>
              <a:rPr lang="de-DE" sz="2500" dirty="0" smtClean="0"/>
              <a:t>-Jump)</a:t>
            </a:r>
          </a:p>
          <a:p>
            <a:pPr marL="457200" lvl="0" indent="-457200">
              <a:lnSpc>
                <a:spcPct val="100000"/>
              </a:lnSpc>
              <a:spcBef>
                <a:spcPts val="0"/>
              </a:spcBef>
              <a:buAutoNum type="alphaLcParenR"/>
              <a:defRPr/>
            </a:pPr>
            <a:r>
              <a:rPr lang="de-DE" sz="2500" b="1" dirty="0" smtClean="0"/>
              <a:t>Absprung von einem Objekt (z. B. Schwebebalken)  auf den Boden und wieder auf ein anderes Objekt (zum Beispiel kleiner Kasten). </a:t>
            </a:r>
            <a:r>
              <a:rPr lang="de-DE" sz="2500" dirty="0" smtClean="0"/>
              <a:t>(</a:t>
            </a:r>
            <a:r>
              <a:rPr lang="de-DE" sz="2500" dirty="0" err="1" smtClean="0"/>
              <a:t>Dropjump</a:t>
            </a:r>
            <a:r>
              <a:rPr lang="de-DE" sz="2500" dirty="0" smtClean="0"/>
              <a:t>)</a:t>
            </a:r>
          </a:p>
          <a:p>
            <a:pPr marL="0" lvl="0" indent="0">
              <a:lnSpc>
                <a:spcPct val="100000"/>
              </a:lnSpc>
              <a:spcBef>
                <a:spcPts val="0"/>
              </a:spcBef>
              <a:buNone/>
              <a:defRPr/>
            </a:pPr>
            <a:endParaRPr lang="de-DE" sz="2500" b="1" dirty="0" smtClean="0"/>
          </a:p>
          <a:p>
            <a:pPr marL="0" lvl="0" indent="0">
              <a:lnSpc>
                <a:spcPct val="100000"/>
              </a:lnSpc>
              <a:spcBef>
                <a:spcPts val="0"/>
              </a:spcBef>
              <a:buNone/>
              <a:defRPr/>
            </a:pPr>
            <a:endParaRPr lang="de-DE" sz="2500" b="1" dirty="0" smtClean="0"/>
          </a:p>
          <a:p>
            <a:pPr marL="0" lvl="0" indent="0">
              <a:lnSpc>
                <a:spcPct val="100000"/>
              </a:lnSpc>
              <a:spcBef>
                <a:spcPts val="0"/>
              </a:spcBef>
              <a:buNone/>
              <a:defRPr/>
            </a:pPr>
            <a:r>
              <a:rPr lang="de-DE" sz="3400" b="1" u="sng" dirty="0">
                <a:solidFill>
                  <a:srgbClr val="C00000"/>
                </a:solidFill>
              </a:rPr>
              <a:t>Erkläre</a:t>
            </a:r>
            <a:r>
              <a:rPr lang="de-DE" sz="2900" b="1" dirty="0">
                <a:solidFill>
                  <a:srgbClr val="FF0000"/>
                </a:solidFill>
              </a:rPr>
              <a:t> </a:t>
            </a:r>
            <a:r>
              <a:rPr lang="de-DE" sz="2900" b="1" dirty="0"/>
              <a:t>das </a:t>
            </a:r>
            <a:r>
              <a:rPr lang="de-DE" sz="2900" b="1" i="1" dirty="0"/>
              <a:t>Prinzip der Anfangskraft </a:t>
            </a:r>
            <a:r>
              <a:rPr lang="de-DE" sz="2900" b="1" dirty="0"/>
              <a:t>anhand des Präzisionssprungs. Bring dafür die die Textbausteine in die richtige Reihenfolge. </a:t>
            </a:r>
            <a:endParaRPr lang="de-DE" sz="2900" b="1" dirty="0">
              <a:solidFill>
                <a:srgbClr val="FF0000"/>
              </a:solidFill>
            </a:endParaRPr>
          </a:p>
          <a:p>
            <a:pPr marL="0" indent="0">
              <a:lnSpc>
                <a:spcPct val="100000"/>
              </a:lnSpc>
              <a:spcBef>
                <a:spcPts val="0"/>
              </a:spcBef>
              <a:buNone/>
              <a:defRPr/>
            </a:pPr>
            <a:endParaRPr lang="de-DE" sz="2900" b="1" dirty="0" smtClean="0">
              <a:solidFill>
                <a:srgbClr val="FF0000"/>
              </a:solidFill>
            </a:endParaRPr>
          </a:p>
          <a:p>
            <a:pPr marL="0" indent="0">
              <a:lnSpc>
                <a:spcPct val="100000"/>
              </a:lnSpc>
              <a:spcBef>
                <a:spcPts val="0"/>
              </a:spcBef>
              <a:buNone/>
              <a:defRPr/>
            </a:pPr>
            <a:r>
              <a:rPr lang="de-DE" sz="2900" b="1" u="sng" dirty="0" smtClean="0">
                <a:solidFill>
                  <a:srgbClr val="C00000"/>
                </a:solidFill>
              </a:rPr>
              <a:t>[0] Beim </a:t>
            </a:r>
            <a:r>
              <a:rPr lang="de-DE" sz="2900" b="1" u="sng" dirty="0">
                <a:solidFill>
                  <a:srgbClr val="C00000"/>
                </a:solidFill>
              </a:rPr>
              <a:t>Präzisionssprung</a:t>
            </a:r>
            <a:r>
              <a:rPr lang="de-DE" sz="2900" dirty="0">
                <a:solidFill>
                  <a:srgbClr val="C00000"/>
                </a:solidFill>
              </a:rPr>
              <a:t> </a:t>
            </a:r>
            <a:r>
              <a:rPr lang="de-DE" sz="2900" dirty="0" smtClean="0">
                <a:solidFill>
                  <a:srgbClr val="C00000"/>
                </a:solidFill>
              </a:rPr>
              <a:t>(vgl. Counter-Movement-Jump </a:t>
            </a:r>
            <a:r>
              <a:rPr lang="de-DE" sz="2900" dirty="0">
                <a:solidFill>
                  <a:srgbClr val="C00000"/>
                </a:solidFill>
              </a:rPr>
              <a:t>= Hocksprung mit Auftaktbewegung) [</a:t>
            </a:r>
            <a:r>
              <a:rPr lang="de-DE" sz="2900" dirty="0" smtClean="0">
                <a:solidFill>
                  <a:srgbClr val="C00000"/>
                </a:solidFill>
              </a:rPr>
              <a:t>5.]kommt </a:t>
            </a:r>
            <a:r>
              <a:rPr lang="de-DE" sz="2900" dirty="0">
                <a:solidFill>
                  <a:srgbClr val="C00000"/>
                </a:solidFill>
              </a:rPr>
              <a:t>es durch das Beugen der Knie zu einem Bremskraftstoß. [</a:t>
            </a:r>
            <a:r>
              <a:rPr lang="de-DE" sz="2900" dirty="0" smtClean="0">
                <a:solidFill>
                  <a:srgbClr val="C00000"/>
                </a:solidFill>
              </a:rPr>
              <a:t>4.]Er </a:t>
            </a:r>
            <a:r>
              <a:rPr lang="de-DE" sz="2900" dirty="0">
                <a:solidFill>
                  <a:srgbClr val="C00000"/>
                </a:solidFill>
              </a:rPr>
              <a:t>wirkt der Gewichtskraft des Sportlers entgegen, [</a:t>
            </a:r>
            <a:r>
              <a:rPr lang="de-DE" sz="2900" dirty="0" smtClean="0">
                <a:solidFill>
                  <a:srgbClr val="C00000"/>
                </a:solidFill>
              </a:rPr>
              <a:t>7.]es </a:t>
            </a:r>
            <a:r>
              <a:rPr lang="de-DE" sz="2900" dirty="0">
                <a:solidFill>
                  <a:srgbClr val="C00000"/>
                </a:solidFill>
              </a:rPr>
              <a:t>entsteht eine positive Anfangskraft. </a:t>
            </a:r>
            <a:r>
              <a:rPr lang="de-DE" sz="2900" dirty="0" smtClean="0">
                <a:solidFill>
                  <a:srgbClr val="C00000"/>
                </a:solidFill>
              </a:rPr>
              <a:t>[6.] Sie </a:t>
            </a:r>
            <a:r>
              <a:rPr lang="de-DE" sz="2900" dirty="0">
                <a:solidFill>
                  <a:srgbClr val="C00000"/>
                </a:solidFill>
              </a:rPr>
              <a:t>unterstützt den anschließenden Absprung. </a:t>
            </a:r>
            <a:r>
              <a:rPr lang="de-DE" sz="2900" dirty="0" smtClean="0">
                <a:solidFill>
                  <a:srgbClr val="C00000"/>
                </a:solidFill>
              </a:rPr>
              <a:t>[3.]Es </a:t>
            </a:r>
            <a:r>
              <a:rPr lang="de-DE" sz="2900" dirty="0">
                <a:solidFill>
                  <a:srgbClr val="C00000"/>
                </a:solidFill>
              </a:rPr>
              <a:t>entsteht also ein größerer Kraftstoß (Leistungsvorteil</a:t>
            </a:r>
            <a:r>
              <a:rPr lang="de-DE" sz="2900" dirty="0" smtClean="0">
                <a:solidFill>
                  <a:srgbClr val="C00000"/>
                </a:solidFill>
              </a:rPr>
              <a:t>), [1.] </a:t>
            </a:r>
            <a:r>
              <a:rPr lang="de-DE" sz="2900" dirty="0">
                <a:solidFill>
                  <a:srgbClr val="C00000"/>
                </a:solidFill>
              </a:rPr>
              <a:t>der auf folgender Begebenheit beruht</a:t>
            </a:r>
            <a:r>
              <a:rPr lang="de-DE" sz="2900" dirty="0" smtClean="0">
                <a:solidFill>
                  <a:srgbClr val="C00000"/>
                </a:solidFill>
              </a:rPr>
              <a:t>: [ 2.] </a:t>
            </a:r>
            <a:r>
              <a:rPr lang="de-DE" sz="2900" dirty="0">
                <a:solidFill>
                  <a:srgbClr val="C00000"/>
                </a:solidFill>
              </a:rPr>
              <a:t>dem Beschleunigungsstoß (Absprung) geht eine gegenläufige Bewegung voraus </a:t>
            </a:r>
            <a:r>
              <a:rPr lang="de-DE" sz="2900" dirty="0" smtClean="0">
                <a:solidFill>
                  <a:srgbClr val="C00000"/>
                </a:solidFill>
              </a:rPr>
              <a:t> [8.](Bremskraftstoß</a:t>
            </a:r>
            <a:r>
              <a:rPr lang="de-DE" sz="2900" dirty="0">
                <a:solidFill>
                  <a:srgbClr val="C00000"/>
                </a:solidFill>
                <a:sym typeface="Wingdings"/>
              </a:rPr>
              <a:t> </a:t>
            </a:r>
            <a:r>
              <a:rPr lang="de-DE" sz="2900" dirty="0">
                <a:solidFill>
                  <a:srgbClr val="C00000"/>
                </a:solidFill>
              </a:rPr>
              <a:t>Knie beugen sich</a:t>
            </a:r>
            <a:r>
              <a:rPr lang="de-DE" sz="2900" dirty="0" smtClean="0">
                <a:solidFill>
                  <a:srgbClr val="C00000"/>
                </a:solidFill>
              </a:rPr>
              <a:t>).</a:t>
            </a:r>
            <a:endParaRPr lang="de-DE" sz="2400" b="1" dirty="0"/>
          </a:p>
          <a:p>
            <a:pPr marL="0" marR="0" lvl="0" indent="0" defTabSz="914400" eaLnBrk="1" fontAlgn="auto" latinLnBrk="0" hangingPunct="1">
              <a:lnSpc>
                <a:spcPct val="100000"/>
              </a:lnSpc>
              <a:spcBef>
                <a:spcPts val="0"/>
              </a:spcBef>
              <a:spcAft>
                <a:spcPts val="0"/>
              </a:spcAft>
              <a:buClrTx/>
              <a:buSzTx/>
              <a:buNone/>
              <a:tabLst/>
              <a:defRPr/>
            </a:pPr>
            <a:endParaRPr lang="de-DE" sz="2400" b="1" dirty="0" smtClean="0"/>
          </a:p>
          <a:p>
            <a:pPr marL="0" marR="0" lvl="0" indent="0" defTabSz="914400" eaLnBrk="1" fontAlgn="auto" latinLnBrk="0" hangingPunct="1">
              <a:lnSpc>
                <a:spcPct val="100000"/>
              </a:lnSpc>
              <a:spcBef>
                <a:spcPts val="0"/>
              </a:spcBef>
              <a:spcAft>
                <a:spcPts val="0"/>
              </a:spcAft>
              <a:buClrTx/>
              <a:buSzTx/>
              <a:buNone/>
              <a:tabLst/>
              <a:defRPr/>
            </a:pPr>
            <a:endParaRPr lang="de-DE" sz="2400" b="1" dirty="0"/>
          </a:p>
          <a:p>
            <a:pPr marL="0" marR="0" lvl="0" indent="0" defTabSz="914400" eaLnBrk="1" fontAlgn="auto" latinLnBrk="0" hangingPunct="1">
              <a:lnSpc>
                <a:spcPct val="100000"/>
              </a:lnSpc>
              <a:spcBef>
                <a:spcPts val="0"/>
              </a:spcBef>
              <a:spcAft>
                <a:spcPts val="0"/>
              </a:spcAft>
              <a:buClrTx/>
              <a:buSzTx/>
              <a:buNone/>
              <a:tabLst/>
              <a:defRPr/>
            </a:pPr>
            <a:endParaRPr lang="de-DE" sz="2400" b="1"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dirty="0"/>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p>
        </p:txBody>
      </p:sp>
      <p:sp>
        <p:nvSpPr>
          <p:cNvPr id="6" name="Textfeld 5"/>
          <p:cNvSpPr txBox="1"/>
          <p:nvPr/>
        </p:nvSpPr>
        <p:spPr>
          <a:xfrm rot="1085907">
            <a:off x="7053237" y="2564711"/>
            <a:ext cx="4427432" cy="1200329"/>
          </a:xfrm>
          <a:prstGeom prst="rect">
            <a:avLst/>
          </a:prstGeom>
          <a:solidFill>
            <a:schemeClr val="accent6">
              <a:lumMod val="20000"/>
              <a:lumOff val="80000"/>
            </a:schemeClr>
          </a:solidFill>
          <a:ln>
            <a:solidFill>
              <a:srgbClr val="C00000"/>
            </a:solidFill>
          </a:ln>
        </p:spPr>
        <p:txBody>
          <a:bodyPr wrap="square" rtlCol="0">
            <a:spAutoFit/>
          </a:bodyPr>
          <a:lstStyle/>
          <a:p>
            <a:pPr lvl="0"/>
            <a:r>
              <a:rPr lang="de-DE" sz="5400" b="1" dirty="0" smtClean="0">
                <a:solidFill>
                  <a:srgbClr val="FF0000"/>
                </a:solidFill>
              </a:rPr>
              <a:t>       </a:t>
            </a:r>
            <a:r>
              <a:rPr lang="de-DE" sz="5400" b="1" dirty="0" smtClean="0">
                <a:solidFill>
                  <a:srgbClr val="C00000"/>
                </a:solidFill>
              </a:rPr>
              <a:t>Lösung</a:t>
            </a:r>
            <a:r>
              <a:rPr lang="de-DE" sz="5400" b="1" dirty="0" smtClean="0">
                <a:solidFill>
                  <a:srgbClr val="FF0000"/>
                </a:solidFill>
              </a:rPr>
              <a:t>    </a:t>
            </a:r>
            <a:r>
              <a:rPr lang="de-DE" b="1" dirty="0" smtClean="0">
                <a:solidFill>
                  <a:srgbClr val="FF0000"/>
                </a:solidFill>
              </a:rPr>
              <a:t> </a:t>
            </a:r>
            <a:endParaRPr lang="de-DE" b="1" dirty="0">
              <a:solidFill>
                <a:srgbClr val="FF0000"/>
              </a:solidFill>
            </a:endParaRPr>
          </a:p>
          <a:p>
            <a:endParaRPr lang="de-DE" dirty="0"/>
          </a:p>
        </p:txBody>
      </p:sp>
    </p:spTree>
    <p:extLst>
      <p:ext uri="{BB962C8B-B14F-4D97-AF65-F5344CB8AC3E}">
        <p14:creationId xmlns:p14="http://schemas.microsoft.com/office/powerpoint/2010/main" val="6919297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01054" y="276134"/>
            <a:ext cx="11245516" cy="6232475"/>
          </a:xfrm>
          <a:prstGeom prst="rect">
            <a:avLst/>
          </a:prstGeom>
          <a:noFill/>
          <a:ln>
            <a:solidFill>
              <a:schemeClr val="tx1"/>
            </a:solidFill>
          </a:ln>
        </p:spPr>
        <p:txBody>
          <a:bodyPr wrap="square" rtlCol="0">
            <a:spAutoFit/>
          </a:bodyPr>
          <a:lstStyle/>
          <a:p>
            <a:r>
              <a:rPr lang="de-DE" sz="2000" b="1" dirty="0" smtClean="0">
                <a:latin typeface="Arial Narrow" charset="0"/>
                <a:ea typeface="Arial Narrow" charset="0"/>
                <a:cs typeface="Arial Narrow" charset="0"/>
              </a:rPr>
              <a:t>INHALT</a:t>
            </a:r>
          </a:p>
          <a:p>
            <a:endParaRPr lang="de-DE" sz="2000" dirty="0">
              <a:latin typeface="Arial Narrow" charset="0"/>
              <a:ea typeface="Arial Narrow" charset="0"/>
              <a:cs typeface="Arial Narrow" charset="0"/>
            </a:endParaRPr>
          </a:p>
          <a:p>
            <a:pPr marL="742950" indent="-742950">
              <a:buFont typeface="+mj-lt"/>
              <a:buAutoNum type="arabicPeriod"/>
            </a:pPr>
            <a:r>
              <a:rPr lang="de-DE" sz="1900" dirty="0" smtClean="0">
                <a:latin typeface="Arial Narrow" charset="0"/>
                <a:ea typeface="Arial Narrow" charset="0"/>
                <a:cs typeface="Arial Narrow" charset="0"/>
              </a:rPr>
              <a:t>A) Kultur/Geschichte/ Soziologie:  </a:t>
            </a:r>
            <a:r>
              <a:rPr lang="de-DE" sz="1900" b="1" dirty="0" smtClean="0">
                <a:latin typeface="Arial Narrow" charset="0"/>
                <a:ea typeface="Arial Narrow" charset="0"/>
                <a:cs typeface="Arial Narrow" charset="0"/>
              </a:rPr>
              <a:t>Trendsport</a:t>
            </a:r>
            <a:r>
              <a:rPr lang="de-DE" sz="1900" dirty="0" smtClean="0">
                <a:latin typeface="Arial Narrow" charset="0"/>
                <a:ea typeface="Arial Narrow" charset="0"/>
                <a:cs typeface="Arial Narrow" charset="0"/>
              </a:rPr>
              <a:t>, B) Psychologie: </a:t>
            </a:r>
            <a:r>
              <a:rPr lang="de-DE" sz="1900" b="1" dirty="0" smtClean="0">
                <a:latin typeface="Arial Narrow" charset="0"/>
                <a:ea typeface="Arial Narrow" charset="0"/>
                <a:cs typeface="Arial Narrow" charset="0"/>
              </a:rPr>
              <a:t>Risiko und Wagnis </a:t>
            </a:r>
            <a:r>
              <a:rPr lang="de-DE" sz="1900" dirty="0" smtClean="0">
                <a:latin typeface="Arial Narrow" charset="0"/>
                <a:ea typeface="Arial Narrow" charset="0"/>
                <a:cs typeface="Arial Narrow" charset="0"/>
              </a:rPr>
              <a:t>C) Psychologie: </a:t>
            </a:r>
            <a:r>
              <a:rPr lang="de-DE" sz="1900" b="1" dirty="0" smtClean="0">
                <a:latin typeface="Arial Narrow" charset="0"/>
                <a:ea typeface="Arial Narrow" charset="0"/>
                <a:cs typeface="Arial Narrow" charset="0"/>
              </a:rPr>
              <a:t>Motivation</a:t>
            </a:r>
            <a:endParaRPr lang="de-DE" sz="1900" b="1" dirty="0">
              <a:latin typeface="Arial Narrow" charset="0"/>
              <a:ea typeface="Arial Narrow" charset="0"/>
              <a:cs typeface="Arial Narrow" charset="0"/>
            </a:endParaRPr>
          </a:p>
          <a:p>
            <a:endParaRPr lang="de-DE" sz="2000" b="1" u="sng" dirty="0" smtClean="0">
              <a:latin typeface="Arial Narrow" charset="0"/>
              <a:ea typeface="Arial Narrow" charset="0"/>
              <a:cs typeface="Arial Narrow" charset="0"/>
            </a:endParaRPr>
          </a:p>
          <a:p>
            <a:r>
              <a:rPr lang="de-DE" sz="2000" b="1" u="sng" dirty="0" smtClean="0">
                <a:latin typeface="Arial Narrow" charset="0"/>
                <a:ea typeface="Arial Narrow" charset="0"/>
                <a:cs typeface="Arial Narrow" charset="0"/>
              </a:rPr>
              <a:t>Bewegungslehre</a:t>
            </a:r>
          </a:p>
          <a:p>
            <a:r>
              <a:rPr lang="de-DE" sz="2000" dirty="0" smtClean="0">
                <a:latin typeface="Arial Narrow" charset="0"/>
                <a:ea typeface="Arial Narrow" charset="0"/>
                <a:cs typeface="Arial Narrow" charset="0"/>
              </a:rPr>
              <a:t>2. 	Flow, Effizienz</a:t>
            </a:r>
            <a:r>
              <a:rPr lang="de-DE" sz="2000" dirty="0">
                <a:latin typeface="Arial Narrow" charset="0"/>
                <a:ea typeface="Arial Narrow" charset="0"/>
                <a:cs typeface="Arial Narrow" charset="0"/>
              </a:rPr>
              <a:t> </a:t>
            </a:r>
            <a:r>
              <a:rPr lang="de-DE" sz="2000" dirty="0" smtClean="0">
                <a:latin typeface="Arial Narrow" charset="0"/>
                <a:ea typeface="Arial Narrow" charset="0"/>
                <a:cs typeface="Arial Narrow" charset="0"/>
              </a:rPr>
              <a:t>Biomechanik,</a:t>
            </a:r>
          </a:p>
          <a:p>
            <a:r>
              <a:rPr lang="de-DE" sz="2000" dirty="0" smtClean="0">
                <a:latin typeface="Arial Narrow" charset="0"/>
                <a:ea typeface="Arial Narrow" charset="0"/>
                <a:cs typeface="Arial Narrow" charset="0"/>
              </a:rPr>
              <a:t>3. 	Rotation und Translation</a:t>
            </a:r>
          </a:p>
          <a:p>
            <a:r>
              <a:rPr lang="de-DE" sz="2000" dirty="0" smtClean="0">
                <a:latin typeface="Arial Narrow" charset="0"/>
                <a:ea typeface="Arial Narrow" charset="0"/>
                <a:cs typeface="Arial Narrow" charset="0"/>
              </a:rPr>
              <a:t>4. 	Technikoptimierung Präzisionssprung</a:t>
            </a:r>
          </a:p>
          <a:p>
            <a:r>
              <a:rPr lang="de-DE" sz="2000" dirty="0" smtClean="0">
                <a:latin typeface="Arial Narrow" charset="0"/>
                <a:ea typeface="Arial Narrow" charset="0"/>
                <a:cs typeface="Arial Narrow" charset="0"/>
              </a:rPr>
              <a:t>5. 	Kräfte messen zur Technikoptimierung</a:t>
            </a:r>
          </a:p>
          <a:p>
            <a:r>
              <a:rPr lang="de-DE" sz="2000" dirty="0" smtClean="0">
                <a:latin typeface="Arial Narrow" charset="0"/>
                <a:ea typeface="Arial Narrow" charset="0"/>
                <a:cs typeface="Arial Narrow" charset="0"/>
              </a:rPr>
              <a:t>6. 	KSP (Präzisionssprung)</a:t>
            </a:r>
          </a:p>
          <a:p>
            <a:r>
              <a:rPr lang="de-DE" sz="2000" dirty="0" smtClean="0">
                <a:latin typeface="Arial Narrow" charset="0"/>
                <a:ea typeface="Arial Narrow" charset="0"/>
                <a:cs typeface="Arial Narrow" charset="0"/>
              </a:rPr>
              <a:t>7. 	</a:t>
            </a:r>
            <a:r>
              <a:rPr lang="de-DE" sz="2000" dirty="0" smtClean="0">
                <a:latin typeface="Arial Narrow" charset="0"/>
                <a:ea typeface="Arial Narrow" charset="0"/>
                <a:cs typeface="Arial Narrow" charset="0"/>
                <a:sym typeface="Wingdings"/>
              </a:rPr>
              <a:t>Azyklische Bewegungen (Armsprung und </a:t>
            </a:r>
            <a:r>
              <a:rPr lang="de-DE" sz="2000" dirty="0" err="1" smtClean="0">
                <a:latin typeface="Arial Narrow" charset="0"/>
                <a:ea typeface="Arial Narrow" charset="0"/>
                <a:cs typeface="Arial Narrow" charset="0"/>
                <a:sym typeface="Wingdings"/>
              </a:rPr>
              <a:t>Lazyvault</a:t>
            </a:r>
            <a:r>
              <a:rPr lang="de-DE" sz="2000" dirty="0" smtClean="0">
                <a:latin typeface="Arial Narrow" charset="0"/>
                <a:ea typeface="Arial Narrow" charset="0"/>
                <a:cs typeface="Arial Narrow" charset="0"/>
                <a:sym typeface="Wingdings"/>
              </a:rPr>
              <a:t>)</a:t>
            </a:r>
            <a:endParaRPr lang="de-DE" sz="2000" dirty="0">
              <a:latin typeface="Arial Narrow" charset="0"/>
              <a:ea typeface="Arial Narrow" charset="0"/>
              <a:cs typeface="Arial Narrow" charset="0"/>
            </a:endParaRPr>
          </a:p>
          <a:p>
            <a:r>
              <a:rPr lang="de-DE" sz="2000" dirty="0" smtClean="0">
                <a:latin typeface="Arial Narrow" charset="0"/>
                <a:ea typeface="Arial Narrow" charset="0"/>
                <a:cs typeface="Arial Narrow" charset="0"/>
              </a:rPr>
              <a:t>8. 	Phaseneinteilung Sprünge (Meinl u. Schnabel)</a:t>
            </a:r>
          </a:p>
          <a:p>
            <a:r>
              <a:rPr lang="de-DE" sz="2000" dirty="0">
                <a:latin typeface="Arial Narrow" charset="0"/>
                <a:ea typeface="Arial Narrow" charset="0"/>
                <a:cs typeface="Arial Narrow" charset="0"/>
              </a:rPr>
              <a:t>9</a:t>
            </a:r>
            <a:r>
              <a:rPr lang="de-DE" sz="2000" dirty="0" smtClean="0">
                <a:latin typeface="Arial Narrow" charset="0"/>
                <a:ea typeface="Arial Narrow" charset="0"/>
                <a:cs typeface="Arial Narrow" charset="0"/>
              </a:rPr>
              <a:t>. 	Kraft als Vektorpfeil </a:t>
            </a:r>
            <a:r>
              <a:rPr lang="de-DE" sz="2000" dirty="0">
                <a:latin typeface="Arial Narrow" charset="0"/>
                <a:ea typeface="Arial Narrow" charset="0"/>
                <a:cs typeface="Arial Narrow" charset="0"/>
                <a:sym typeface="Wingdings"/>
              </a:rPr>
              <a:t>(</a:t>
            </a:r>
            <a:r>
              <a:rPr lang="de-DE" sz="2000" dirty="0" err="1" smtClean="0">
                <a:latin typeface="Arial Narrow" charset="0"/>
                <a:ea typeface="Arial Narrow" charset="0"/>
                <a:cs typeface="Arial Narrow" charset="0"/>
                <a:sym typeface="Wingdings"/>
              </a:rPr>
              <a:t>Monkey</a:t>
            </a:r>
            <a:r>
              <a:rPr lang="de-DE" sz="2000" dirty="0" smtClean="0">
                <a:latin typeface="Arial Narrow" charset="0"/>
                <a:ea typeface="Arial Narrow" charset="0"/>
                <a:cs typeface="Arial Narrow" charset="0"/>
                <a:sym typeface="Wingdings"/>
              </a:rPr>
              <a:t> und Katze)</a:t>
            </a:r>
          </a:p>
          <a:p>
            <a:r>
              <a:rPr lang="de-DE" sz="2000" dirty="0" smtClean="0">
                <a:latin typeface="Arial Narrow" charset="0"/>
                <a:ea typeface="Arial Narrow" charset="0"/>
                <a:cs typeface="Arial Narrow" charset="0"/>
                <a:sym typeface="Wingdings"/>
              </a:rPr>
              <a:t>10. 	Effektiv Abspringen, Stützen, Drücken (</a:t>
            </a:r>
            <a:r>
              <a:rPr lang="de-DE" sz="2000" dirty="0" err="1" smtClean="0">
                <a:latin typeface="Arial Narrow" charset="0"/>
                <a:ea typeface="Arial Narrow" charset="0"/>
                <a:cs typeface="Arial Narrow" charset="0"/>
                <a:sym typeface="Wingdings"/>
              </a:rPr>
              <a:t>Monkey</a:t>
            </a:r>
            <a:r>
              <a:rPr lang="de-DE" sz="2000" dirty="0" smtClean="0">
                <a:latin typeface="Arial Narrow" charset="0"/>
                <a:ea typeface="Arial Narrow" charset="0"/>
                <a:cs typeface="Arial Narrow" charset="0"/>
                <a:sym typeface="Wingdings"/>
              </a:rPr>
              <a:t>)</a:t>
            </a:r>
          </a:p>
          <a:p>
            <a:r>
              <a:rPr lang="de-DE" sz="2000" dirty="0" smtClean="0">
                <a:latin typeface="Arial Narrow" charset="0"/>
                <a:ea typeface="Arial Narrow" charset="0"/>
                <a:cs typeface="Arial Narrow" charset="0"/>
                <a:sym typeface="Wingdings"/>
              </a:rPr>
              <a:t>11 . 	Newton: Trägheitsgesetz (Vorübungen Katze)</a:t>
            </a:r>
          </a:p>
          <a:p>
            <a:r>
              <a:rPr lang="de-DE" sz="2000" dirty="0" smtClean="0">
                <a:latin typeface="Arial Narrow" charset="0"/>
                <a:ea typeface="Arial Narrow" charset="0"/>
                <a:cs typeface="Arial Narrow" charset="0"/>
                <a:sym typeface="Wingdings"/>
              </a:rPr>
              <a:t>12. 	Absprung- Prinzip der Gegenwirkung (Präzisionssprung)</a:t>
            </a:r>
          </a:p>
          <a:p>
            <a:r>
              <a:rPr lang="de-DE" sz="2000" dirty="0" smtClean="0">
                <a:latin typeface="Arial Narrow" charset="0"/>
                <a:ea typeface="Arial Narrow" charset="0"/>
                <a:cs typeface="Arial Narrow" charset="0"/>
                <a:sym typeface="Wingdings"/>
              </a:rPr>
              <a:t>13. 	Absprunggestaltung </a:t>
            </a:r>
            <a:r>
              <a:rPr lang="mr-IN" sz="2000" dirty="0" smtClean="0">
                <a:latin typeface="Arial Narrow" charset="0"/>
                <a:ea typeface="Arial Narrow" charset="0"/>
                <a:cs typeface="Arial Narrow" charset="0"/>
                <a:sym typeface="Wingdings"/>
              </a:rPr>
              <a:t>–</a:t>
            </a:r>
            <a:r>
              <a:rPr lang="de-DE" sz="2000" dirty="0" smtClean="0">
                <a:latin typeface="Arial Narrow" charset="0"/>
                <a:ea typeface="Arial Narrow" charset="0"/>
                <a:cs typeface="Arial Narrow" charset="0"/>
                <a:sym typeface="Wingdings"/>
              </a:rPr>
              <a:t> Prinzip der Anfangskraft (u.a. Präzisionssprung)</a:t>
            </a:r>
          </a:p>
          <a:p>
            <a:r>
              <a:rPr lang="de-DE" sz="2000" dirty="0" smtClean="0">
                <a:latin typeface="Arial Narrow" charset="0"/>
                <a:ea typeface="Arial Narrow" charset="0"/>
                <a:cs typeface="Arial Narrow" charset="0"/>
                <a:sym typeface="Wingdings"/>
              </a:rPr>
              <a:t>14. 	Anlaufgestaltung- Schwungbeinhocke (Passe </a:t>
            </a:r>
            <a:r>
              <a:rPr lang="de-DE" sz="2000" dirty="0" err="1" smtClean="0">
                <a:latin typeface="Arial Narrow" charset="0"/>
                <a:ea typeface="Arial Narrow" charset="0"/>
                <a:cs typeface="Arial Narrow" charset="0"/>
                <a:sym typeface="Wingdings"/>
              </a:rPr>
              <a:t>muraille</a:t>
            </a:r>
            <a:r>
              <a:rPr lang="de-DE" sz="2000" dirty="0" smtClean="0">
                <a:latin typeface="Arial Narrow" charset="0"/>
                <a:ea typeface="Arial Narrow" charset="0"/>
                <a:cs typeface="Arial Narrow" charset="0"/>
                <a:sym typeface="Wingdings"/>
              </a:rPr>
              <a:t>)</a:t>
            </a:r>
          </a:p>
          <a:p>
            <a:r>
              <a:rPr lang="de-DE" sz="2000" dirty="0" smtClean="0">
                <a:latin typeface="Arial Narrow" charset="0"/>
                <a:ea typeface="Arial Narrow" charset="0"/>
                <a:cs typeface="Arial Narrow" charset="0"/>
                <a:sym typeface="Wingdings"/>
              </a:rPr>
              <a:t>15. 	Prinzip optimaler Beschleunigungsweg (Passe </a:t>
            </a:r>
            <a:r>
              <a:rPr lang="de-DE" sz="2000" dirty="0" err="1" smtClean="0">
                <a:latin typeface="Arial Narrow" charset="0"/>
                <a:ea typeface="Arial Narrow" charset="0"/>
                <a:cs typeface="Arial Narrow" charset="0"/>
                <a:sym typeface="Wingdings"/>
              </a:rPr>
              <a:t>muraille</a:t>
            </a:r>
            <a:r>
              <a:rPr lang="de-DE" sz="2000" dirty="0" smtClean="0">
                <a:latin typeface="Arial Narrow" charset="0"/>
                <a:ea typeface="Arial Narrow" charset="0"/>
                <a:cs typeface="Arial Narrow" charset="0"/>
                <a:sym typeface="Wingdings"/>
              </a:rPr>
              <a:t>)</a:t>
            </a:r>
          </a:p>
          <a:p>
            <a:r>
              <a:rPr lang="de-DE" sz="2000" dirty="0" smtClean="0">
                <a:latin typeface="Arial Narrow" charset="0"/>
                <a:ea typeface="Arial Narrow" charset="0"/>
                <a:cs typeface="Arial Narrow" charset="0"/>
                <a:sym typeface="Wingdings"/>
              </a:rPr>
              <a:t>16. 	Prinzip Koordination von Teilimpulsen (Anlauf/ Absprung Katze)</a:t>
            </a:r>
            <a:endParaRPr lang="de-DE" sz="2000" dirty="0" smtClean="0">
              <a:latin typeface="Arial Narrow" charset="0"/>
              <a:ea typeface="Arial Narrow" charset="0"/>
              <a:cs typeface="Arial Narrow" charset="0"/>
            </a:endParaRPr>
          </a:p>
        </p:txBody>
      </p:sp>
    </p:spTree>
    <p:extLst>
      <p:ext uri="{BB962C8B-B14F-4D97-AF65-F5344CB8AC3E}">
        <p14:creationId xmlns:p14="http://schemas.microsoft.com/office/powerpoint/2010/main" val="1151955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0038" y="294968"/>
            <a:ext cx="11710737" cy="631899"/>
          </a:xfrm>
        </p:spPr>
        <p:txBody>
          <a:bodyPr>
            <a:normAutofit/>
          </a:bodyPr>
          <a:lstStyle/>
          <a:p>
            <a:r>
              <a:rPr lang="de-DE" sz="3200" dirty="0" smtClean="0">
                <a:latin typeface="Arial Narrow" charset="0"/>
                <a:ea typeface="Arial Narrow" charset="0"/>
                <a:cs typeface="Arial Narrow" charset="0"/>
              </a:rPr>
              <a:t>14a) Anlauf- und Absprunggestaltung 1a: Schwungbeinhocke        </a:t>
            </a:r>
            <a:r>
              <a:rPr lang="de-DE" sz="1300" dirty="0" smtClean="0">
                <a:latin typeface="Arial Narrow" charset="0"/>
                <a:ea typeface="Arial Narrow" charset="0"/>
                <a:cs typeface="Arial Narrow" charset="0"/>
              </a:rPr>
              <a:t>(Skoda </a:t>
            </a:r>
            <a:r>
              <a:rPr lang="de-DE" sz="1300" dirty="0" smtClean="0">
                <a:latin typeface="Arial Narrow" charset="0"/>
                <a:ea typeface="Arial Narrow" charset="0"/>
                <a:cs typeface="Arial Narrow" charset="0"/>
              </a:rPr>
              <a:t>2018)</a:t>
            </a:r>
            <a:endParaRPr lang="de-DE" dirty="0"/>
          </a:p>
        </p:txBody>
      </p:sp>
      <p:sp>
        <p:nvSpPr>
          <p:cNvPr id="3" name="Inhaltsplatzhalter 2"/>
          <p:cNvSpPr>
            <a:spLocks noGrp="1"/>
          </p:cNvSpPr>
          <p:nvPr>
            <p:ph idx="1"/>
          </p:nvPr>
        </p:nvSpPr>
        <p:spPr>
          <a:xfrm>
            <a:off x="191728" y="1150375"/>
            <a:ext cx="11819047" cy="5530646"/>
          </a:xfrm>
          <a:solidFill>
            <a:schemeClr val="accent2">
              <a:lumMod val="20000"/>
              <a:lumOff val="80000"/>
            </a:schemeClr>
          </a:solidFill>
          <a:ln>
            <a:solidFill>
              <a:schemeClr val="tx1"/>
            </a:solidFill>
          </a:ln>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None/>
              <a:tabLst/>
              <a:defRPr/>
            </a:pPr>
            <a:r>
              <a:rPr lang="de-DE" sz="2400" b="1" dirty="0" smtClean="0"/>
              <a:t>Um einen günstige Ausgangslage für einen „kräftigen“ Absprung zu erreichen, kann eine spezielle Anlaufgestaltung der letzten Schritte wichtig sein; bei guter Ausführung kann ein Sportler höher bzw. weiter springen. </a:t>
            </a:r>
          </a:p>
          <a:p>
            <a:pPr marL="0" lvl="0" indent="0">
              <a:lnSpc>
                <a:spcPct val="100000"/>
              </a:lnSpc>
              <a:spcBef>
                <a:spcPts val="0"/>
              </a:spcBef>
              <a:buNone/>
              <a:defRPr/>
            </a:pPr>
            <a:r>
              <a:rPr lang="de-DE" sz="2400" dirty="0"/>
              <a:t>Durch den Anlauf sowie </a:t>
            </a:r>
            <a:r>
              <a:rPr lang="de-DE" sz="2400" u="sng" dirty="0" smtClean="0"/>
              <a:t>dem </a:t>
            </a:r>
            <a:r>
              <a:rPr lang="de-DE" sz="2400" u="sng" dirty="0"/>
              <a:t>Tiefergehen </a:t>
            </a:r>
            <a:r>
              <a:rPr lang="de-DE" sz="2400" dirty="0"/>
              <a:t>kurz vor dem Absprung </a:t>
            </a:r>
            <a:r>
              <a:rPr lang="de-DE" sz="2400" dirty="0" smtClean="0"/>
              <a:t>(fachsprachlich </a:t>
            </a:r>
            <a:r>
              <a:rPr lang="de-DE" sz="2400" dirty="0"/>
              <a:t>ausgedrückt: Absenken des KSP durch </a:t>
            </a:r>
            <a:r>
              <a:rPr lang="de-DE" sz="2400" dirty="0" smtClean="0"/>
              <a:t>die Schwungbeinhocke</a:t>
            </a:r>
            <a:r>
              <a:rPr lang="de-DE" sz="2400" dirty="0"/>
              <a:t>) wird </a:t>
            </a:r>
            <a:r>
              <a:rPr lang="de-DE" sz="2400" dirty="0" smtClean="0"/>
              <a:t>der Beschleunigungsweg vergrößert (auch in vertikaler Hinsicht). Kurz: Die Schwungbeinhocke bewirkt: </a:t>
            </a:r>
          </a:p>
          <a:p>
            <a:pPr marL="0" lvl="0" indent="0">
              <a:lnSpc>
                <a:spcPct val="100000"/>
              </a:lnSpc>
              <a:spcBef>
                <a:spcPts val="0"/>
              </a:spcBef>
              <a:buNone/>
              <a:defRPr/>
            </a:pPr>
            <a:endParaRPr lang="de-DE" sz="2400" dirty="0" smtClean="0"/>
          </a:p>
          <a:p>
            <a:pPr>
              <a:lnSpc>
                <a:spcPct val="100000"/>
              </a:lnSpc>
              <a:spcBef>
                <a:spcPts val="0"/>
              </a:spcBef>
              <a:defRPr/>
            </a:pPr>
            <a:r>
              <a:rPr lang="de-DE" sz="2400" dirty="0" smtClean="0"/>
              <a:t>Absenkung KSP,</a:t>
            </a:r>
          </a:p>
          <a:p>
            <a:pPr>
              <a:lnSpc>
                <a:spcPct val="100000"/>
              </a:lnSpc>
              <a:spcBef>
                <a:spcPts val="0"/>
              </a:spcBef>
              <a:defRPr/>
            </a:pPr>
            <a:r>
              <a:rPr lang="de-DE" sz="2400" dirty="0"/>
              <a:t>f</a:t>
            </a:r>
            <a:r>
              <a:rPr lang="de-DE" sz="2400" dirty="0" smtClean="0"/>
              <a:t>lacherer Stemmwinkel, </a:t>
            </a:r>
          </a:p>
          <a:p>
            <a:pPr>
              <a:lnSpc>
                <a:spcPct val="100000"/>
              </a:lnSpc>
              <a:spcBef>
                <a:spcPts val="0"/>
              </a:spcBef>
              <a:defRPr/>
            </a:pPr>
            <a:r>
              <a:rPr lang="de-DE" sz="2400" dirty="0" smtClean="0"/>
              <a:t>aufrechtere Körperposition beim</a:t>
            </a:r>
          </a:p>
          <a:p>
            <a:pPr marL="0" indent="0">
              <a:lnSpc>
                <a:spcPct val="100000"/>
              </a:lnSpc>
              <a:spcBef>
                <a:spcPts val="0"/>
              </a:spcBef>
              <a:buNone/>
              <a:defRPr/>
            </a:pPr>
            <a:r>
              <a:rPr lang="de-DE" sz="2400" dirty="0"/>
              <a:t> </a:t>
            </a:r>
            <a:r>
              <a:rPr lang="de-DE" sz="2400" dirty="0" smtClean="0"/>
              <a:t>   Absprungschritt,</a:t>
            </a:r>
          </a:p>
          <a:p>
            <a:pPr>
              <a:lnSpc>
                <a:spcPct val="100000"/>
              </a:lnSpc>
              <a:spcBef>
                <a:spcPts val="0"/>
              </a:spcBef>
              <a:defRPr/>
            </a:pPr>
            <a:r>
              <a:rPr lang="de-DE" sz="2400" dirty="0" smtClean="0"/>
              <a:t>Absprungbein kann besser </a:t>
            </a:r>
          </a:p>
          <a:p>
            <a:pPr marL="0" indent="0">
              <a:lnSpc>
                <a:spcPct val="100000"/>
              </a:lnSpc>
              <a:spcBef>
                <a:spcPts val="0"/>
              </a:spcBef>
              <a:buNone/>
              <a:defRPr/>
            </a:pPr>
            <a:r>
              <a:rPr lang="de-DE" sz="2400" dirty="0"/>
              <a:t> </a:t>
            </a:r>
            <a:r>
              <a:rPr lang="de-DE" sz="2400" dirty="0" smtClean="0"/>
              <a:t>  als Stemmhebel fungieren</a:t>
            </a:r>
            <a:endParaRPr lang="de-DE" sz="2400" dirty="0"/>
          </a:p>
          <a:p>
            <a:pPr marL="0" lvl="0" indent="0">
              <a:lnSpc>
                <a:spcPct val="100000"/>
              </a:lnSpc>
              <a:spcBef>
                <a:spcPts val="0"/>
              </a:spcBef>
              <a:buNone/>
              <a:defRPr/>
            </a:pPr>
            <a:endParaRPr lang="de-DE" sz="2400" dirty="0" smtClean="0"/>
          </a:p>
          <a:p>
            <a:pPr marL="0" marR="0" lvl="0" indent="0" defTabSz="914400" eaLnBrk="1" fontAlgn="auto" latinLnBrk="0" hangingPunct="1">
              <a:lnSpc>
                <a:spcPct val="100000"/>
              </a:lnSpc>
              <a:spcBef>
                <a:spcPts val="0"/>
              </a:spcBef>
              <a:spcAft>
                <a:spcPts val="0"/>
              </a:spcAft>
              <a:buClrTx/>
              <a:buSzTx/>
              <a:buNone/>
              <a:tabLst/>
              <a:defRPr/>
            </a:pPr>
            <a:endParaRPr lang="de-DE" sz="2400" b="1" dirty="0"/>
          </a:p>
          <a:p>
            <a:pPr marL="0" marR="0" lvl="0" indent="0" defTabSz="914400" eaLnBrk="1" fontAlgn="auto" latinLnBrk="0" hangingPunct="1">
              <a:lnSpc>
                <a:spcPct val="100000"/>
              </a:lnSpc>
              <a:spcBef>
                <a:spcPts val="0"/>
              </a:spcBef>
              <a:spcAft>
                <a:spcPts val="0"/>
              </a:spcAft>
              <a:buClrTx/>
              <a:buSzTx/>
              <a:buNone/>
              <a:tabLst/>
              <a:defRPr/>
            </a:pPr>
            <a:r>
              <a:rPr lang="de-DE" sz="2400" b="1" dirty="0" smtClean="0"/>
              <a:t>Aufgabe: Zeichne den </a:t>
            </a:r>
            <a:r>
              <a:rPr lang="de-DE" sz="2400" b="1" u="sng" dirty="0" err="1" smtClean="0"/>
              <a:t>KSPverlauf</a:t>
            </a:r>
            <a:r>
              <a:rPr lang="de-DE" sz="2400" b="1" u="sng" dirty="0" smtClean="0"/>
              <a:t> </a:t>
            </a:r>
            <a:r>
              <a:rPr lang="de-DE" sz="2400" b="1" dirty="0" smtClean="0"/>
              <a:t>grob ein.</a:t>
            </a:r>
          </a:p>
          <a:p>
            <a:pPr marL="0" marR="0" lvl="0" indent="0" defTabSz="914400" eaLnBrk="1" fontAlgn="auto" latinLnBrk="0" hangingPunct="1">
              <a:lnSpc>
                <a:spcPct val="100000"/>
              </a:lnSpc>
              <a:spcBef>
                <a:spcPts val="0"/>
              </a:spcBef>
              <a:spcAft>
                <a:spcPts val="0"/>
              </a:spcAft>
              <a:buClrTx/>
              <a:buSzTx/>
              <a:buNone/>
              <a:tabLst/>
              <a:defRPr/>
            </a:pPr>
            <a:endParaRPr lang="de-DE" sz="2400" b="1" dirty="0" smtClean="0"/>
          </a:p>
          <a:p>
            <a:pPr marL="0" marR="0" lvl="0" indent="0" defTabSz="914400" eaLnBrk="1" fontAlgn="auto" latinLnBrk="0" hangingPunct="1">
              <a:lnSpc>
                <a:spcPct val="100000"/>
              </a:lnSpc>
              <a:spcBef>
                <a:spcPts val="0"/>
              </a:spcBef>
              <a:spcAft>
                <a:spcPts val="0"/>
              </a:spcAft>
              <a:buClrTx/>
              <a:buSzTx/>
              <a:buNone/>
              <a:tabLst/>
              <a:defRPr/>
            </a:pPr>
            <a:endParaRPr lang="de-DE" sz="2400" b="1" dirty="0"/>
          </a:p>
          <a:p>
            <a:pPr marL="0" marR="0" lvl="0" indent="0" defTabSz="914400" eaLnBrk="1" fontAlgn="auto" latinLnBrk="0" hangingPunct="1">
              <a:lnSpc>
                <a:spcPct val="100000"/>
              </a:lnSpc>
              <a:spcBef>
                <a:spcPts val="0"/>
              </a:spcBef>
              <a:spcAft>
                <a:spcPts val="0"/>
              </a:spcAft>
              <a:buClrTx/>
              <a:buSzTx/>
              <a:buNone/>
              <a:tabLst/>
              <a:defRPr/>
            </a:pPr>
            <a:endParaRPr lang="de-DE" sz="2400" b="1"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dirty="0"/>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p>
        </p:txBody>
      </p:sp>
      <p:sp>
        <p:nvSpPr>
          <p:cNvPr id="6" name="Rechteck 5"/>
          <p:cNvSpPr/>
          <p:nvPr/>
        </p:nvSpPr>
        <p:spPr>
          <a:xfrm>
            <a:off x="10718448" y="3113352"/>
            <a:ext cx="1155242" cy="334416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Bild 7"/>
          <p:cNvPicPr>
            <a:picLocks noChangeAspect="1"/>
          </p:cNvPicPr>
          <p:nvPr/>
        </p:nvPicPr>
        <p:blipFill>
          <a:blip r:embed="rId2"/>
          <a:stretch>
            <a:fillRect/>
          </a:stretch>
        </p:blipFill>
        <p:spPr>
          <a:xfrm>
            <a:off x="5674143" y="3290331"/>
            <a:ext cx="5044305" cy="3167183"/>
          </a:xfrm>
          <a:prstGeom prst="rect">
            <a:avLst/>
          </a:prstGeom>
        </p:spPr>
      </p:pic>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2617" y="101838"/>
            <a:ext cx="1018158" cy="1018158"/>
          </a:xfrm>
          <a:prstGeom prst="rect">
            <a:avLst/>
          </a:prstGeom>
        </p:spPr>
      </p:pic>
    </p:spTree>
    <p:extLst>
      <p:ext uri="{BB962C8B-B14F-4D97-AF65-F5344CB8AC3E}">
        <p14:creationId xmlns:p14="http://schemas.microsoft.com/office/powerpoint/2010/main" val="3313461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728" y="294968"/>
            <a:ext cx="11819047" cy="1314892"/>
          </a:xfrm>
        </p:spPr>
        <p:txBody>
          <a:bodyPr>
            <a:normAutofit fontScale="90000"/>
          </a:bodyPr>
          <a:lstStyle/>
          <a:p>
            <a:r>
              <a:rPr lang="de-DE" dirty="0" smtClean="0">
                <a:latin typeface="Arial Narrow" charset="0"/>
                <a:ea typeface="Arial Narrow" charset="0"/>
                <a:cs typeface="Arial Narrow" charset="0"/>
              </a:rPr>
              <a:t>14b) Anlauf- und Absprunggestaltung 1b: </a:t>
            </a:r>
            <a:br>
              <a:rPr lang="de-DE" dirty="0" smtClean="0">
                <a:latin typeface="Arial Narrow" charset="0"/>
                <a:ea typeface="Arial Narrow" charset="0"/>
                <a:cs typeface="Arial Narrow" charset="0"/>
              </a:rPr>
            </a:br>
            <a:r>
              <a:rPr lang="de-DE" dirty="0" smtClean="0">
                <a:latin typeface="Arial Narrow" charset="0"/>
                <a:ea typeface="Arial Narrow" charset="0"/>
                <a:cs typeface="Arial Narrow" charset="0"/>
              </a:rPr>
              <a:t>        Stemmschritt, Stemmwinkel, Stemmweite                  </a:t>
            </a:r>
            <a:r>
              <a:rPr lang="de-DE" sz="1200" dirty="0" smtClean="0">
                <a:latin typeface="Arial Narrow" charset="0"/>
                <a:ea typeface="Arial Narrow" charset="0"/>
                <a:cs typeface="Arial Narrow" charset="0"/>
              </a:rPr>
              <a:t>(Skoda </a:t>
            </a:r>
            <a:r>
              <a:rPr lang="de-DE" sz="1200" dirty="0" smtClean="0">
                <a:latin typeface="Arial Narrow" charset="0"/>
                <a:ea typeface="Arial Narrow" charset="0"/>
                <a:cs typeface="Arial Narrow" charset="0"/>
              </a:rPr>
              <a:t>2018)</a:t>
            </a:r>
            <a:endParaRPr lang="de-DE" sz="1200" dirty="0">
              <a:latin typeface="Arial Narrow" charset="0"/>
              <a:ea typeface="Arial Narrow" charset="0"/>
              <a:cs typeface="Arial Narrow" charset="0"/>
            </a:endParaRPr>
          </a:p>
        </p:txBody>
      </p:sp>
      <p:sp>
        <p:nvSpPr>
          <p:cNvPr id="3" name="Inhaltsplatzhalter 2"/>
          <p:cNvSpPr>
            <a:spLocks noGrp="1"/>
          </p:cNvSpPr>
          <p:nvPr>
            <p:ph idx="1"/>
          </p:nvPr>
        </p:nvSpPr>
        <p:spPr>
          <a:xfrm>
            <a:off x="191728" y="1622323"/>
            <a:ext cx="11819047" cy="5058698"/>
          </a:xfrm>
          <a:solidFill>
            <a:schemeClr val="accent2">
              <a:lumMod val="20000"/>
              <a:lumOff val="80000"/>
            </a:schemeClr>
          </a:solidFill>
          <a:ln>
            <a:solidFill>
              <a:schemeClr val="tx1"/>
            </a:solidFill>
          </a:ln>
        </p:spPr>
        <p:txBody>
          <a:bodyPr>
            <a:normAutofit/>
          </a:bodyPr>
          <a:lstStyle/>
          <a:p>
            <a:pPr marL="0" marR="0" lvl="0" indent="0" defTabSz="914400" eaLnBrk="1" fontAlgn="auto" latinLnBrk="0" hangingPunct="1">
              <a:lnSpc>
                <a:spcPct val="100000"/>
              </a:lnSpc>
              <a:spcBef>
                <a:spcPts val="0"/>
              </a:spcBef>
              <a:spcAft>
                <a:spcPts val="0"/>
              </a:spcAft>
              <a:buClrTx/>
              <a:buSzTx/>
              <a:buNone/>
              <a:tabLst/>
              <a:defRPr/>
            </a:pPr>
            <a:endParaRPr lang="de-DE" sz="1900" dirty="0" smtClean="0"/>
          </a:p>
          <a:p>
            <a:pPr marL="0" marR="0" lvl="0" indent="0" defTabSz="914400" eaLnBrk="1" fontAlgn="auto" latinLnBrk="0" hangingPunct="1">
              <a:lnSpc>
                <a:spcPct val="100000"/>
              </a:lnSpc>
              <a:spcBef>
                <a:spcPts val="0"/>
              </a:spcBef>
              <a:spcAft>
                <a:spcPts val="0"/>
              </a:spcAft>
              <a:buClrTx/>
              <a:buSzTx/>
              <a:buNone/>
              <a:tabLst/>
              <a:defRPr/>
            </a:pPr>
            <a:endParaRPr lang="de-DE" sz="2400" b="1" dirty="0" smtClean="0"/>
          </a:p>
          <a:p>
            <a:pPr marL="457200" marR="0" lvl="0" indent="-457200" defTabSz="914400" eaLnBrk="1" fontAlgn="auto" latinLnBrk="0" hangingPunct="1">
              <a:lnSpc>
                <a:spcPct val="100000"/>
              </a:lnSpc>
              <a:spcBef>
                <a:spcPts val="0"/>
              </a:spcBef>
              <a:spcAft>
                <a:spcPts val="0"/>
              </a:spcAft>
              <a:buClrTx/>
              <a:buSzTx/>
              <a:buAutoNum type="arabicPeriod"/>
              <a:tabLst/>
              <a:defRPr/>
            </a:pPr>
            <a:endParaRPr lang="de-DE" sz="2400" b="1" dirty="0" smtClean="0"/>
          </a:p>
          <a:p>
            <a:pPr marL="457200" marR="0" lvl="0" indent="-457200" defTabSz="914400" eaLnBrk="1" fontAlgn="auto" latinLnBrk="0" hangingPunct="1">
              <a:lnSpc>
                <a:spcPct val="100000"/>
              </a:lnSpc>
              <a:spcBef>
                <a:spcPts val="0"/>
              </a:spcBef>
              <a:spcAft>
                <a:spcPts val="0"/>
              </a:spcAft>
              <a:buClrTx/>
              <a:buSzTx/>
              <a:buAutoNum type="arabicPeriod"/>
              <a:tabLst/>
              <a:defRPr/>
            </a:pPr>
            <a:endParaRPr lang="de-DE" sz="2400" b="1" dirty="0" smtClean="0"/>
          </a:p>
          <a:p>
            <a:pPr marL="457200" marR="0" lvl="0" indent="-457200" defTabSz="914400" eaLnBrk="1" fontAlgn="auto" latinLnBrk="0" hangingPunct="1">
              <a:lnSpc>
                <a:spcPct val="100000"/>
              </a:lnSpc>
              <a:spcBef>
                <a:spcPts val="0"/>
              </a:spcBef>
              <a:spcAft>
                <a:spcPts val="0"/>
              </a:spcAft>
              <a:buClrTx/>
              <a:buSzTx/>
              <a:buAutoNum type="arabicPeriod"/>
              <a:tabLst/>
              <a:defRPr/>
            </a:pPr>
            <a:endParaRPr lang="de-DE" sz="2400" b="1" dirty="0" smtClean="0"/>
          </a:p>
          <a:p>
            <a:pPr marL="0" marR="0" lvl="0" indent="0" defTabSz="914400" eaLnBrk="1" fontAlgn="auto" latinLnBrk="0" hangingPunct="1">
              <a:lnSpc>
                <a:spcPct val="100000"/>
              </a:lnSpc>
              <a:spcBef>
                <a:spcPts val="0"/>
              </a:spcBef>
              <a:spcAft>
                <a:spcPts val="0"/>
              </a:spcAft>
              <a:buClrTx/>
              <a:buSzTx/>
              <a:buNone/>
              <a:tabLst/>
              <a:defRPr/>
            </a:pPr>
            <a:endParaRPr lang="de-DE" sz="2400" b="1" dirty="0" smtClean="0"/>
          </a:p>
          <a:p>
            <a:pPr marL="0" marR="0" lvl="0" indent="0" defTabSz="914400" eaLnBrk="1" fontAlgn="auto" latinLnBrk="0" hangingPunct="1">
              <a:lnSpc>
                <a:spcPct val="100000"/>
              </a:lnSpc>
              <a:spcBef>
                <a:spcPts val="0"/>
              </a:spcBef>
              <a:spcAft>
                <a:spcPts val="0"/>
              </a:spcAft>
              <a:buClrTx/>
              <a:buSzTx/>
              <a:buNone/>
              <a:tabLst/>
              <a:defRPr/>
            </a:pPr>
            <a:endParaRPr lang="de-DE" sz="2400" b="1" dirty="0"/>
          </a:p>
          <a:p>
            <a:pPr marL="0" marR="0" lvl="0" indent="0" defTabSz="914400" eaLnBrk="1" fontAlgn="auto" latinLnBrk="0" hangingPunct="1">
              <a:lnSpc>
                <a:spcPct val="100000"/>
              </a:lnSpc>
              <a:spcBef>
                <a:spcPts val="0"/>
              </a:spcBef>
              <a:spcAft>
                <a:spcPts val="0"/>
              </a:spcAft>
              <a:buClrTx/>
              <a:buSzTx/>
              <a:buNone/>
              <a:tabLst/>
              <a:defRPr/>
            </a:pPr>
            <a:endParaRPr lang="de-DE" sz="2400" b="1" dirty="0" smtClean="0"/>
          </a:p>
          <a:p>
            <a:pPr marL="0" marR="0" lvl="0" indent="0" defTabSz="914400" eaLnBrk="1" fontAlgn="auto" latinLnBrk="0" hangingPunct="1">
              <a:lnSpc>
                <a:spcPct val="100000"/>
              </a:lnSpc>
              <a:spcBef>
                <a:spcPts val="0"/>
              </a:spcBef>
              <a:spcAft>
                <a:spcPts val="0"/>
              </a:spcAft>
              <a:buClrTx/>
              <a:buSzTx/>
              <a:buNone/>
              <a:tabLst/>
              <a:defRPr/>
            </a:pPr>
            <a:endParaRPr lang="de-DE" sz="2400" b="1" dirty="0"/>
          </a:p>
          <a:p>
            <a:pPr marL="0" marR="0" lvl="0" indent="0" defTabSz="914400" eaLnBrk="1" fontAlgn="auto" latinLnBrk="0" hangingPunct="1">
              <a:lnSpc>
                <a:spcPct val="100000"/>
              </a:lnSpc>
              <a:spcBef>
                <a:spcPts val="0"/>
              </a:spcBef>
              <a:spcAft>
                <a:spcPts val="0"/>
              </a:spcAft>
              <a:buClrTx/>
              <a:buSzTx/>
              <a:buNone/>
              <a:tabLst/>
              <a:defRPr/>
            </a:pPr>
            <a:endParaRPr lang="de-DE" sz="2400" b="1"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dirty="0"/>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p>
        </p:txBody>
      </p:sp>
      <p:pic>
        <p:nvPicPr>
          <p:cNvPr id="6" name="Bild 5"/>
          <p:cNvPicPr>
            <a:picLocks noChangeAspect="1"/>
          </p:cNvPicPr>
          <p:nvPr/>
        </p:nvPicPr>
        <p:blipFill>
          <a:blip r:embed="rId2"/>
          <a:stretch>
            <a:fillRect/>
          </a:stretch>
        </p:blipFill>
        <p:spPr>
          <a:xfrm>
            <a:off x="330683" y="2326112"/>
            <a:ext cx="4764564" cy="2991540"/>
          </a:xfrm>
          <a:prstGeom prst="rect">
            <a:avLst/>
          </a:prstGeom>
        </p:spPr>
      </p:pic>
      <p:sp>
        <p:nvSpPr>
          <p:cNvPr id="8" name="Kreis 7"/>
          <p:cNvSpPr/>
          <p:nvPr/>
        </p:nvSpPr>
        <p:spPr>
          <a:xfrm rot="19880546">
            <a:off x="2500672" y="4279099"/>
            <a:ext cx="2317716" cy="1883206"/>
          </a:xfrm>
          <a:prstGeom prst="pie">
            <a:avLst>
              <a:gd name="adj1" fmla="val 12531998"/>
              <a:gd name="adj2" fmla="val 16101736"/>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0" name="Rechteck 9"/>
          <p:cNvSpPr/>
          <p:nvPr/>
        </p:nvSpPr>
        <p:spPr>
          <a:xfrm>
            <a:off x="5095247" y="1874433"/>
            <a:ext cx="889744" cy="34432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Bild 11"/>
          <p:cNvPicPr>
            <a:picLocks noChangeAspect="1"/>
          </p:cNvPicPr>
          <p:nvPr/>
        </p:nvPicPr>
        <p:blipFill>
          <a:blip r:embed="rId2"/>
          <a:stretch>
            <a:fillRect/>
          </a:stretch>
        </p:blipFill>
        <p:spPr>
          <a:xfrm>
            <a:off x="6199816" y="3268671"/>
            <a:ext cx="4764564" cy="2991540"/>
          </a:xfrm>
          <a:prstGeom prst="rect">
            <a:avLst/>
          </a:prstGeom>
        </p:spPr>
      </p:pic>
      <p:sp>
        <p:nvSpPr>
          <p:cNvPr id="13" name="Rechteck 12"/>
          <p:cNvSpPr/>
          <p:nvPr/>
        </p:nvSpPr>
        <p:spPr>
          <a:xfrm>
            <a:off x="10952704" y="2814376"/>
            <a:ext cx="889744" cy="34432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2457451" y="5338694"/>
            <a:ext cx="1452770" cy="369332"/>
          </a:xfrm>
          <a:prstGeom prst="rect">
            <a:avLst/>
          </a:prstGeom>
          <a:noFill/>
        </p:spPr>
        <p:txBody>
          <a:bodyPr wrap="none" rtlCol="0">
            <a:spAutoFit/>
          </a:bodyPr>
          <a:lstStyle/>
          <a:p>
            <a:r>
              <a:rPr lang="de-DE" smtClean="0"/>
              <a:t>Stemmwinkel</a:t>
            </a:r>
            <a:endParaRPr lang="de-DE"/>
          </a:p>
        </p:txBody>
      </p:sp>
      <p:sp>
        <p:nvSpPr>
          <p:cNvPr id="14" name="Textfeld 13"/>
          <p:cNvSpPr txBox="1"/>
          <p:nvPr/>
        </p:nvSpPr>
        <p:spPr>
          <a:xfrm>
            <a:off x="8582098" y="6355903"/>
            <a:ext cx="1369414" cy="369332"/>
          </a:xfrm>
          <a:prstGeom prst="rect">
            <a:avLst/>
          </a:prstGeom>
          <a:noFill/>
        </p:spPr>
        <p:txBody>
          <a:bodyPr wrap="none" rtlCol="0">
            <a:spAutoFit/>
          </a:bodyPr>
          <a:lstStyle/>
          <a:p>
            <a:r>
              <a:rPr lang="de-DE" smtClean="0"/>
              <a:t>Stemmweite</a:t>
            </a:r>
            <a:endParaRPr lang="de-DE"/>
          </a:p>
        </p:txBody>
      </p:sp>
      <p:cxnSp>
        <p:nvCxnSpPr>
          <p:cNvPr id="16" name="Gerade Verbindung 15"/>
          <p:cNvCxnSpPr/>
          <p:nvPr/>
        </p:nvCxnSpPr>
        <p:spPr>
          <a:xfrm>
            <a:off x="8966694" y="5137781"/>
            <a:ext cx="1" cy="11099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9574529" y="6120242"/>
            <a:ext cx="2099" cy="13735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Oval 23"/>
          <p:cNvSpPr/>
          <p:nvPr/>
        </p:nvSpPr>
        <p:spPr>
          <a:xfrm flipH="1">
            <a:off x="8894900" y="5124785"/>
            <a:ext cx="143589" cy="136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Geschweifte Klammer links 26"/>
          <p:cNvSpPr/>
          <p:nvPr/>
        </p:nvSpPr>
        <p:spPr>
          <a:xfrm>
            <a:off x="9258325" y="6076879"/>
            <a:ext cx="149031" cy="604142"/>
          </a:xfrm>
          <a:prstGeom prst="leftBrace">
            <a:avLst>
              <a:gd name="adj1" fmla="val 58816"/>
              <a:gd name="adj2" fmla="val 50958"/>
            </a:avLst>
          </a:prstGeom>
          <a:ln w="28575">
            <a:solidFill>
              <a:schemeClr val="accent1">
                <a:lumMod val="60000"/>
                <a:lumOff val="40000"/>
              </a:schemeClr>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8" name="Textfeld 27"/>
          <p:cNvSpPr txBox="1"/>
          <p:nvPr/>
        </p:nvSpPr>
        <p:spPr>
          <a:xfrm>
            <a:off x="8546925" y="4953042"/>
            <a:ext cx="450957" cy="307777"/>
          </a:xfrm>
          <a:prstGeom prst="rect">
            <a:avLst/>
          </a:prstGeom>
          <a:noFill/>
        </p:spPr>
        <p:txBody>
          <a:bodyPr wrap="none" rtlCol="0">
            <a:spAutoFit/>
          </a:bodyPr>
          <a:lstStyle/>
          <a:p>
            <a:r>
              <a:rPr lang="de-DE" sz="1400" dirty="0" smtClean="0"/>
              <a:t>KSP</a:t>
            </a:r>
            <a:endParaRPr lang="de-DE" sz="1400" dirty="0"/>
          </a:p>
        </p:txBody>
      </p:sp>
      <p:pic>
        <p:nvPicPr>
          <p:cNvPr id="17" name="Bild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6841" y="59364"/>
            <a:ext cx="1173934" cy="1173934"/>
          </a:xfrm>
          <a:prstGeom prst="rect">
            <a:avLst/>
          </a:prstGeom>
        </p:spPr>
      </p:pic>
    </p:spTree>
    <p:extLst>
      <p:ext uri="{BB962C8B-B14F-4D97-AF65-F5344CB8AC3E}">
        <p14:creationId xmlns:p14="http://schemas.microsoft.com/office/powerpoint/2010/main" val="756511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4968" y="294968"/>
            <a:ext cx="11715807" cy="1453946"/>
          </a:xfrm>
        </p:spPr>
        <p:txBody>
          <a:bodyPr>
            <a:normAutofit fontScale="90000"/>
          </a:bodyPr>
          <a:lstStyle/>
          <a:p>
            <a:r>
              <a:rPr lang="de-DE" dirty="0" smtClean="0">
                <a:latin typeface="Arial Narrow" charset="0"/>
                <a:ea typeface="Arial Narrow" charset="0"/>
                <a:cs typeface="Arial Narrow" charset="0"/>
              </a:rPr>
              <a:t>15) Anlauf- und Absprunggestaltung 2: </a:t>
            </a:r>
            <a:br>
              <a:rPr lang="de-DE" dirty="0" smtClean="0">
                <a:latin typeface="Arial Narrow" charset="0"/>
                <a:ea typeface="Arial Narrow" charset="0"/>
                <a:cs typeface="Arial Narrow" charset="0"/>
              </a:rPr>
            </a:br>
            <a:r>
              <a:rPr lang="de-DE" dirty="0" smtClean="0">
                <a:latin typeface="Arial Narrow" charset="0"/>
                <a:ea typeface="Arial Narrow" charset="0"/>
                <a:cs typeface="Arial Narrow" charset="0"/>
              </a:rPr>
              <a:t>     Prinzip des optimalen Beschleunigungswegs                </a:t>
            </a:r>
            <a:r>
              <a:rPr lang="de-DE" sz="1300" dirty="0">
                <a:latin typeface="Arial Narrow" charset="0"/>
                <a:ea typeface="Arial Narrow" charset="0"/>
                <a:cs typeface="Arial Narrow" charset="0"/>
              </a:rPr>
              <a:t>(Skoda </a:t>
            </a:r>
            <a:r>
              <a:rPr lang="de-DE" sz="1300" dirty="0" smtClean="0">
                <a:latin typeface="Arial Narrow" charset="0"/>
                <a:ea typeface="Arial Narrow" charset="0"/>
                <a:cs typeface="Arial Narrow" charset="0"/>
              </a:rPr>
              <a:t>2018)</a:t>
            </a:r>
            <a:endParaRPr lang="de-DE" sz="1300" dirty="0"/>
          </a:p>
        </p:txBody>
      </p:sp>
      <p:sp>
        <p:nvSpPr>
          <p:cNvPr id="3" name="Inhaltsplatzhalter 2"/>
          <p:cNvSpPr>
            <a:spLocks noGrp="1"/>
          </p:cNvSpPr>
          <p:nvPr>
            <p:ph idx="1"/>
          </p:nvPr>
        </p:nvSpPr>
        <p:spPr>
          <a:xfrm>
            <a:off x="191728" y="1622323"/>
            <a:ext cx="11819047" cy="5058698"/>
          </a:xfrm>
          <a:solidFill>
            <a:schemeClr val="accent2">
              <a:lumMod val="20000"/>
              <a:lumOff val="80000"/>
            </a:schemeClr>
          </a:solidFill>
          <a:ln>
            <a:solidFill>
              <a:schemeClr val="tx1"/>
            </a:solidFill>
          </a:ln>
        </p:spPr>
        <p:txBody>
          <a:bodyPr>
            <a:normAutofit fontScale="25000" lnSpcReduction="20000"/>
          </a:bodyPr>
          <a:lstStyle/>
          <a:p>
            <a:pPr marL="0" marR="0" lvl="0" indent="0" defTabSz="914400" eaLnBrk="1" fontAlgn="auto" latinLnBrk="0" hangingPunct="1">
              <a:lnSpc>
                <a:spcPct val="100000"/>
              </a:lnSpc>
              <a:spcBef>
                <a:spcPts val="0"/>
              </a:spcBef>
              <a:spcAft>
                <a:spcPts val="0"/>
              </a:spcAft>
              <a:buClrTx/>
              <a:buSzTx/>
              <a:buNone/>
              <a:tabLst/>
              <a:defRPr/>
            </a:pPr>
            <a:r>
              <a:rPr lang="de-DE" sz="5600" b="1" dirty="0" smtClean="0">
                <a:latin typeface="Arial Narrow" charset="0"/>
                <a:ea typeface="Arial Narrow" charset="0"/>
                <a:cs typeface="Arial Narrow" charset="0"/>
              </a:rPr>
              <a:t>Um einen günstige Ausgangslage für einen „kräftigen“ bzw. schnellen Absprung zu erreichen, kann eine spezielle Absprung - und Anlaufgestaltung der letzten Schritte unterstützend wirken; bei guter Ausführung kann ein Sportler somit höher springen. </a:t>
            </a:r>
          </a:p>
          <a:p>
            <a:pPr marL="0" lvl="0" indent="0">
              <a:lnSpc>
                <a:spcPct val="100000"/>
              </a:lnSpc>
              <a:spcBef>
                <a:spcPts val="0"/>
              </a:spcBef>
              <a:buNone/>
              <a:defRPr/>
            </a:pPr>
            <a:endParaRPr lang="de-DE" sz="5600" dirty="0" smtClean="0">
              <a:latin typeface="Arial Narrow" charset="0"/>
              <a:ea typeface="Arial Narrow" charset="0"/>
              <a:cs typeface="Arial Narrow" charset="0"/>
            </a:endParaRPr>
          </a:p>
          <a:p>
            <a:pPr marL="0" lvl="0" indent="0">
              <a:lnSpc>
                <a:spcPct val="100000"/>
              </a:lnSpc>
              <a:spcBef>
                <a:spcPts val="0"/>
              </a:spcBef>
              <a:buNone/>
              <a:defRPr/>
            </a:pPr>
            <a:r>
              <a:rPr lang="de-DE" sz="5600" dirty="0" smtClean="0">
                <a:latin typeface="Arial Narrow" charset="0"/>
                <a:ea typeface="Arial Narrow" charset="0"/>
                <a:cs typeface="Arial Narrow" charset="0"/>
              </a:rPr>
              <a:t>Beim „Passe </a:t>
            </a:r>
            <a:r>
              <a:rPr lang="de-DE" sz="5600" dirty="0" err="1" smtClean="0">
                <a:latin typeface="Arial Narrow" charset="0"/>
                <a:ea typeface="Arial Narrow" charset="0"/>
                <a:cs typeface="Arial Narrow" charset="0"/>
              </a:rPr>
              <a:t>muraille</a:t>
            </a:r>
            <a:r>
              <a:rPr lang="de-DE" sz="5600" dirty="0" smtClean="0">
                <a:latin typeface="Arial Narrow" charset="0"/>
                <a:ea typeface="Arial Narrow" charset="0"/>
                <a:cs typeface="Arial Narrow" charset="0"/>
              </a:rPr>
              <a:t>“ sollte der Sportler zunächst möglichst hoch springen. </a:t>
            </a:r>
          </a:p>
          <a:p>
            <a:pPr marL="0" lvl="0" indent="0">
              <a:lnSpc>
                <a:spcPct val="100000"/>
              </a:lnSpc>
              <a:spcBef>
                <a:spcPts val="0"/>
              </a:spcBef>
              <a:buNone/>
              <a:defRPr/>
            </a:pPr>
            <a:endParaRPr lang="de-DE" sz="5600" dirty="0" smtClean="0">
              <a:latin typeface="Arial Narrow" charset="0"/>
              <a:ea typeface="Arial Narrow" charset="0"/>
              <a:cs typeface="Arial Narrow" charset="0"/>
            </a:endParaRPr>
          </a:p>
          <a:p>
            <a:pPr marL="0" lvl="0" indent="0">
              <a:lnSpc>
                <a:spcPct val="100000"/>
              </a:lnSpc>
              <a:spcBef>
                <a:spcPts val="0"/>
              </a:spcBef>
              <a:buNone/>
              <a:defRPr/>
            </a:pPr>
            <a:r>
              <a:rPr lang="de-DE" sz="5600" u="sng" dirty="0">
                <a:latin typeface="Arial Narrow" charset="0"/>
                <a:ea typeface="Arial Narrow" charset="0"/>
                <a:cs typeface="Arial Narrow" charset="0"/>
              </a:rPr>
              <a:t>u</a:t>
            </a:r>
            <a:r>
              <a:rPr lang="de-DE" sz="5600" u="sng" dirty="0" smtClean="0">
                <a:latin typeface="Arial Narrow" charset="0"/>
                <a:ea typeface="Arial Narrow" charset="0"/>
                <a:cs typeface="Arial Narrow" charset="0"/>
              </a:rPr>
              <a:t>. </a:t>
            </a:r>
            <a:r>
              <a:rPr lang="de-DE" sz="5600" u="sng" dirty="0">
                <a:latin typeface="Arial Narrow" charset="0"/>
                <a:ea typeface="Arial Narrow" charset="0"/>
                <a:cs typeface="Arial Narrow" charset="0"/>
              </a:rPr>
              <a:t>a</a:t>
            </a:r>
            <a:r>
              <a:rPr lang="de-DE" sz="5600" u="sng" dirty="0" smtClean="0">
                <a:latin typeface="Arial Narrow" charset="0"/>
                <a:ea typeface="Arial Narrow" charset="0"/>
                <a:cs typeface="Arial Narrow" charset="0"/>
              </a:rPr>
              <a:t>.  sind folgende Faktoren dafür </a:t>
            </a:r>
            <a:r>
              <a:rPr lang="de-DE" sz="5600" u="sng" dirty="0">
                <a:latin typeface="Arial Narrow" charset="0"/>
                <a:ea typeface="Arial Narrow" charset="0"/>
                <a:cs typeface="Arial Narrow" charset="0"/>
              </a:rPr>
              <a:t>e</a:t>
            </a:r>
            <a:r>
              <a:rPr lang="de-DE" sz="5600" u="sng" dirty="0" smtClean="0">
                <a:latin typeface="Arial Narrow" charset="0"/>
                <a:ea typeface="Arial Narrow" charset="0"/>
                <a:cs typeface="Arial Narrow" charset="0"/>
              </a:rPr>
              <a:t>rfolgsbestimmend</a:t>
            </a:r>
            <a:r>
              <a:rPr lang="de-DE" sz="5600" dirty="0" smtClean="0">
                <a:latin typeface="Arial Narrow" charset="0"/>
                <a:ea typeface="Arial Narrow" charset="0"/>
                <a:cs typeface="Arial Narrow" charset="0"/>
              </a:rPr>
              <a:t>:</a:t>
            </a:r>
          </a:p>
          <a:p>
            <a:pPr marL="457200" lvl="0" indent="-457200">
              <a:lnSpc>
                <a:spcPct val="100000"/>
              </a:lnSpc>
              <a:spcBef>
                <a:spcPts val="0"/>
              </a:spcBef>
              <a:buAutoNum type="arabicPeriod"/>
              <a:defRPr/>
            </a:pPr>
            <a:r>
              <a:rPr lang="de-DE" sz="5600" dirty="0" smtClean="0">
                <a:latin typeface="Arial Narrow" charset="0"/>
                <a:ea typeface="Arial Narrow" charset="0"/>
                <a:cs typeface="Arial Narrow" charset="0"/>
              </a:rPr>
              <a:t>Optimaler Beschleunigungsweg durch Anlauf (horizontal)</a:t>
            </a:r>
          </a:p>
          <a:p>
            <a:pPr marL="457200" lvl="0" indent="-457200">
              <a:lnSpc>
                <a:spcPct val="100000"/>
              </a:lnSpc>
              <a:spcBef>
                <a:spcPts val="0"/>
              </a:spcBef>
              <a:buAutoNum type="arabicPeriod"/>
              <a:defRPr/>
            </a:pPr>
            <a:r>
              <a:rPr lang="de-DE" sz="5600" dirty="0" smtClean="0">
                <a:latin typeface="Arial Narrow" charset="0"/>
                <a:ea typeface="Arial Narrow" charset="0"/>
                <a:cs typeface="Arial Narrow" charset="0"/>
              </a:rPr>
              <a:t>Optimaler Beschleunigungsweg (vertikal bzw. von horizontal zu vertikal)</a:t>
            </a:r>
          </a:p>
          <a:p>
            <a:pPr marL="457200" lvl="0" indent="-457200">
              <a:lnSpc>
                <a:spcPct val="100000"/>
              </a:lnSpc>
              <a:spcBef>
                <a:spcPts val="0"/>
              </a:spcBef>
              <a:buAutoNum type="arabicPeriod"/>
              <a:defRPr/>
            </a:pPr>
            <a:r>
              <a:rPr lang="de-DE" sz="5600" dirty="0" smtClean="0">
                <a:latin typeface="Arial Narrow" charset="0"/>
                <a:ea typeface="Arial Narrow" charset="0"/>
                <a:cs typeface="Arial Narrow" charset="0"/>
              </a:rPr>
              <a:t>Möglichst hohes Antreten an Mauer; relative Hüfthöhe sollte dabei nicht überschritten werden </a:t>
            </a:r>
            <a:endParaRPr lang="de-DE" sz="5600" dirty="0">
              <a:latin typeface="Arial Narrow" charset="0"/>
              <a:ea typeface="Arial Narrow" charset="0"/>
              <a:cs typeface="Arial Narrow" charset="0"/>
            </a:endParaRPr>
          </a:p>
          <a:p>
            <a:pPr marL="0" lvl="0" indent="0">
              <a:lnSpc>
                <a:spcPct val="100000"/>
              </a:lnSpc>
              <a:spcBef>
                <a:spcPts val="0"/>
              </a:spcBef>
              <a:buNone/>
              <a:defRPr/>
            </a:pPr>
            <a:endParaRPr lang="de-DE" sz="5600" dirty="0" smtClean="0">
              <a:latin typeface="Arial Narrow" charset="0"/>
              <a:ea typeface="Arial Narrow" charset="0"/>
              <a:cs typeface="Arial Narrow" charset="0"/>
            </a:endParaRPr>
          </a:p>
          <a:p>
            <a:pPr marL="0" lvl="0" indent="0">
              <a:lnSpc>
                <a:spcPct val="100000"/>
              </a:lnSpc>
              <a:spcBef>
                <a:spcPts val="0"/>
              </a:spcBef>
              <a:buNone/>
              <a:defRPr/>
            </a:pPr>
            <a:r>
              <a:rPr lang="de-DE" sz="5600" b="1" u="sng" dirty="0" smtClean="0">
                <a:latin typeface="Arial Narrow" charset="0"/>
                <a:ea typeface="Arial Narrow" charset="0"/>
                <a:cs typeface="Arial Narrow" charset="0"/>
              </a:rPr>
              <a:t>Aufgabe</a:t>
            </a:r>
          </a:p>
          <a:p>
            <a:pPr marL="0" lvl="0" indent="0">
              <a:lnSpc>
                <a:spcPct val="100000"/>
              </a:lnSpc>
              <a:spcBef>
                <a:spcPts val="0"/>
              </a:spcBef>
              <a:buNone/>
              <a:defRPr/>
            </a:pPr>
            <a:r>
              <a:rPr lang="de-DE" sz="5600" b="1" dirty="0" smtClean="0">
                <a:latin typeface="Arial Narrow" charset="0"/>
                <a:ea typeface="Arial Narrow" charset="0"/>
                <a:cs typeface="Arial Narrow" charset="0"/>
              </a:rPr>
              <a:t>zu 1. a) Lauf mindestens 6x an und variiere </a:t>
            </a:r>
            <a:r>
              <a:rPr lang="de-DE" sz="5600" b="1" dirty="0">
                <a:latin typeface="Arial Narrow" charset="0"/>
                <a:ea typeface="Arial Narrow" charset="0"/>
                <a:cs typeface="Arial Narrow" charset="0"/>
              </a:rPr>
              <a:t>die </a:t>
            </a:r>
            <a:r>
              <a:rPr lang="de-DE" sz="5600" b="1" dirty="0" smtClean="0">
                <a:latin typeface="Arial Narrow" charset="0"/>
                <a:ea typeface="Arial Narrow" charset="0"/>
                <a:cs typeface="Arial Narrow" charset="0"/>
              </a:rPr>
              <a:t>Anlauflänge! </a:t>
            </a:r>
          </a:p>
          <a:p>
            <a:pPr marL="0" indent="0">
              <a:lnSpc>
                <a:spcPct val="100000"/>
              </a:lnSpc>
              <a:spcBef>
                <a:spcPts val="0"/>
              </a:spcBef>
              <a:buNone/>
              <a:defRPr/>
            </a:pPr>
            <a:r>
              <a:rPr lang="de-DE" sz="5600" b="1" dirty="0">
                <a:latin typeface="Arial Narrow" charset="0"/>
                <a:ea typeface="Arial Narrow" charset="0"/>
                <a:cs typeface="Arial Narrow" charset="0"/>
              </a:rPr>
              <a:t> </a:t>
            </a:r>
            <a:r>
              <a:rPr lang="de-DE" sz="5600" b="1" dirty="0" smtClean="0">
                <a:latin typeface="Arial Narrow" charset="0"/>
                <a:ea typeface="Arial Narrow" charset="0"/>
                <a:cs typeface="Arial Narrow" charset="0"/>
              </a:rPr>
              <a:t>           3 </a:t>
            </a:r>
            <a:r>
              <a:rPr lang="de-DE" sz="5600" b="1" dirty="0">
                <a:latin typeface="Arial Narrow" charset="0"/>
                <a:ea typeface="Arial Narrow" charset="0"/>
                <a:cs typeface="Arial Narrow" charset="0"/>
              </a:rPr>
              <a:t>Schritte</a:t>
            </a:r>
            <a:r>
              <a:rPr lang="de-DE" sz="5600" b="1" dirty="0">
                <a:latin typeface="Arial Narrow" charset="0"/>
                <a:ea typeface="Arial Narrow" charset="0"/>
                <a:cs typeface="Arial Narrow" charset="0"/>
                <a:sym typeface="Wingdings"/>
              </a:rPr>
              <a:t> 5 Schritte 7 </a:t>
            </a:r>
            <a:r>
              <a:rPr lang="de-DE" sz="5600" b="1" dirty="0" smtClean="0">
                <a:latin typeface="Arial Narrow" charset="0"/>
                <a:ea typeface="Arial Narrow" charset="0"/>
                <a:cs typeface="Arial Narrow" charset="0"/>
                <a:sym typeface="Wingdings"/>
              </a:rPr>
              <a:t>Schritte  5  3  deine Lieblingsoption!</a:t>
            </a:r>
            <a:endParaRPr lang="de-DE" sz="5600" b="1" dirty="0">
              <a:latin typeface="Arial Narrow" charset="0"/>
              <a:ea typeface="Arial Narrow" charset="0"/>
              <a:cs typeface="Arial Narrow" charset="0"/>
            </a:endParaRPr>
          </a:p>
          <a:p>
            <a:pPr marL="0" lvl="0" indent="0">
              <a:lnSpc>
                <a:spcPct val="100000"/>
              </a:lnSpc>
              <a:spcBef>
                <a:spcPts val="0"/>
              </a:spcBef>
              <a:buNone/>
              <a:defRPr/>
            </a:pPr>
            <a:r>
              <a:rPr lang="de-DE" sz="5600" b="1" dirty="0" smtClean="0">
                <a:latin typeface="Arial Narrow" charset="0"/>
                <a:ea typeface="Arial Narrow" charset="0"/>
                <a:cs typeface="Arial Narrow" charset="0"/>
              </a:rPr>
              <a:t>         b) Lauf im Wechsel leicht </a:t>
            </a:r>
            <a:r>
              <a:rPr lang="de-DE" sz="5600" b="1" dirty="0">
                <a:latin typeface="Arial Narrow" charset="0"/>
                <a:ea typeface="Arial Narrow" charset="0"/>
                <a:cs typeface="Arial Narrow" charset="0"/>
              </a:rPr>
              <a:t>bogenförmig und frontal an</a:t>
            </a:r>
          </a:p>
          <a:p>
            <a:pPr marL="0" lvl="0" indent="0">
              <a:lnSpc>
                <a:spcPct val="100000"/>
              </a:lnSpc>
              <a:spcBef>
                <a:spcPts val="0"/>
              </a:spcBef>
              <a:buNone/>
              <a:defRPr/>
            </a:pPr>
            <a:r>
              <a:rPr lang="de-DE" sz="5600" b="1" dirty="0">
                <a:latin typeface="Arial Narrow" charset="0"/>
                <a:ea typeface="Arial Narrow" charset="0"/>
                <a:cs typeface="Arial Narrow" charset="0"/>
              </a:rPr>
              <a:t>        </a:t>
            </a:r>
            <a:r>
              <a:rPr lang="de-DE" sz="5600" b="1" dirty="0" smtClean="0">
                <a:latin typeface="Arial Narrow" charset="0"/>
                <a:ea typeface="Arial Narrow" charset="0"/>
                <a:cs typeface="Arial Narrow" charset="0"/>
              </a:rPr>
              <a:t>     </a:t>
            </a:r>
            <a:r>
              <a:rPr lang="de-DE" sz="5600" b="1" dirty="0">
                <a:latin typeface="Arial Narrow" charset="0"/>
                <a:ea typeface="Arial Narrow" charset="0"/>
                <a:cs typeface="Arial Narrow" charset="0"/>
              </a:rPr>
              <a:t>(jeweils mind. 3x</a:t>
            </a:r>
            <a:r>
              <a:rPr lang="de-DE" sz="5600" b="1" dirty="0" smtClean="0">
                <a:latin typeface="Arial Narrow" charset="0"/>
                <a:ea typeface="Arial Narrow" charset="0"/>
                <a:cs typeface="Arial Narrow" charset="0"/>
              </a:rPr>
              <a:t>). </a:t>
            </a:r>
          </a:p>
          <a:p>
            <a:pPr marL="0" lvl="0" indent="0">
              <a:lnSpc>
                <a:spcPct val="100000"/>
              </a:lnSpc>
              <a:spcBef>
                <a:spcPts val="0"/>
              </a:spcBef>
              <a:buNone/>
              <a:defRPr/>
            </a:pPr>
            <a:endParaRPr lang="de-DE" sz="5600" b="1" dirty="0" smtClean="0">
              <a:latin typeface="Arial Narrow" charset="0"/>
              <a:ea typeface="Arial Narrow" charset="0"/>
              <a:cs typeface="Arial Narrow" charset="0"/>
            </a:endParaRPr>
          </a:p>
          <a:p>
            <a:pPr marL="0" indent="0">
              <a:lnSpc>
                <a:spcPct val="100000"/>
              </a:lnSpc>
              <a:spcBef>
                <a:spcPts val="0"/>
              </a:spcBef>
              <a:buNone/>
              <a:defRPr/>
            </a:pPr>
            <a:r>
              <a:rPr lang="de-DE" sz="5600" b="1" dirty="0">
                <a:latin typeface="Arial Narrow" charset="0"/>
                <a:ea typeface="Arial Narrow" charset="0"/>
                <a:cs typeface="Arial Narrow" charset="0"/>
              </a:rPr>
              <a:t>z</a:t>
            </a:r>
            <a:r>
              <a:rPr lang="de-DE" sz="5600" b="1" dirty="0" smtClean="0">
                <a:latin typeface="Arial Narrow" charset="0"/>
                <a:ea typeface="Arial Narrow" charset="0"/>
                <a:cs typeface="Arial Narrow" charset="0"/>
              </a:rPr>
              <a:t>u 2./3.  </a:t>
            </a:r>
            <a:r>
              <a:rPr lang="de-DE" sz="5600" b="1" dirty="0">
                <a:latin typeface="Arial Narrow" charset="0"/>
                <a:ea typeface="Arial Narrow" charset="0"/>
                <a:cs typeface="Arial Narrow" charset="0"/>
              </a:rPr>
              <a:t>Mach den vorletzten Schritt vor dem Absprung lang u. flach</a:t>
            </a:r>
            <a:r>
              <a:rPr lang="de-DE" sz="5600" b="1" dirty="0" smtClean="0">
                <a:latin typeface="Arial Narrow" charset="0"/>
                <a:ea typeface="Arial Narrow" charset="0"/>
                <a:cs typeface="Arial Narrow" charset="0"/>
              </a:rPr>
              <a:t>! </a:t>
            </a:r>
          </a:p>
          <a:p>
            <a:pPr>
              <a:lnSpc>
                <a:spcPct val="100000"/>
              </a:lnSpc>
              <a:spcBef>
                <a:spcPts val="0"/>
              </a:spcBef>
              <a:buFont typeface="Wingdings" charset="2"/>
              <a:buChar char="à"/>
              <a:defRPr/>
            </a:pPr>
            <a:r>
              <a:rPr lang="de-DE" sz="5600" b="1" dirty="0" smtClean="0">
                <a:latin typeface="Arial Narrow" charset="0"/>
                <a:ea typeface="Arial Narrow" charset="0"/>
                <a:cs typeface="Arial Narrow" charset="0"/>
                <a:sym typeface="Wingdings"/>
              </a:rPr>
              <a:t>Absenkung KSP, flacher Stemmwinkel mit großer Stemmweite </a:t>
            </a:r>
          </a:p>
          <a:p>
            <a:pPr>
              <a:lnSpc>
                <a:spcPct val="100000"/>
              </a:lnSpc>
              <a:spcBef>
                <a:spcPts val="0"/>
              </a:spcBef>
              <a:buFont typeface="Wingdings" charset="2"/>
              <a:buChar char="à"/>
              <a:defRPr/>
            </a:pPr>
            <a:endParaRPr lang="de-DE" sz="5600" b="1" dirty="0" smtClean="0">
              <a:latin typeface="Arial Narrow" charset="0"/>
              <a:ea typeface="Arial Narrow" charset="0"/>
              <a:cs typeface="Arial Narrow" charset="0"/>
              <a:sym typeface="Wingdings"/>
            </a:endParaRPr>
          </a:p>
          <a:p>
            <a:pPr marL="0" indent="0">
              <a:lnSpc>
                <a:spcPct val="100000"/>
              </a:lnSpc>
              <a:spcBef>
                <a:spcPts val="0"/>
              </a:spcBef>
              <a:buNone/>
              <a:defRPr/>
            </a:pPr>
            <a:r>
              <a:rPr lang="de-DE" sz="5600" b="1" dirty="0">
                <a:latin typeface="Arial Narrow" charset="0"/>
                <a:ea typeface="Arial Narrow" charset="0"/>
                <a:cs typeface="Arial Narrow" charset="0"/>
                <a:sym typeface="Wingdings"/>
              </a:rPr>
              <a:t>z</a:t>
            </a:r>
            <a:r>
              <a:rPr lang="de-DE" sz="5600" b="1" dirty="0" smtClean="0">
                <a:latin typeface="Arial Narrow" charset="0"/>
                <a:ea typeface="Arial Narrow" charset="0"/>
                <a:cs typeface="Arial Narrow" charset="0"/>
                <a:sym typeface="Wingdings"/>
              </a:rPr>
              <a:t>u 3. Stell dich vor das Hindernis und markiere deine Hüfthöhe </a:t>
            </a:r>
          </a:p>
          <a:p>
            <a:pPr marL="0" indent="0">
              <a:lnSpc>
                <a:spcPct val="100000"/>
              </a:lnSpc>
              <a:spcBef>
                <a:spcPts val="0"/>
              </a:spcBef>
              <a:buNone/>
              <a:defRPr/>
            </a:pPr>
            <a:r>
              <a:rPr lang="de-DE" sz="5600" b="1" dirty="0" smtClean="0">
                <a:latin typeface="Arial Narrow" charset="0"/>
                <a:ea typeface="Arial Narrow" charset="0"/>
                <a:cs typeface="Arial Narrow" charset="0"/>
                <a:sym typeface="Wingdings"/>
              </a:rPr>
              <a:t>(am Hindernis mit Magnesia/Tape/ sonstigem ).  Versuche nun das Hindernis beim </a:t>
            </a:r>
          </a:p>
          <a:p>
            <a:pPr marL="0" indent="0">
              <a:lnSpc>
                <a:spcPct val="100000"/>
              </a:lnSpc>
              <a:spcBef>
                <a:spcPts val="0"/>
              </a:spcBef>
              <a:buNone/>
              <a:defRPr/>
            </a:pPr>
            <a:r>
              <a:rPr lang="de-DE" sz="5600" b="1" dirty="0">
                <a:latin typeface="Arial Narrow" charset="0"/>
                <a:ea typeface="Arial Narrow" charset="0"/>
                <a:cs typeface="Arial Narrow" charset="0"/>
                <a:sym typeface="Wingdings"/>
              </a:rPr>
              <a:t> </a:t>
            </a:r>
            <a:r>
              <a:rPr lang="de-DE" sz="5600" b="1" dirty="0" smtClean="0">
                <a:latin typeface="Arial Narrow" charset="0"/>
                <a:ea typeface="Arial Narrow" charset="0"/>
                <a:cs typeface="Arial Narrow" charset="0"/>
                <a:sym typeface="Wingdings"/>
              </a:rPr>
              <a:t>            Passe-</a:t>
            </a:r>
            <a:r>
              <a:rPr lang="de-DE" sz="5600" b="1" dirty="0" err="1">
                <a:latin typeface="Arial Narrow" charset="0"/>
                <a:ea typeface="Arial Narrow" charset="0"/>
                <a:cs typeface="Arial Narrow" charset="0"/>
                <a:sym typeface="Wingdings"/>
              </a:rPr>
              <a:t>M</a:t>
            </a:r>
            <a:r>
              <a:rPr lang="de-DE" sz="5600" b="1" dirty="0" err="1" smtClean="0">
                <a:latin typeface="Arial Narrow" charset="0"/>
                <a:ea typeface="Arial Narrow" charset="0"/>
                <a:cs typeface="Arial Narrow" charset="0"/>
                <a:sym typeface="Wingdings"/>
              </a:rPr>
              <a:t>uraille</a:t>
            </a:r>
            <a:r>
              <a:rPr lang="de-DE" sz="5600" b="1" dirty="0" smtClean="0">
                <a:latin typeface="Arial Narrow" charset="0"/>
                <a:ea typeface="Arial Narrow" charset="0"/>
                <a:cs typeface="Arial Narrow" charset="0"/>
                <a:sym typeface="Wingdings"/>
              </a:rPr>
              <a:t>-Training (mind. 6 Versuche) auf der Höhe </a:t>
            </a:r>
          </a:p>
          <a:p>
            <a:pPr marL="0" indent="0">
              <a:lnSpc>
                <a:spcPct val="100000"/>
              </a:lnSpc>
              <a:spcBef>
                <a:spcPts val="0"/>
              </a:spcBef>
              <a:buNone/>
              <a:defRPr/>
            </a:pPr>
            <a:r>
              <a:rPr lang="de-DE" sz="5600" b="1" dirty="0">
                <a:latin typeface="Arial Narrow" charset="0"/>
                <a:ea typeface="Arial Narrow" charset="0"/>
                <a:cs typeface="Arial Narrow" charset="0"/>
                <a:sym typeface="Wingdings"/>
              </a:rPr>
              <a:t> </a:t>
            </a:r>
            <a:r>
              <a:rPr lang="de-DE" sz="5600" b="1" dirty="0" smtClean="0">
                <a:latin typeface="Arial Narrow" charset="0"/>
                <a:ea typeface="Arial Narrow" charset="0"/>
                <a:cs typeface="Arial Narrow" charset="0"/>
                <a:sym typeface="Wingdings"/>
              </a:rPr>
              <a:t>            deiner Markierung anzutreten.</a:t>
            </a:r>
          </a:p>
          <a:p>
            <a:pPr marL="0" indent="0">
              <a:lnSpc>
                <a:spcPct val="100000"/>
              </a:lnSpc>
              <a:spcBef>
                <a:spcPts val="0"/>
              </a:spcBef>
              <a:buNone/>
              <a:defRPr/>
            </a:pPr>
            <a:r>
              <a:rPr lang="de-DE" sz="5600" dirty="0" smtClean="0">
                <a:latin typeface="Arial Narrow" charset="0"/>
                <a:ea typeface="Arial Narrow" charset="0"/>
                <a:cs typeface="Arial Narrow" charset="0"/>
                <a:sym typeface="Wingdings"/>
              </a:rPr>
              <a:t>       </a:t>
            </a:r>
            <a:r>
              <a:rPr lang="de-DE" sz="5600" b="1" dirty="0" smtClean="0">
                <a:latin typeface="Arial Narrow" charset="0"/>
                <a:ea typeface="Arial Narrow" charset="0"/>
                <a:cs typeface="Arial Narrow" charset="0"/>
                <a:sym typeface="Wingdings"/>
              </a:rPr>
              <a:t> Höheres Antreten auf Hüfthöhe durch leichte Rücklage besser möglich.</a:t>
            </a:r>
            <a:endParaRPr lang="de-DE" sz="5600" b="1" dirty="0">
              <a:latin typeface="Arial Narrow" charset="0"/>
              <a:ea typeface="Arial Narrow" charset="0"/>
              <a:cs typeface="Arial Narrow" charset="0"/>
            </a:endParaRPr>
          </a:p>
          <a:p>
            <a:pPr marL="0" lvl="0" indent="0">
              <a:lnSpc>
                <a:spcPct val="100000"/>
              </a:lnSpc>
              <a:spcBef>
                <a:spcPts val="0"/>
              </a:spcBef>
              <a:buNone/>
              <a:defRPr/>
            </a:pPr>
            <a:endParaRPr lang="de-DE" sz="5600" b="1" dirty="0" smtClean="0">
              <a:latin typeface="Arial Narrow" charset="0"/>
              <a:ea typeface="Arial Narrow" charset="0"/>
              <a:cs typeface="Arial Narrow" charset="0"/>
            </a:endParaRPr>
          </a:p>
          <a:p>
            <a:pPr marL="0" lvl="0" indent="0">
              <a:lnSpc>
                <a:spcPct val="100000"/>
              </a:lnSpc>
              <a:spcBef>
                <a:spcPts val="0"/>
              </a:spcBef>
              <a:buNone/>
              <a:defRPr/>
            </a:pPr>
            <a:r>
              <a:rPr lang="de-DE" sz="5600" b="1" dirty="0" smtClean="0">
                <a:latin typeface="Arial Narrow" charset="0"/>
                <a:ea typeface="Arial Narrow" charset="0"/>
                <a:cs typeface="Arial Narrow" charset="0"/>
              </a:rPr>
              <a:t>Expertenwissen</a:t>
            </a:r>
          </a:p>
          <a:p>
            <a:pPr marL="0" lvl="0" indent="0">
              <a:lnSpc>
                <a:spcPct val="100000"/>
              </a:lnSpc>
              <a:spcBef>
                <a:spcPts val="0"/>
              </a:spcBef>
              <a:buNone/>
              <a:defRPr/>
            </a:pPr>
            <a:r>
              <a:rPr lang="de-DE" sz="5600" dirty="0" smtClean="0">
                <a:latin typeface="Arial Narrow" charset="0"/>
                <a:ea typeface="Arial Narrow" charset="0"/>
                <a:cs typeface="Arial Narrow" charset="0"/>
              </a:rPr>
              <a:t>Durch das Antreten wird das Schwungbein zum neuen Absprungbein.</a:t>
            </a:r>
          </a:p>
          <a:p>
            <a:pPr marL="0" lvl="0" indent="0">
              <a:lnSpc>
                <a:spcPct val="100000"/>
              </a:lnSpc>
              <a:spcBef>
                <a:spcPts val="0"/>
              </a:spcBef>
              <a:buNone/>
              <a:defRPr/>
            </a:pPr>
            <a:r>
              <a:rPr lang="de-DE" sz="5600" dirty="0" smtClean="0">
                <a:latin typeface="Arial Narrow" charset="0"/>
                <a:ea typeface="Arial Narrow" charset="0"/>
                <a:cs typeface="Arial Narrow" charset="0"/>
              </a:rPr>
              <a:t>Warum macht es deshalb wenig Sinn, das Hindernis mit </a:t>
            </a:r>
          </a:p>
          <a:p>
            <a:pPr marL="0" lvl="0" indent="0">
              <a:lnSpc>
                <a:spcPct val="100000"/>
              </a:lnSpc>
              <a:spcBef>
                <a:spcPts val="0"/>
              </a:spcBef>
              <a:buNone/>
              <a:defRPr/>
            </a:pPr>
            <a:r>
              <a:rPr lang="de-DE" sz="5600" u="sng" dirty="0" smtClean="0">
                <a:latin typeface="Arial Narrow" charset="0"/>
                <a:ea typeface="Arial Narrow" charset="0"/>
                <a:cs typeface="Arial Narrow" charset="0"/>
              </a:rPr>
              <a:t>gestrecktem </a:t>
            </a:r>
            <a:r>
              <a:rPr lang="de-DE" sz="5600" dirty="0" smtClean="0">
                <a:latin typeface="Arial Narrow" charset="0"/>
                <a:ea typeface="Arial Narrow" charset="0"/>
                <a:cs typeface="Arial Narrow" charset="0"/>
              </a:rPr>
              <a:t>Stemmbein anzutreten?</a:t>
            </a:r>
            <a:endParaRPr lang="de-DE" sz="5600" dirty="0">
              <a:latin typeface="Arial Narrow" charset="0"/>
              <a:ea typeface="Arial Narrow" charset="0"/>
              <a:cs typeface="Arial Narrow" charset="0"/>
            </a:endParaRPr>
          </a:p>
          <a:p>
            <a:pPr marL="0" marR="0" lvl="0" indent="0" defTabSz="914400" eaLnBrk="1" fontAlgn="auto" latinLnBrk="0" hangingPunct="1">
              <a:lnSpc>
                <a:spcPct val="100000"/>
              </a:lnSpc>
              <a:spcBef>
                <a:spcPts val="0"/>
              </a:spcBef>
              <a:spcAft>
                <a:spcPts val="0"/>
              </a:spcAft>
              <a:buClrTx/>
              <a:buSzTx/>
              <a:buNone/>
              <a:tabLst/>
              <a:defRPr/>
            </a:pPr>
            <a:endParaRPr lang="de-DE" sz="1900" dirty="0" smtClean="0"/>
          </a:p>
          <a:p>
            <a:pPr marL="0" marR="0" lvl="0" indent="0" defTabSz="914400" eaLnBrk="1" fontAlgn="auto" latinLnBrk="0" hangingPunct="1">
              <a:lnSpc>
                <a:spcPct val="100000"/>
              </a:lnSpc>
              <a:spcBef>
                <a:spcPts val="0"/>
              </a:spcBef>
              <a:spcAft>
                <a:spcPts val="0"/>
              </a:spcAft>
              <a:buClrTx/>
              <a:buSzTx/>
              <a:buNone/>
              <a:tabLst/>
              <a:defRPr/>
            </a:pPr>
            <a:endParaRPr lang="de-DE" sz="2400" b="1" dirty="0" smtClean="0"/>
          </a:p>
          <a:p>
            <a:pPr marL="457200" marR="0" lvl="0" indent="-457200" defTabSz="914400" eaLnBrk="1" fontAlgn="auto" latinLnBrk="0" hangingPunct="1">
              <a:lnSpc>
                <a:spcPct val="100000"/>
              </a:lnSpc>
              <a:spcBef>
                <a:spcPts val="0"/>
              </a:spcBef>
              <a:spcAft>
                <a:spcPts val="0"/>
              </a:spcAft>
              <a:buClrTx/>
              <a:buSzTx/>
              <a:buAutoNum type="arabicPeriod"/>
              <a:tabLst/>
              <a:defRPr/>
            </a:pPr>
            <a:endParaRPr lang="de-DE" sz="2400" b="1" dirty="0" smtClean="0"/>
          </a:p>
          <a:p>
            <a:pPr marL="457200" marR="0" lvl="0" indent="-457200" defTabSz="914400" eaLnBrk="1" fontAlgn="auto" latinLnBrk="0" hangingPunct="1">
              <a:lnSpc>
                <a:spcPct val="100000"/>
              </a:lnSpc>
              <a:spcBef>
                <a:spcPts val="0"/>
              </a:spcBef>
              <a:spcAft>
                <a:spcPts val="0"/>
              </a:spcAft>
              <a:buClrTx/>
              <a:buSzTx/>
              <a:buAutoNum type="arabicPeriod"/>
              <a:tabLst/>
              <a:defRPr/>
            </a:pPr>
            <a:endParaRPr lang="de-DE" sz="2400" b="1" dirty="0" smtClean="0"/>
          </a:p>
          <a:p>
            <a:pPr marL="457200" marR="0" lvl="0" indent="-457200" defTabSz="914400" eaLnBrk="1" fontAlgn="auto" latinLnBrk="0" hangingPunct="1">
              <a:lnSpc>
                <a:spcPct val="100000"/>
              </a:lnSpc>
              <a:spcBef>
                <a:spcPts val="0"/>
              </a:spcBef>
              <a:spcAft>
                <a:spcPts val="0"/>
              </a:spcAft>
              <a:buClrTx/>
              <a:buSzTx/>
              <a:buAutoNum type="arabicPeriod"/>
              <a:tabLst/>
              <a:defRPr/>
            </a:pPr>
            <a:endParaRPr lang="de-DE" sz="2400" b="1" dirty="0" smtClean="0"/>
          </a:p>
          <a:p>
            <a:pPr marL="0" marR="0" lvl="0" indent="0" defTabSz="914400" eaLnBrk="1" fontAlgn="auto" latinLnBrk="0" hangingPunct="1">
              <a:lnSpc>
                <a:spcPct val="100000"/>
              </a:lnSpc>
              <a:spcBef>
                <a:spcPts val="0"/>
              </a:spcBef>
              <a:spcAft>
                <a:spcPts val="0"/>
              </a:spcAft>
              <a:buClrTx/>
              <a:buSzTx/>
              <a:buNone/>
              <a:tabLst/>
              <a:defRPr/>
            </a:pPr>
            <a:endParaRPr lang="de-DE" sz="2400" b="1" dirty="0" smtClean="0"/>
          </a:p>
          <a:p>
            <a:pPr marL="0" marR="0" lvl="0" indent="0" defTabSz="914400" eaLnBrk="1" fontAlgn="auto" latinLnBrk="0" hangingPunct="1">
              <a:lnSpc>
                <a:spcPct val="100000"/>
              </a:lnSpc>
              <a:spcBef>
                <a:spcPts val="0"/>
              </a:spcBef>
              <a:spcAft>
                <a:spcPts val="0"/>
              </a:spcAft>
              <a:buClrTx/>
              <a:buSzTx/>
              <a:buNone/>
              <a:tabLst/>
              <a:defRPr/>
            </a:pPr>
            <a:endParaRPr lang="de-DE" sz="2400" b="1" dirty="0"/>
          </a:p>
          <a:p>
            <a:pPr marL="0" marR="0" lvl="0" indent="0" defTabSz="914400" eaLnBrk="1" fontAlgn="auto" latinLnBrk="0" hangingPunct="1">
              <a:lnSpc>
                <a:spcPct val="100000"/>
              </a:lnSpc>
              <a:spcBef>
                <a:spcPts val="0"/>
              </a:spcBef>
              <a:spcAft>
                <a:spcPts val="0"/>
              </a:spcAft>
              <a:buClrTx/>
              <a:buSzTx/>
              <a:buNone/>
              <a:tabLst/>
              <a:defRPr/>
            </a:pPr>
            <a:endParaRPr lang="de-DE" sz="2400" b="1" dirty="0" smtClean="0"/>
          </a:p>
          <a:p>
            <a:pPr marL="0" marR="0" lvl="0" indent="0" defTabSz="914400" eaLnBrk="1" fontAlgn="auto" latinLnBrk="0" hangingPunct="1">
              <a:lnSpc>
                <a:spcPct val="100000"/>
              </a:lnSpc>
              <a:spcBef>
                <a:spcPts val="0"/>
              </a:spcBef>
              <a:spcAft>
                <a:spcPts val="0"/>
              </a:spcAft>
              <a:buClrTx/>
              <a:buSzTx/>
              <a:buNone/>
              <a:tabLst/>
              <a:defRPr/>
            </a:pPr>
            <a:endParaRPr lang="de-DE" sz="2400" b="1" dirty="0"/>
          </a:p>
          <a:p>
            <a:pPr marL="0" marR="0" lvl="0" indent="0" defTabSz="914400" eaLnBrk="1" fontAlgn="auto" latinLnBrk="0" hangingPunct="1">
              <a:lnSpc>
                <a:spcPct val="100000"/>
              </a:lnSpc>
              <a:spcBef>
                <a:spcPts val="0"/>
              </a:spcBef>
              <a:spcAft>
                <a:spcPts val="0"/>
              </a:spcAft>
              <a:buClrTx/>
              <a:buSzTx/>
              <a:buNone/>
              <a:tabLst/>
              <a:defRPr/>
            </a:pPr>
            <a:endParaRPr lang="de-DE" sz="2400" b="1"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dirty="0"/>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p>
        </p:txBody>
      </p:sp>
      <p:pic>
        <p:nvPicPr>
          <p:cNvPr id="6" name="Bild 5"/>
          <p:cNvPicPr>
            <a:picLocks noChangeAspect="1"/>
          </p:cNvPicPr>
          <p:nvPr/>
        </p:nvPicPr>
        <p:blipFill>
          <a:blip r:embed="rId2"/>
          <a:stretch>
            <a:fillRect/>
          </a:stretch>
        </p:blipFill>
        <p:spPr>
          <a:xfrm>
            <a:off x="6357938" y="3690405"/>
            <a:ext cx="4763093" cy="2990616"/>
          </a:xfrm>
          <a:prstGeom prst="rect">
            <a:avLst/>
          </a:prstGeom>
        </p:spPr>
      </p:pic>
      <p:sp>
        <p:nvSpPr>
          <p:cNvPr id="9" name="Rechteck 8"/>
          <p:cNvSpPr/>
          <p:nvPr/>
        </p:nvSpPr>
        <p:spPr>
          <a:xfrm>
            <a:off x="11121031" y="3260788"/>
            <a:ext cx="889744" cy="342023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8994" y="110449"/>
            <a:ext cx="1071781" cy="1071781"/>
          </a:xfrm>
          <a:prstGeom prst="rect">
            <a:avLst/>
          </a:prstGeom>
        </p:spPr>
      </p:pic>
    </p:spTree>
    <p:extLst>
      <p:ext uri="{BB962C8B-B14F-4D97-AF65-F5344CB8AC3E}">
        <p14:creationId xmlns:p14="http://schemas.microsoft.com/office/powerpoint/2010/main" val="12922504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2913" y="204705"/>
            <a:ext cx="11444286" cy="1046580"/>
          </a:xfrm>
        </p:spPr>
        <p:txBody>
          <a:bodyPr>
            <a:normAutofit/>
          </a:bodyPr>
          <a:lstStyle/>
          <a:p>
            <a:r>
              <a:rPr lang="de-DE" sz="4000" dirty="0" smtClean="0">
                <a:latin typeface="Arial Narrow" charset="0"/>
                <a:ea typeface="Arial Narrow" charset="0"/>
                <a:cs typeface="Arial Narrow" charset="0"/>
              </a:rPr>
              <a:t>16a) Prinzip Koordination von Teilimpulsen                   </a:t>
            </a:r>
            <a:r>
              <a:rPr lang="de-DE" sz="1300" dirty="0" smtClean="0">
                <a:latin typeface="Arial Narrow" charset="0"/>
                <a:ea typeface="Arial Narrow" charset="0"/>
                <a:cs typeface="Arial Narrow" charset="0"/>
              </a:rPr>
              <a:t>(Skoda </a:t>
            </a:r>
            <a:r>
              <a:rPr lang="de-DE" sz="1300" dirty="0" smtClean="0">
                <a:latin typeface="Arial Narrow" charset="0"/>
                <a:ea typeface="Arial Narrow" charset="0"/>
                <a:cs typeface="Arial Narrow" charset="0"/>
              </a:rPr>
              <a:t>2018)</a:t>
            </a:r>
            <a:endParaRPr lang="de-DE" sz="1300" dirty="0">
              <a:latin typeface="Arial Narrow" charset="0"/>
              <a:ea typeface="Arial Narrow" charset="0"/>
              <a:cs typeface="Arial Narrow" charset="0"/>
            </a:endParaRPr>
          </a:p>
        </p:txBody>
      </p:sp>
      <p:sp>
        <p:nvSpPr>
          <p:cNvPr id="3" name="Inhaltsplatzhalter 2"/>
          <p:cNvSpPr>
            <a:spLocks noGrp="1"/>
          </p:cNvSpPr>
          <p:nvPr>
            <p:ph idx="1"/>
          </p:nvPr>
        </p:nvSpPr>
        <p:spPr>
          <a:xfrm>
            <a:off x="442912" y="1371601"/>
            <a:ext cx="11444287" cy="5109410"/>
          </a:xfrm>
          <a:solidFill>
            <a:schemeClr val="accent2">
              <a:lumMod val="20000"/>
              <a:lumOff val="80000"/>
            </a:schemeClr>
          </a:solidFill>
          <a:ln>
            <a:solidFill>
              <a:schemeClr val="tx1"/>
            </a:solidFill>
          </a:ln>
        </p:spPr>
        <p:txBody>
          <a:bodyPr>
            <a:normAutofit/>
          </a:bodyPr>
          <a:lstStyle/>
          <a:p>
            <a:pPr marL="0" lvl="0" indent="0">
              <a:lnSpc>
                <a:spcPct val="100000"/>
              </a:lnSpc>
              <a:spcBef>
                <a:spcPts val="0"/>
              </a:spcBef>
              <a:buNone/>
              <a:defRPr/>
            </a:pPr>
            <a:r>
              <a:rPr lang="de-DE" dirty="0" smtClean="0"/>
              <a:t>Beim Absprung können die </a:t>
            </a:r>
            <a:r>
              <a:rPr lang="de-DE" dirty="0"/>
              <a:t>Arme als Schwungunterstützung </a:t>
            </a:r>
            <a:r>
              <a:rPr lang="de-DE" dirty="0" smtClean="0"/>
              <a:t>genutzt werden, </a:t>
            </a:r>
            <a:r>
              <a:rPr lang="de-DE" dirty="0"/>
              <a:t>indem sie </a:t>
            </a:r>
            <a:r>
              <a:rPr lang="de-DE" u="sng" dirty="0"/>
              <a:t>parallel von hinten </a:t>
            </a:r>
            <a:r>
              <a:rPr lang="de-DE" dirty="0"/>
              <a:t>nach </a:t>
            </a:r>
            <a:r>
              <a:rPr lang="de-DE" u="sng" dirty="0"/>
              <a:t>vorne oben geschwungen </a:t>
            </a:r>
          </a:p>
          <a:p>
            <a:pPr marL="0" lvl="0" indent="0">
              <a:lnSpc>
                <a:spcPct val="100000"/>
              </a:lnSpc>
              <a:spcBef>
                <a:spcPts val="0"/>
              </a:spcBef>
              <a:buNone/>
              <a:defRPr/>
            </a:pPr>
            <a:r>
              <a:rPr lang="de-DE" dirty="0"/>
              <a:t>werden. </a:t>
            </a:r>
            <a:r>
              <a:rPr lang="de-DE" dirty="0" smtClean="0"/>
              <a:t>Sind die Beine (Absprung) </a:t>
            </a:r>
            <a:r>
              <a:rPr lang="de-DE" dirty="0"/>
              <a:t>und der Armschwung gut </a:t>
            </a:r>
          </a:p>
          <a:p>
            <a:pPr marL="0" lvl="0" indent="0">
              <a:lnSpc>
                <a:spcPct val="100000"/>
              </a:lnSpc>
              <a:spcBef>
                <a:spcPts val="0"/>
              </a:spcBef>
              <a:buNone/>
              <a:defRPr/>
            </a:pPr>
            <a:r>
              <a:rPr lang="de-DE" dirty="0"/>
              <a:t>aufeinander abgestimmt, vergrößert sich die </a:t>
            </a:r>
            <a:r>
              <a:rPr lang="de-DE" dirty="0" smtClean="0"/>
              <a:t>Sprunghöhe bzw. </a:t>
            </a:r>
            <a:r>
              <a:rPr lang="de-DE" dirty="0"/>
              <a:t>-</a:t>
            </a:r>
            <a:r>
              <a:rPr lang="de-DE" dirty="0" smtClean="0"/>
              <a:t>weite.</a:t>
            </a:r>
          </a:p>
          <a:p>
            <a:pPr marL="0" lvl="0" indent="0">
              <a:lnSpc>
                <a:spcPct val="100000"/>
              </a:lnSpc>
              <a:spcBef>
                <a:spcPts val="0"/>
              </a:spcBef>
              <a:buNone/>
              <a:defRPr/>
            </a:pPr>
            <a:endParaRPr lang="de-DE" dirty="0" smtClean="0"/>
          </a:p>
          <a:p>
            <a:pPr marL="0" lvl="0" indent="0">
              <a:lnSpc>
                <a:spcPct val="100000"/>
              </a:lnSpc>
              <a:spcBef>
                <a:spcPts val="0"/>
              </a:spcBef>
              <a:buNone/>
              <a:defRPr/>
            </a:pPr>
            <a:r>
              <a:rPr lang="de-DE" b="1" dirty="0" smtClean="0"/>
              <a:t>Was </a:t>
            </a:r>
            <a:r>
              <a:rPr lang="de-DE" b="1" dirty="0" err="1" smtClean="0"/>
              <a:t>heisst</a:t>
            </a:r>
            <a:r>
              <a:rPr lang="de-DE" b="1" dirty="0" smtClean="0"/>
              <a:t> das für den Kong (Katze)? </a:t>
            </a:r>
          </a:p>
          <a:p>
            <a:pPr marL="0" lvl="0" indent="0">
              <a:lnSpc>
                <a:spcPct val="100000"/>
              </a:lnSpc>
              <a:spcBef>
                <a:spcPts val="0"/>
              </a:spcBef>
              <a:buNone/>
              <a:defRPr/>
            </a:pPr>
            <a:r>
              <a:rPr lang="de-DE" b="1" dirty="0" smtClean="0"/>
              <a:t>Amsterdam-Rhythmus für BEINE und ARME!</a:t>
            </a:r>
            <a:endParaRPr lang="de-DE" dirty="0" smtClean="0"/>
          </a:p>
          <a:p>
            <a:pPr>
              <a:lnSpc>
                <a:spcPct val="100000"/>
              </a:lnSpc>
              <a:spcBef>
                <a:spcPts val="0"/>
              </a:spcBef>
              <a:defRPr/>
            </a:pPr>
            <a:r>
              <a:rPr lang="de-DE" u="sng" dirty="0" smtClean="0"/>
              <a:t>BEINE</a:t>
            </a:r>
            <a:r>
              <a:rPr lang="de-DE" dirty="0" smtClean="0"/>
              <a:t>  </a:t>
            </a:r>
            <a:r>
              <a:rPr lang="de-DE" dirty="0" smtClean="0">
                <a:sym typeface="Wingdings"/>
              </a:rPr>
              <a:t> Kurzer Schritt (AM), Langer Schritt (STER), Absprungschritt mit aktivem Fersenzug des Schwungbeins nach oben (DAM) </a:t>
            </a:r>
          </a:p>
          <a:p>
            <a:pPr>
              <a:lnSpc>
                <a:spcPct val="100000"/>
              </a:lnSpc>
              <a:spcBef>
                <a:spcPts val="0"/>
              </a:spcBef>
              <a:defRPr/>
            </a:pPr>
            <a:r>
              <a:rPr lang="de-DE" u="sng" dirty="0" smtClean="0">
                <a:sym typeface="Wingdings"/>
              </a:rPr>
              <a:t>ARME</a:t>
            </a:r>
            <a:r>
              <a:rPr lang="de-DE" dirty="0" smtClean="0">
                <a:sym typeface="Wingdings"/>
              </a:rPr>
              <a:t>  Vorschwingen der Arme (AM), paralleles Rückschwingen </a:t>
            </a:r>
            <a:r>
              <a:rPr lang="de-DE" dirty="0">
                <a:sym typeface="Wingdings"/>
              </a:rPr>
              <a:t>(</a:t>
            </a:r>
            <a:r>
              <a:rPr lang="de-DE" dirty="0" smtClean="0">
                <a:sym typeface="Wingdings"/>
              </a:rPr>
              <a:t>STER), explosives </a:t>
            </a:r>
            <a:r>
              <a:rPr lang="de-DE" dirty="0" err="1" smtClean="0">
                <a:sym typeface="Wingdings"/>
              </a:rPr>
              <a:t>Nachvorneobenschwingen</a:t>
            </a:r>
            <a:r>
              <a:rPr lang="de-DE" dirty="0" smtClean="0">
                <a:sym typeface="Wingdings"/>
              </a:rPr>
              <a:t> beider Arme auf (DAM)</a:t>
            </a:r>
          </a:p>
          <a:p>
            <a:pPr marL="514350" lvl="0" indent="-514350">
              <a:lnSpc>
                <a:spcPct val="100000"/>
              </a:lnSpc>
              <a:spcBef>
                <a:spcPts val="0"/>
              </a:spcBef>
              <a:buAutoNum type="arabicPeriod"/>
              <a:defRPr/>
            </a:pPr>
            <a:endParaRPr lang="de-DE" dirty="0"/>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6484" y="3240255"/>
            <a:ext cx="1778000" cy="1066800"/>
          </a:xfrm>
          <a:prstGeom prst="rect">
            <a:avLst/>
          </a:prstGeom>
        </p:spPr>
      </p:pic>
    </p:spTree>
    <p:extLst>
      <p:ext uri="{BB962C8B-B14F-4D97-AF65-F5344CB8AC3E}">
        <p14:creationId xmlns:p14="http://schemas.microsoft.com/office/powerpoint/2010/main" val="1778965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053" y="165100"/>
            <a:ext cx="11389894" cy="1020763"/>
          </a:xfrm>
        </p:spPr>
        <p:txBody>
          <a:bodyPr>
            <a:normAutofit/>
          </a:bodyPr>
          <a:lstStyle/>
          <a:p>
            <a:r>
              <a:rPr lang="de-DE" dirty="0" smtClean="0">
                <a:latin typeface="Arial Narrow" charset="0"/>
                <a:ea typeface="Arial Narrow" charset="0"/>
                <a:cs typeface="Arial Narrow" charset="0"/>
              </a:rPr>
              <a:t>16b) Prinzip Koordination von </a:t>
            </a:r>
            <a:r>
              <a:rPr lang="de-DE" dirty="0">
                <a:latin typeface="Arial Narrow" charset="0"/>
                <a:ea typeface="Arial Narrow" charset="0"/>
                <a:cs typeface="Arial Narrow" charset="0"/>
              </a:rPr>
              <a:t>Teilimpulsen </a:t>
            </a:r>
            <a:r>
              <a:rPr lang="de-DE" dirty="0" smtClean="0">
                <a:latin typeface="Arial Narrow" charset="0"/>
                <a:ea typeface="Arial Narrow" charset="0"/>
                <a:cs typeface="Arial Narrow" charset="0"/>
              </a:rPr>
              <a:t>            </a:t>
            </a:r>
            <a:r>
              <a:rPr lang="de-DE" sz="1300" dirty="0" smtClean="0">
                <a:latin typeface="Arial Narrow" charset="0"/>
                <a:ea typeface="Arial Narrow" charset="0"/>
                <a:cs typeface="Arial Narrow" charset="0"/>
              </a:rPr>
              <a:t>(</a:t>
            </a:r>
            <a:r>
              <a:rPr lang="de-DE" sz="1300" dirty="0">
                <a:latin typeface="Arial Narrow" charset="0"/>
                <a:ea typeface="Arial Narrow" charset="0"/>
                <a:cs typeface="Arial Narrow" charset="0"/>
              </a:rPr>
              <a:t>Skoda </a:t>
            </a:r>
            <a:r>
              <a:rPr lang="de-DE" sz="1300" dirty="0" smtClean="0">
                <a:latin typeface="Arial Narrow" charset="0"/>
                <a:ea typeface="Arial Narrow" charset="0"/>
                <a:cs typeface="Arial Narrow" charset="0"/>
              </a:rPr>
              <a:t>2018)</a:t>
            </a:r>
            <a:endParaRPr lang="de-DE" sz="1300" dirty="0">
              <a:latin typeface="Arial Narrow" charset="0"/>
              <a:ea typeface="Arial Narrow" charset="0"/>
              <a:cs typeface="Arial Narrow" charset="0"/>
            </a:endParaRPr>
          </a:p>
        </p:txBody>
      </p:sp>
      <p:sp>
        <p:nvSpPr>
          <p:cNvPr id="3" name="Inhaltsplatzhalter 2"/>
          <p:cNvSpPr>
            <a:spLocks noGrp="1"/>
          </p:cNvSpPr>
          <p:nvPr>
            <p:ph idx="1"/>
          </p:nvPr>
        </p:nvSpPr>
        <p:spPr>
          <a:xfrm>
            <a:off x="401053" y="1185863"/>
            <a:ext cx="11389894" cy="5543550"/>
          </a:xfrm>
          <a:solidFill>
            <a:schemeClr val="accent2">
              <a:lumMod val="20000"/>
              <a:lumOff val="80000"/>
            </a:schemeClr>
          </a:solidFill>
          <a:ln>
            <a:solidFill>
              <a:schemeClr val="tx1"/>
            </a:solidFill>
          </a:ln>
        </p:spPr>
        <p:txBody>
          <a:bodyPr>
            <a:normAutofit/>
          </a:bodyPr>
          <a:lstStyle/>
          <a:p>
            <a:pPr marL="0" lvl="0" indent="0">
              <a:lnSpc>
                <a:spcPct val="100000"/>
              </a:lnSpc>
              <a:spcBef>
                <a:spcPts val="0"/>
              </a:spcBef>
              <a:buNone/>
              <a:defRPr/>
            </a:pPr>
            <a:r>
              <a:rPr lang="de-DE" b="1" dirty="0" smtClean="0"/>
              <a:t>Was heißt das für den Kong (Katze)? </a:t>
            </a:r>
          </a:p>
          <a:p>
            <a:pPr marL="0" lvl="0" indent="0">
              <a:lnSpc>
                <a:spcPct val="100000"/>
              </a:lnSpc>
              <a:spcBef>
                <a:spcPts val="0"/>
              </a:spcBef>
              <a:buNone/>
              <a:defRPr/>
            </a:pPr>
            <a:r>
              <a:rPr lang="de-DE" b="1" dirty="0" smtClean="0"/>
              <a:t>Amsterdam-Rhythmus für BEINE und ARME</a:t>
            </a:r>
            <a:endParaRPr lang="de-DE" dirty="0" smtClean="0"/>
          </a:p>
          <a:p>
            <a:pPr>
              <a:lnSpc>
                <a:spcPct val="100000"/>
              </a:lnSpc>
              <a:spcBef>
                <a:spcPts val="0"/>
              </a:spcBef>
              <a:defRPr/>
            </a:pPr>
            <a:r>
              <a:rPr lang="de-DE" u="sng" dirty="0" smtClean="0"/>
              <a:t>BEINE</a:t>
            </a:r>
            <a:r>
              <a:rPr lang="de-DE" dirty="0" smtClean="0"/>
              <a:t>  </a:t>
            </a:r>
            <a:r>
              <a:rPr lang="de-DE" dirty="0" smtClean="0">
                <a:sym typeface="Wingdings"/>
              </a:rPr>
              <a:t> Kurzer Schritt (AM), Langer Schritt (STER), Absprungschritt (DAM) + aktiver Fersenzug des Schwungbeins nach oben beim Absprung </a:t>
            </a:r>
          </a:p>
          <a:p>
            <a:pPr>
              <a:lnSpc>
                <a:spcPct val="100000"/>
              </a:lnSpc>
              <a:spcBef>
                <a:spcPts val="0"/>
              </a:spcBef>
              <a:defRPr/>
            </a:pPr>
            <a:r>
              <a:rPr lang="de-DE" u="sng" dirty="0" smtClean="0">
                <a:sym typeface="Wingdings"/>
              </a:rPr>
              <a:t>ARME</a:t>
            </a:r>
            <a:r>
              <a:rPr lang="de-DE" dirty="0" smtClean="0">
                <a:sym typeface="Wingdings"/>
              </a:rPr>
              <a:t>  Vorschwingen der Arme (AM), paralleles Rückschwingen </a:t>
            </a:r>
            <a:r>
              <a:rPr lang="de-DE" dirty="0">
                <a:sym typeface="Wingdings"/>
              </a:rPr>
              <a:t>(</a:t>
            </a:r>
            <a:r>
              <a:rPr lang="de-DE" dirty="0" smtClean="0">
                <a:sym typeface="Wingdings"/>
              </a:rPr>
              <a:t>STER), explosives </a:t>
            </a:r>
            <a:r>
              <a:rPr lang="de-DE" dirty="0" err="1" smtClean="0">
                <a:sym typeface="Wingdings"/>
              </a:rPr>
              <a:t>Nachvorneobenschwingen</a:t>
            </a:r>
            <a:r>
              <a:rPr lang="de-DE" dirty="0" smtClean="0">
                <a:sym typeface="Wingdings"/>
              </a:rPr>
              <a:t> beider Arme auf (DAM)</a:t>
            </a:r>
          </a:p>
          <a:p>
            <a:pPr marL="514350" lvl="0" indent="-514350">
              <a:lnSpc>
                <a:spcPct val="100000"/>
              </a:lnSpc>
              <a:spcBef>
                <a:spcPts val="0"/>
              </a:spcBef>
              <a:buAutoNum type="arabicPeriod"/>
              <a:defRPr/>
            </a:pPr>
            <a:endParaRPr lang="de-DE" dirty="0"/>
          </a:p>
        </p:txBody>
      </p:sp>
      <p:pic>
        <p:nvPicPr>
          <p:cNvPr id="5" name="Bild 4"/>
          <p:cNvPicPr>
            <a:picLocks noChangeAspect="1"/>
          </p:cNvPicPr>
          <p:nvPr/>
        </p:nvPicPr>
        <p:blipFill>
          <a:blip r:embed="rId2"/>
          <a:stretch>
            <a:fillRect/>
          </a:stretch>
        </p:blipFill>
        <p:spPr>
          <a:xfrm>
            <a:off x="1900237" y="3922551"/>
            <a:ext cx="7600951" cy="2806862"/>
          </a:xfrm>
          <a:prstGeom prst="rect">
            <a:avLst/>
          </a:prstGeom>
        </p:spPr>
      </p:pic>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947" y="5662613"/>
            <a:ext cx="1778000" cy="1066800"/>
          </a:xfrm>
          <a:prstGeom prst="rect">
            <a:avLst/>
          </a:prstGeom>
        </p:spPr>
      </p:pic>
    </p:spTree>
    <p:extLst>
      <p:ext uri="{BB962C8B-B14F-4D97-AF65-F5344CB8AC3E}">
        <p14:creationId xmlns:p14="http://schemas.microsoft.com/office/powerpoint/2010/main" val="14108553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4675" y="349084"/>
            <a:ext cx="11467476" cy="1015022"/>
          </a:xfrm>
        </p:spPr>
        <p:txBody>
          <a:bodyPr/>
          <a:lstStyle/>
          <a:p>
            <a:r>
              <a:rPr lang="de-DE" dirty="0" smtClean="0">
                <a:latin typeface="Arial Narrow" charset="0"/>
                <a:ea typeface="Arial Narrow" charset="0"/>
                <a:cs typeface="Arial Narrow" charset="0"/>
              </a:rPr>
              <a:t>1a) Kultur, Geschichte, Soziologie              </a:t>
            </a:r>
            <a:r>
              <a:rPr lang="de-DE" dirty="0" smtClean="0"/>
              <a:t>              </a:t>
            </a:r>
            <a:r>
              <a:rPr lang="de-DE" sz="1200" dirty="0" smtClean="0">
                <a:latin typeface="Arial Narrow" charset="0"/>
                <a:ea typeface="Arial Narrow" charset="0"/>
                <a:cs typeface="Arial Narrow" charset="0"/>
              </a:rPr>
              <a:t>(Skoda </a:t>
            </a:r>
            <a:r>
              <a:rPr lang="de-DE" sz="1200" dirty="0" smtClean="0">
                <a:latin typeface="Arial Narrow" charset="0"/>
                <a:ea typeface="Arial Narrow" charset="0"/>
                <a:cs typeface="Arial Narrow" charset="0"/>
              </a:rPr>
              <a:t>2018)</a:t>
            </a:r>
            <a:endParaRPr lang="de-DE" sz="1200" dirty="0">
              <a:latin typeface="Arial Narrow" charset="0"/>
              <a:ea typeface="Arial Narrow" charset="0"/>
              <a:cs typeface="Arial Narrow" charset="0"/>
            </a:endParaRPr>
          </a:p>
        </p:txBody>
      </p:sp>
      <p:sp>
        <p:nvSpPr>
          <p:cNvPr id="3" name="Inhaltsplatzhalter 2"/>
          <p:cNvSpPr>
            <a:spLocks noGrp="1"/>
          </p:cNvSpPr>
          <p:nvPr>
            <p:ph idx="1"/>
          </p:nvPr>
        </p:nvSpPr>
        <p:spPr>
          <a:xfrm>
            <a:off x="494675" y="1364105"/>
            <a:ext cx="11467476" cy="5231567"/>
          </a:xfrm>
          <a:solidFill>
            <a:schemeClr val="accent2">
              <a:lumMod val="20000"/>
              <a:lumOff val="80000"/>
            </a:schemeClr>
          </a:solidFill>
          <a:ln>
            <a:solidFill>
              <a:schemeClr val="tx1"/>
            </a:solidFill>
          </a:ln>
        </p:spPr>
        <p:txBody>
          <a:bodyPr>
            <a:normAutofit fontScale="55000" lnSpcReduction="20000"/>
          </a:bodyPr>
          <a:lstStyle/>
          <a:p>
            <a:pPr marL="0" lvl="0" indent="0">
              <a:lnSpc>
                <a:spcPct val="100000"/>
              </a:lnSpc>
              <a:spcBef>
                <a:spcPts val="0"/>
              </a:spcBef>
              <a:buNone/>
              <a:defRPr/>
            </a:pPr>
            <a:r>
              <a:rPr lang="de-DE" sz="2900" b="1" u="sng" dirty="0" smtClean="0">
                <a:latin typeface="Arial" charset="0"/>
                <a:ea typeface="Arial" charset="0"/>
                <a:cs typeface="Arial" charset="0"/>
              </a:rPr>
              <a:t>Aufgaben</a:t>
            </a:r>
          </a:p>
          <a:p>
            <a:pPr marL="0" lvl="0" indent="0">
              <a:lnSpc>
                <a:spcPct val="100000"/>
              </a:lnSpc>
              <a:spcBef>
                <a:spcPts val="0"/>
              </a:spcBef>
              <a:buNone/>
              <a:defRPr/>
            </a:pPr>
            <a:endParaRPr lang="de-DE" sz="2200" b="1" u="sng" dirty="0">
              <a:latin typeface="Arial" charset="0"/>
              <a:ea typeface="Arial" charset="0"/>
              <a:cs typeface="Arial" charset="0"/>
            </a:endParaRPr>
          </a:p>
          <a:p>
            <a:pPr marL="0" lvl="0" indent="0">
              <a:lnSpc>
                <a:spcPct val="100000"/>
              </a:lnSpc>
              <a:spcBef>
                <a:spcPts val="0"/>
              </a:spcBef>
              <a:buNone/>
              <a:defRPr/>
            </a:pPr>
            <a:r>
              <a:rPr lang="de-DE" sz="3200" b="1" dirty="0" smtClean="0">
                <a:latin typeface="Arial" charset="0"/>
                <a:ea typeface="Arial" charset="0"/>
                <a:cs typeface="Arial" charset="0"/>
              </a:rPr>
              <a:t>Ordne </a:t>
            </a:r>
            <a:r>
              <a:rPr lang="de-DE" sz="3200" b="1" dirty="0" err="1" smtClean="0">
                <a:latin typeface="Arial" charset="0"/>
                <a:ea typeface="Arial" charset="0"/>
                <a:cs typeface="Arial" charset="0"/>
              </a:rPr>
              <a:t>LeParkour</a:t>
            </a:r>
            <a:r>
              <a:rPr lang="de-DE" sz="3200" b="1" dirty="0" smtClean="0">
                <a:latin typeface="Arial" charset="0"/>
                <a:ea typeface="Arial" charset="0"/>
                <a:cs typeface="Arial" charset="0"/>
              </a:rPr>
              <a:t> in die momentane Sport- und Bewegungswelt ein.</a:t>
            </a:r>
          </a:p>
          <a:p>
            <a:pPr marL="0" lvl="0" indent="0">
              <a:lnSpc>
                <a:spcPct val="100000"/>
              </a:lnSpc>
              <a:spcBef>
                <a:spcPts val="0"/>
              </a:spcBef>
              <a:buNone/>
              <a:defRPr/>
            </a:pPr>
            <a:endParaRPr lang="de-DE" sz="3200" b="1" u="sng" dirty="0">
              <a:latin typeface="Arial" charset="0"/>
              <a:ea typeface="Arial" charset="0"/>
              <a:cs typeface="Arial" charset="0"/>
            </a:endParaRPr>
          </a:p>
          <a:p>
            <a:pPr marL="514350" indent="-514350">
              <a:lnSpc>
                <a:spcPct val="100000"/>
              </a:lnSpc>
              <a:spcBef>
                <a:spcPts val="0"/>
              </a:spcBef>
              <a:buFont typeface="+mj-lt"/>
              <a:buAutoNum type="arabicPeriod"/>
              <a:defRPr/>
            </a:pPr>
            <a:r>
              <a:rPr lang="de-DE" sz="3200" b="1" dirty="0">
                <a:latin typeface="Arial" charset="0"/>
                <a:ea typeface="Arial" charset="0"/>
                <a:cs typeface="Arial" charset="0"/>
              </a:rPr>
              <a:t>Würdest du </a:t>
            </a:r>
            <a:r>
              <a:rPr lang="de-DE" sz="3200" b="1" dirty="0" err="1">
                <a:latin typeface="Arial" charset="0"/>
                <a:ea typeface="Arial" charset="0"/>
                <a:cs typeface="Arial" charset="0"/>
              </a:rPr>
              <a:t>LeParkour</a:t>
            </a:r>
            <a:r>
              <a:rPr lang="de-DE" sz="3200" b="1" dirty="0">
                <a:latin typeface="Arial" charset="0"/>
                <a:ea typeface="Arial" charset="0"/>
                <a:cs typeface="Arial" charset="0"/>
              </a:rPr>
              <a:t> als „Trendsportart“ oder als „traditionelle Sportart“ bezeichnen? Begründe deine </a:t>
            </a:r>
            <a:r>
              <a:rPr lang="de-DE" sz="3200" b="1" dirty="0" smtClean="0">
                <a:latin typeface="Arial" charset="0"/>
                <a:ea typeface="Arial" charset="0"/>
                <a:cs typeface="Arial" charset="0"/>
              </a:rPr>
              <a:t>Entscheidung. Beziehe dich dabei auf den Text. </a:t>
            </a:r>
            <a:endParaRPr lang="de-DE" sz="3200" b="1" dirty="0">
              <a:latin typeface="Arial" charset="0"/>
              <a:ea typeface="Arial" charset="0"/>
              <a:cs typeface="Arial" charset="0"/>
            </a:endParaRPr>
          </a:p>
          <a:p>
            <a:pPr marL="514350" indent="-514350">
              <a:lnSpc>
                <a:spcPct val="100000"/>
              </a:lnSpc>
              <a:spcBef>
                <a:spcPts val="0"/>
              </a:spcBef>
              <a:buFont typeface="+mj-lt"/>
              <a:buAutoNum type="arabicPeriod"/>
              <a:defRPr/>
            </a:pPr>
            <a:r>
              <a:rPr lang="de-DE" sz="3200" b="1" dirty="0">
                <a:latin typeface="Arial" charset="0"/>
                <a:ea typeface="Arial" charset="0"/>
                <a:cs typeface="Arial" charset="0"/>
              </a:rPr>
              <a:t>Ab wann würdest du eine Trendsportart als „Traditionssportart“ bezeichnen?</a:t>
            </a:r>
            <a:endParaRPr lang="de-DE" sz="3200"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sz="2900" b="1"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lang="de-DE" sz="2900" u="sng" dirty="0" smtClean="0">
                <a:latin typeface="Arial" charset="0"/>
                <a:ea typeface="Arial" charset="0"/>
                <a:cs typeface="Arial" charset="0"/>
              </a:rPr>
              <a:t>Was ist eigentlich unter „Trendsportart“ zu verstehen?</a:t>
            </a:r>
          </a:p>
          <a:p>
            <a:pPr marL="0" indent="0" algn="just">
              <a:lnSpc>
                <a:spcPct val="100000"/>
              </a:lnSpc>
              <a:spcBef>
                <a:spcPts val="0"/>
              </a:spcBef>
              <a:buNone/>
            </a:pPr>
            <a:r>
              <a:rPr lang="de-DE" sz="2500" dirty="0" smtClean="0">
                <a:latin typeface="Arial" charset="0"/>
                <a:ea typeface="Arial" charset="0"/>
                <a:cs typeface="Arial" charset="0"/>
              </a:rPr>
              <a:t>Trendsportarten verbindet man oft mit Neuerung und Innovation. Sie werden meist als Gegenpol zur Gruppe der traditionellen Sportarten gesehen. Im Gegensatz zu diesen, distanzieren sich Bewegungskulturen wie Skaten von normierten und vorgegebenen Bewegungshandlungen und rücken das individuell Freie, die eigene Kreativität und die daraus resultierende persönliche Note in den Vordergrund. Die Trainings- und Wettkampforganisation in Vereinen oder Sportverbänden ist für sie untypisch, denn in der Regel wird in kleinen Gruppen, frei nach dem Motto „Fun garantiert“, mithilfe von </a:t>
            </a:r>
            <a:r>
              <a:rPr lang="de-DE" sz="2500" dirty="0" err="1" smtClean="0">
                <a:latin typeface="Arial" charset="0"/>
                <a:ea typeface="Arial" charset="0"/>
                <a:cs typeface="Arial" charset="0"/>
              </a:rPr>
              <a:t>Videotutorials</a:t>
            </a:r>
            <a:r>
              <a:rPr lang="de-DE" sz="2500" dirty="0" smtClean="0">
                <a:latin typeface="Arial" charset="0"/>
                <a:ea typeface="Arial" charset="0"/>
                <a:cs typeface="Arial" charset="0"/>
              </a:rPr>
              <a:t> und meist an einem spontan gewählten Ort trainiert (vgl. Meyer, J. (2017). Sport in der gymnasialen Oberstufe: Schulbuch. Aachen: Meyer u. Meyer.).</a:t>
            </a:r>
          </a:p>
          <a:p>
            <a:pPr marL="0" marR="0" lvl="0" indent="0" algn="just" defTabSz="914400" eaLnBrk="1" fontAlgn="auto" latinLnBrk="0" hangingPunct="1">
              <a:lnSpc>
                <a:spcPct val="100000"/>
              </a:lnSpc>
              <a:spcBef>
                <a:spcPts val="0"/>
              </a:spcBef>
              <a:spcAft>
                <a:spcPts val="0"/>
              </a:spcAft>
              <a:buClrTx/>
              <a:buSzTx/>
              <a:buFontTx/>
              <a:buNone/>
              <a:tabLst/>
              <a:defRPr/>
            </a:pPr>
            <a:r>
              <a:rPr lang="de-DE" sz="2500" dirty="0" smtClean="0">
                <a:latin typeface="Arial" charset="0"/>
                <a:ea typeface="Arial" charset="0"/>
                <a:cs typeface="Arial" charset="0"/>
              </a:rPr>
              <a:t>Trendsportarten wie </a:t>
            </a:r>
            <a:r>
              <a:rPr lang="de-DE" sz="2500" dirty="0" err="1" smtClean="0">
                <a:latin typeface="Arial" charset="0"/>
                <a:ea typeface="Arial" charset="0"/>
                <a:cs typeface="Arial" charset="0"/>
              </a:rPr>
              <a:t>Slacklining</a:t>
            </a:r>
            <a:r>
              <a:rPr lang="de-DE" sz="2500" dirty="0" smtClean="0">
                <a:latin typeface="Arial" charset="0"/>
                <a:ea typeface="Arial" charset="0"/>
                <a:cs typeface="Arial" charset="0"/>
              </a:rPr>
              <a:t>, </a:t>
            </a:r>
            <a:r>
              <a:rPr lang="de-DE" sz="2500" dirty="0" err="1" smtClean="0">
                <a:latin typeface="Arial" charset="0"/>
                <a:ea typeface="Arial" charset="0"/>
                <a:cs typeface="Arial" charset="0"/>
              </a:rPr>
              <a:t>Wakeboarding</a:t>
            </a:r>
            <a:r>
              <a:rPr lang="de-DE" sz="2500" dirty="0">
                <a:latin typeface="Arial" charset="0"/>
                <a:ea typeface="Arial" charset="0"/>
                <a:cs typeface="Arial" charset="0"/>
              </a:rPr>
              <a:t> </a:t>
            </a:r>
            <a:r>
              <a:rPr lang="de-DE" sz="2500" dirty="0" smtClean="0">
                <a:latin typeface="Arial" charset="0"/>
                <a:ea typeface="Arial" charset="0"/>
                <a:cs typeface="Arial" charset="0"/>
              </a:rPr>
              <a:t>bzw. Bewegungskulturen wie „</a:t>
            </a:r>
            <a:r>
              <a:rPr lang="de-DE" sz="2500" dirty="0" err="1" smtClean="0">
                <a:latin typeface="Arial" charset="0"/>
                <a:ea typeface="Arial" charset="0"/>
                <a:cs typeface="Arial" charset="0"/>
              </a:rPr>
              <a:t>Animal</a:t>
            </a:r>
            <a:r>
              <a:rPr lang="de-DE" sz="2500" dirty="0" smtClean="0">
                <a:latin typeface="Arial" charset="0"/>
                <a:ea typeface="Arial" charset="0"/>
                <a:cs typeface="Arial" charset="0"/>
              </a:rPr>
              <a:t> Movement“ und „Surfen“ werden häufig einem „Pionier“ oder einer „Erfindergruppe“  zugeschrieben. Im Zeitalter der </a:t>
            </a:r>
            <a:r>
              <a:rPr lang="de-DE" sz="2500" dirty="0" err="1" smtClean="0">
                <a:latin typeface="Arial" charset="0"/>
                <a:ea typeface="Arial" charset="0"/>
                <a:cs typeface="Arial" charset="0"/>
              </a:rPr>
              <a:t>Medialisierung</a:t>
            </a:r>
            <a:r>
              <a:rPr lang="de-DE" sz="2500" dirty="0">
                <a:latin typeface="Arial" charset="0"/>
                <a:ea typeface="Arial" charset="0"/>
                <a:cs typeface="Arial" charset="0"/>
              </a:rPr>
              <a:t> </a:t>
            </a:r>
            <a:r>
              <a:rPr lang="de-DE" sz="2500" dirty="0" smtClean="0">
                <a:latin typeface="Arial" charset="0"/>
                <a:ea typeface="Arial" charset="0"/>
                <a:cs typeface="Arial" charset="0"/>
              </a:rPr>
              <a:t>und des </a:t>
            </a:r>
            <a:r>
              <a:rPr lang="de-DE" sz="2500" dirty="0" err="1" smtClean="0">
                <a:latin typeface="Arial" charset="0"/>
                <a:ea typeface="Arial" charset="0"/>
                <a:cs typeface="Arial" charset="0"/>
              </a:rPr>
              <a:t>w</a:t>
            </a:r>
            <a:r>
              <a:rPr lang="de-DE" sz="2500" dirty="0" smtClean="0">
                <a:latin typeface="Arial" charset="0"/>
                <a:ea typeface="Arial" charset="0"/>
                <a:cs typeface="Arial" charset="0"/>
              </a:rPr>
              <a:t>(</a:t>
            </a:r>
            <a:r>
              <a:rPr lang="de-DE" sz="2500" dirty="0" err="1" smtClean="0">
                <a:latin typeface="Arial" charset="0"/>
                <a:ea typeface="Arial" charset="0"/>
                <a:cs typeface="Arial" charset="0"/>
              </a:rPr>
              <a:t>orld</a:t>
            </a:r>
            <a:r>
              <a:rPr lang="de-DE" sz="2500" dirty="0" smtClean="0">
                <a:latin typeface="Arial" charset="0"/>
                <a:ea typeface="Arial" charset="0"/>
                <a:cs typeface="Arial" charset="0"/>
              </a:rPr>
              <a:t>)</a:t>
            </a:r>
            <a:r>
              <a:rPr lang="de-DE" sz="2500" dirty="0" err="1" smtClean="0">
                <a:latin typeface="Arial" charset="0"/>
                <a:ea typeface="Arial" charset="0"/>
                <a:cs typeface="Arial" charset="0"/>
              </a:rPr>
              <a:t>w</a:t>
            </a:r>
            <a:r>
              <a:rPr lang="de-DE" sz="2500" dirty="0" smtClean="0">
                <a:latin typeface="Arial" charset="0"/>
                <a:ea typeface="Arial" charset="0"/>
                <a:cs typeface="Arial" charset="0"/>
              </a:rPr>
              <a:t>(</a:t>
            </a:r>
            <a:r>
              <a:rPr lang="de-DE" sz="2500" dirty="0" err="1" smtClean="0">
                <a:latin typeface="Arial" charset="0"/>
                <a:ea typeface="Arial" charset="0"/>
                <a:cs typeface="Arial" charset="0"/>
              </a:rPr>
              <a:t>wide</a:t>
            </a:r>
            <a:r>
              <a:rPr lang="de-DE" sz="2500" dirty="0" smtClean="0">
                <a:latin typeface="Arial" charset="0"/>
                <a:ea typeface="Arial" charset="0"/>
                <a:cs typeface="Arial" charset="0"/>
              </a:rPr>
              <a:t>)</a:t>
            </a:r>
            <a:r>
              <a:rPr lang="de-DE" sz="2500" dirty="0" err="1" smtClean="0">
                <a:latin typeface="Arial" charset="0"/>
                <a:ea typeface="Arial" charset="0"/>
                <a:cs typeface="Arial" charset="0"/>
              </a:rPr>
              <a:t>w</a:t>
            </a:r>
            <a:r>
              <a:rPr lang="de-DE" sz="2500" dirty="0" smtClean="0">
                <a:latin typeface="Arial" charset="0"/>
                <a:ea typeface="Arial" charset="0"/>
                <a:cs typeface="Arial" charset="0"/>
              </a:rPr>
              <a:t>(</a:t>
            </a:r>
            <a:r>
              <a:rPr lang="de-DE" sz="2500" dirty="0" err="1" smtClean="0">
                <a:latin typeface="Arial" charset="0"/>
                <a:ea typeface="Arial" charset="0"/>
                <a:cs typeface="Arial" charset="0"/>
              </a:rPr>
              <a:t>eb</a:t>
            </a:r>
            <a:r>
              <a:rPr lang="de-DE" sz="2500" dirty="0" smtClean="0">
                <a:latin typeface="Arial" charset="0"/>
                <a:ea typeface="Arial" charset="0"/>
                <a:cs typeface="Arial" charset="0"/>
              </a:rPr>
              <a:t>), indem Videoplattformen wie </a:t>
            </a:r>
            <a:r>
              <a:rPr lang="de-DE" sz="2500" dirty="0" err="1" smtClean="0">
                <a:latin typeface="Arial" charset="0"/>
                <a:ea typeface="Arial" charset="0"/>
                <a:cs typeface="Arial" charset="0"/>
              </a:rPr>
              <a:t>Youtube</a:t>
            </a:r>
            <a:r>
              <a:rPr lang="de-DE" sz="2500" dirty="0" smtClean="0">
                <a:latin typeface="Arial" charset="0"/>
                <a:ea typeface="Arial" charset="0"/>
                <a:cs typeface="Arial" charset="0"/>
              </a:rPr>
              <a:t> hohen Anklang finden, verbreiten sich Neuheiten sehr schnell und es </a:t>
            </a:r>
            <a:r>
              <a:rPr lang="de-DE" sz="2500" dirty="0" err="1" smtClean="0">
                <a:latin typeface="Arial" charset="0"/>
                <a:ea typeface="Arial" charset="0"/>
                <a:cs typeface="Arial" charset="0"/>
              </a:rPr>
              <a:t>ensteht</a:t>
            </a:r>
            <a:r>
              <a:rPr lang="de-DE" sz="2500" dirty="0" smtClean="0">
                <a:latin typeface="Arial" charset="0"/>
                <a:ea typeface="Arial" charset="0"/>
                <a:cs typeface="Arial" charset="0"/>
              </a:rPr>
              <a:t> eine  multinationale Community einer Trendsportart.</a:t>
            </a:r>
          </a:p>
          <a:p>
            <a:pPr marL="0" marR="0" lvl="0" indent="0" defTabSz="914400" eaLnBrk="1" fontAlgn="auto" latinLnBrk="0" hangingPunct="1">
              <a:lnSpc>
                <a:spcPct val="100000"/>
              </a:lnSpc>
              <a:spcBef>
                <a:spcPts val="0"/>
              </a:spcBef>
              <a:spcAft>
                <a:spcPts val="0"/>
              </a:spcAft>
              <a:buClrTx/>
              <a:buSzTx/>
              <a:buFontTx/>
              <a:buNone/>
              <a:tabLst/>
              <a:defRPr/>
            </a:pPr>
            <a:endParaRPr lang="de-DE" sz="2900"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lang="de-DE" sz="2500" dirty="0" smtClean="0">
                <a:latin typeface="Arial" charset="0"/>
                <a:ea typeface="Arial" charset="0"/>
                <a:cs typeface="Arial" charset="0"/>
              </a:rPr>
              <a:t>Schildmacher (1998) macht einen Vorschlag, der die allgemeinen Trends im Freizeitsport beschreiben soll:</a:t>
            </a:r>
            <a:endParaRPr lang="de-DE" sz="2500" dirty="0">
              <a:latin typeface="Arial" charset="0"/>
              <a:ea typeface="Arial" charset="0"/>
              <a:cs typeface="Arial" charset="0"/>
            </a:endParaRPr>
          </a:p>
          <a:p>
            <a:pPr>
              <a:lnSpc>
                <a:spcPct val="100000"/>
              </a:lnSpc>
              <a:spcBef>
                <a:spcPts val="0"/>
              </a:spcBef>
            </a:pPr>
            <a:r>
              <a:rPr lang="de-DE" sz="2500" dirty="0" smtClean="0">
                <a:latin typeface="Arial" charset="0"/>
                <a:ea typeface="Arial" charset="0"/>
                <a:cs typeface="Arial" charset="0"/>
              </a:rPr>
              <a:t>Von </a:t>
            </a:r>
            <a:r>
              <a:rPr lang="de-DE" sz="2500" dirty="0" err="1" smtClean="0">
                <a:latin typeface="Arial" charset="0"/>
                <a:ea typeface="Arial" charset="0"/>
                <a:cs typeface="Arial" charset="0"/>
              </a:rPr>
              <a:t>Indoor</a:t>
            </a:r>
            <a:r>
              <a:rPr lang="de-DE" sz="2500" dirty="0" smtClean="0">
                <a:latin typeface="Arial" charset="0"/>
                <a:ea typeface="Arial" charset="0"/>
                <a:cs typeface="Arial" charset="0"/>
              </a:rPr>
              <a:t> zu Outdoor</a:t>
            </a:r>
          </a:p>
          <a:p>
            <a:pPr>
              <a:lnSpc>
                <a:spcPct val="100000"/>
              </a:lnSpc>
              <a:spcBef>
                <a:spcPts val="0"/>
              </a:spcBef>
            </a:pPr>
            <a:r>
              <a:rPr lang="de-DE" sz="2500" dirty="0" smtClean="0">
                <a:latin typeface="Arial" charset="0"/>
                <a:ea typeface="Arial" charset="0"/>
                <a:cs typeface="Arial" charset="0"/>
              </a:rPr>
              <a:t>Von normiert zu nicht normiert</a:t>
            </a:r>
          </a:p>
          <a:p>
            <a:pPr>
              <a:lnSpc>
                <a:spcPct val="100000"/>
              </a:lnSpc>
              <a:spcBef>
                <a:spcPts val="0"/>
              </a:spcBef>
            </a:pPr>
            <a:r>
              <a:rPr lang="de-DE" sz="2500" dirty="0" smtClean="0">
                <a:latin typeface="Arial" charset="0"/>
                <a:ea typeface="Arial" charset="0"/>
                <a:cs typeface="Arial" charset="0"/>
              </a:rPr>
              <a:t>Von (großen) Mannschaften zu (kleinen) Gruppen</a:t>
            </a:r>
          </a:p>
          <a:p>
            <a:pPr>
              <a:lnSpc>
                <a:spcPct val="100000"/>
              </a:lnSpc>
              <a:spcBef>
                <a:spcPts val="0"/>
              </a:spcBef>
            </a:pPr>
            <a:r>
              <a:rPr lang="de-DE" sz="2500" dirty="0" smtClean="0">
                <a:latin typeface="Arial" charset="0"/>
                <a:ea typeface="Arial" charset="0"/>
                <a:cs typeface="Arial" charset="0"/>
              </a:rPr>
              <a:t>Von geschützt zu risikoreich</a:t>
            </a:r>
          </a:p>
          <a:p>
            <a:pPr>
              <a:lnSpc>
                <a:spcPct val="100000"/>
              </a:lnSpc>
              <a:spcBef>
                <a:spcPts val="0"/>
              </a:spcBef>
            </a:pPr>
            <a:r>
              <a:rPr lang="de-DE" sz="2500" dirty="0" smtClean="0">
                <a:latin typeface="Arial" charset="0"/>
                <a:ea typeface="Arial" charset="0"/>
                <a:cs typeface="Arial" charset="0"/>
              </a:rPr>
              <a:t>Von Verbindlichkeit zu Unverbindlichkeit</a:t>
            </a:r>
          </a:p>
          <a:p>
            <a:pPr marL="0" marR="0" lvl="0" indent="0" defTabSz="914400" eaLnBrk="1" fontAlgn="auto" latinLnBrk="0" hangingPunct="1">
              <a:lnSpc>
                <a:spcPct val="100000"/>
              </a:lnSpc>
              <a:spcBef>
                <a:spcPts val="0"/>
              </a:spcBef>
              <a:spcAft>
                <a:spcPts val="0"/>
              </a:spcAft>
              <a:buClrTx/>
              <a:buSzTx/>
              <a:buFontTx/>
              <a:buNone/>
              <a:tabLst/>
              <a:defRPr/>
            </a:pPr>
            <a:endParaRPr lang="de-DE" sz="2900" dirty="0" smtClean="0">
              <a:latin typeface="Arial" charset="0"/>
              <a:ea typeface="Arial" charset="0"/>
              <a:cs typeface="Arial" charset="0"/>
            </a:endParaRPr>
          </a:p>
          <a:p>
            <a:pPr marL="0" lvl="0" indent="0">
              <a:lnSpc>
                <a:spcPct val="100000"/>
              </a:lnSpc>
              <a:spcBef>
                <a:spcPts val="0"/>
              </a:spcBef>
              <a:buNone/>
              <a:defRPr/>
            </a:pPr>
            <a:r>
              <a:rPr lang="de-DE" sz="1800" dirty="0">
                <a:latin typeface="Arial" charset="0"/>
                <a:ea typeface="Arial" charset="0"/>
                <a:cs typeface="Arial" charset="0"/>
              </a:rPr>
              <a:t>(vgl. Meyer, J. (2017). Sport in der gymnasialen Oberstufe: Schulbuch. Aachen: Meyer u. Meyer.)</a:t>
            </a:r>
          </a:p>
          <a:p>
            <a:pPr marL="0" marR="0" lvl="0" indent="0" defTabSz="914400" eaLnBrk="1" fontAlgn="auto" latinLnBrk="0" hangingPunct="1">
              <a:lnSpc>
                <a:spcPct val="100000"/>
              </a:lnSpc>
              <a:spcBef>
                <a:spcPts val="0"/>
              </a:spcBef>
              <a:spcAft>
                <a:spcPts val="0"/>
              </a:spcAft>
              <a:buClrTx/>
              <a:buSzTx/>
              <a:buFontTx/>
              <a:buNone/>
              <a:tabLst/>
              <a:defRPr/>
            </a:pPr>
            <a:endParaRPr lang="de-DE" sz="2900"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p:txBody>
      </p:sp>
    </p:spTree>
    <p:extLst>
      <p:ext uri="{BB962C8B-B14F-4D97-AF65-F5344CB8AC3E}">
        <p14:creationId xmlns:p14="http://schemas.microsoft.com/office/powerpoint/2010/main" val="717517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4675" y="381168"/>
            <a:ext cx="11467476" cy="982938"/>
          </a:xfrm>
        </p:spPr>
        <p:txBody>
          <a:bodyPr/>
          <a:lstStyle/>
          <a:p>
            <a:r>
              <a:rPr lang="de-DE" dirty="0">
                <a:latin typeface="Arial Narrow" charset="0"/>
                <a:ea typeface="Arial Narrow" charset="0"/>
                <a:cs typeface="Arial Narrow" charset="0"/>
              </a:rPr>
              <a:t>1</a:t>
            </a:r>
            <a:r>
              <a:rPr lang="de-DE" dirty="0" smtClean="0">
                <a:latin typeface="Arial Narrow" charset="0"/>
                <a:ea typeface="Arial Narrow" charset="0"/>
                <a:cs typeface="Arial Narrow" charset="0"/>
              </a:rPr>
              <a:t>b) Risiko-Wagnismanagement                                </a:t>
            </a:r>
            <a:r>
              <a:rPr lang="de-DE" sz="1200" dirty="0" smtClean="0">
                <a:latin typeface="Arial Narrow" charset="0"/>
                <a:ea typeface="Arial Narrow" charset="0"/>
                <a:cs typeface="Arial Narrow" charset="0"/>
              </a:rPr>
              <a:t>( Skoda </a:t>
            </a:r>
            <a:r>
              <a:rPr lang="de-DE" sz="1200" dirty="0" smtClean="0">
                <a:latin typeface="Arial Narrow" charset="0"/>
                <a:ea typeface="Arial Narrow" charset="0"/>
                <a:cs typeface="Arial Narrow" charset="0"/>
              </a:rPr>
              <a:t>2018 </a:t>
            </a:r>
            <a:r>
              <a:rPr lang="de-DE" sz="1200" dirty="0" smtClean="0">
                <a:latin typeface="Arial Narrow" charset="0"/>
                <a:ea typeface="Arial Narrow" charset="0"/>
                <a:cs typeface="Arial Narrow" charset="0"/>
              </a:rPr>
              <a:t>)</a:t>
            </a:r>
            <a:endParaRPr lang="de-DE" sz="1200" dirty="0">
              <a:latin typeface="Arial Narrow" charset="0"/>
              <a:ea typeface="Arial Narrow" charset="0"/>
              <a:cs typeface="Arial Narrow" charset="0"/>
            </a:endParaRPr>
          </a:p>
        </p:txBody>
      </p:sp>
      <p:sp>
        <p:nvSpPr>
          <p:cNvPr id="3" name="Inhaltsplatzhalter 2"/>
          <p:cNvSpPr>
            <a:spLocks noGrp="1"/>
          </p:cNvSpPr>
          <p:nvPr>
            <p:ph idx="1"/>
          </p:nvPr>
        </p:nvSpPr>
        <p:spPr>
          <a:xfrm>
            <a:off x="494675" y="1558977"/>
            <a:ext cx="11467476" cy="5036695"/>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p:txBody>
      </p:sp>
      <p:sp>
        <p:nvSpPr>
          <p:cNvPr id="4" name="Inhaltsplatzhalter 2"/>
          <p:cNvSpPr txBox="1">
            <a:spLocks/>
          </p:cNvSpPr>
          <p:nvPr/>
        </p:nvSpPr>
        <p:spPr>
          <a:xfrm>
            <a:off x="494675" y="1364105"/>
            <a:ext cx="11467476" cy="5231567"/>
          </a:xfrm>
          <a:prstGeom prst="rect">
            <a:avLst/>
          </a:prstGeom>
          <a:solidFill>
            <a:schemeClr val="accent2">
              <a:lumMod val="20000"/>
              <a:lumOff val="80000"/>
            </a:schemeClr>
          </a:solidFill>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de-DE" b="1" dirty="0" smtClean="0">
                <a:latin typeface="Arial" charset="0"/>
                <a:ea typeface="Arial" charset="0"/>
                <a:cs typeface="Arial" charset="0"/>
              </a:rPr>
              <a:t>Wagnis im sportlichen Sinn</a:t>
            </a:r>
          </a:p>
          <a:p>
            <a:pPr marL="0" indent="0">
              <a:lnSpc>
                <a:spcPct val="100000"/>
              </a:lnSpc>
              <a:spcBef>
                <a:spcPts val="0"/>
              </a:spcBef>
              <a:buFontTx/>
              <a:buNone/>
            </a:pPr>
            <a:r>
              <a:rPr lang="de-DE" dirty="0" smtClean="0">
                <a:latin typeface="Arial" charset="0"/>
                <a:ea typeface="Arial" charset="0"/>
                <a:cs typeface="Arial" charset="0"/>
              </a:rPr>
              <a:t>Das Aufsuchen und Aushalten von unsicheren Bewegungssituationen, die man mit eigenen motorischen Fertigkeiten und Fähigkeiten zu meistern versucht.</a:t>
            </a:r>
          </a:p>
          <a:p>
            <a:pPr marL="0" indent="0">
              <a:lnSpc>
                <a:spcPct val="100000"/>
              </a:lnSpc>
              <a:spcBef>
                <a:spcPts val="0"/>
              </a:spcBef>
              <a:buFontTx/>
              <a:buNone/>
            </a:pPr>
            <a:endParaRPr lang="de-DE" dirty="0" smtClean="0">
              <a:latin typeface="Arial" charset="0"/>
              <a:ea typeface="Arial" charset="0"/>
              <a:cs typeface="Arial" charset="0"/>
            </a:endParaRPr>
          </a:p>
          <a:p>
            <a:pPr marL="0" indent="0">
              <a:lnSpc>
                <a:spcPct val="100000"/>
              </a:lnSpc>
              <a:spcBef>
                <a:spcPts val="0"/>
              </a:spcBef>
              <a:buFontTx/>
              <a:buNone/>
            </a:pPr>
            <a:r>
              <a:rPr lang="de-DE" b="1" dirty="0" smtClean="0">
                <a:latin typeface="Arial" charset="0"/>
                <a:ea typeface="Arial" charset="0"/>
                <a:cs typeface="Arial" charset="0"/>
              </a:rPr>
              <a:t>Risiko im sportlichen Sinn</a:t>
            </a:r>
          </a:p>
          <a:p>
            <a:pPr marL="0" indent="0">
              <a:lnSpc>
                <a:spcPct val="100000"/>
              </a:lnSpc>
              <a:spcBef>
                <a:spcPts val="0"/>
              </a:spcBef>
              <a:buFontTx/>
              <a:buNone/>
            </a:pPr>
            <a:r>
              <a:rPr lang="de-DE" dirty="0" smtClean="0">
                <a:latin typeface="Arial" charset="0"/>
                <a:ea typeface="Arial" charset="0"/>
                <a:cs typeface="Arial" charset="0"/>
              </a:rPr>
              <a:t>Die objektive Gegenüberstellung von Erfolgswahrscheinlichkeit und Schadenshöhe bzgl. physischer und psychischer Verletzungen.</a:t>
            </a:r>
            <a:endParaRPr lang="de-DE" dirty="0">
              <a:latin typeface="Arial" charset="0"/>
              <a:ea typeface="Arial" charset="0"/>
              <a:cs typeface="Arial" charset="0"/>
            </a:endParaRPr>
          </a:p>
          <a:p>
            <a:pPr marL="0" indent="0">
              <a:lnSpc>
                <a:spcPct val="100000"/>
              </a:lnSpc>
              <a:spcBef>
                <a:spcPts val="0"/>
              </a:spcBef>
              <a:buFontTx/>
              <a:buNone/>
            </a:pPr>
            <a:endParaRPr lang="de-DE" dirty="0" smtClean="0">
              <a:latin typeface="Arial" charset="0"/>
              <a:ea typeface="Arial" charset="0"/>
              <a:cs typeface="Arial" charset="0"/>
            </a:endParaRPr>
          </a:p>
          <a:p>
            <a:pPr marL="0" indent="0">
              <a:lnSpc>
                <a:spcPct val="100000"/>
              </a:lnSpc>
              <a:spcBef>
                <a:spcPts val="0"/>
              </a:spcBef>
              <a:buFontTx/>
              <a:buNone/>
            </a:pPr>
            <a:endParaRPr lang="de-DE" dirty="0" smtClean="0">
              <a:latin typeface="Arial" charset="0"/>
              <a:ea typeface="Arial" charset="0"/>
              <a:cs typeface="Arial" charset="0"/>
            </a:endParaRPr>
          </a:p>
          <a:p>
            <a:pPr marL="0" indent="0">
              <a:lnSpc>
                <a:spcPct val="100000"/>
              </a:lnSpc>
              <a:spcBef>
                <a:spcPts val="0"/>
              </a:spcBef>
              <a:buFontTx/>
              <a:buNone/>
            </a:pPr>
            <a:r>
              <a:rPr lang="de-DE" sz="2200" b="1" u="sng" dirty="0" smtClean="0">
                <a:latin typeface="Arial" charset="0"/>
                <a:ea typeface="Arial" charset="0"/>
                <a:cs typeface="Arial" charset="0"/>
              </a:rPr>
              <a:t>Aufgabe</a:t>
            </a:r>
            <a:r>
              <a:rPr lang="de-DE" sz="2200" b="1" dirty="0" smtClean="0">
                <a:latin typeface="Arial" charset="0"/>
                <a:ea typeface="Arial" charset="0"/>
                <a:cs typeface="Arial" charset="0"/>
              </a:rPr>
              <a:t> </a:t>
            </a:r>
          </a:p>
          <a:p>
            <a:pPr marL="457200" indent="-457200">
              <a:lnSpc>
                <a:spcPct val="100000"/>
              </a:lnSpc>
              <a:spcBef>
                <a:spcPts val="0"/>
              </a:spcBef>
              <a:buFontTx/>
              <a:buAutoNum type="alphaLcParenR"/>
            </a:pPr>
            <a:r>
              <a:rPr lang="de-DE" sz="2200" b="1" dirty="0" smtClean="0">
                <a:latin typeface="Arial" charset="0"/>
                <a:ea typeface="Arial" charset="0"/>
                <a:cs typeface="Arial" charset="0"/>
              </a:rPr>
              <a:t>Nenne mindestens 1 Bewegungssituation, die dein Partner anders gemeistert hat als du.  Beschreibe deinen Lösungsweg sowie den deines Partners.</a:t>
            </a:r>
          </a:p>
          <a:p>
            <a:pPr marL="457200" indent="-457200">
              <a:lnSpc>
                <a:spcPct val="100000"/>
              </a:lnSpc>
              <a:spcBef>
                <a:spcPts val="0"/>
              </a:spcBef>
              <a:buFontTx/>
              <a:buAutoNum type="alphaLcParenR" startAt="2"/>
            </a:pPr>
            <a:r>
              <a:rPr lang="de-DE" sz="2200" b="1" dirty="0" smtClean="0">
                <a:latin typeface="Arial" charset="0"/>
                <a:ea typeface="Arial" charset="0"/>
                <a:cs typeface="Arial" charset="0"/>
              </a:rPr>
              <a:t>Nenne mindestens 3 Ressourcen (bzgl. Material/Geräte, Partner, Knowhow), die bei</a:t>
            </a:r>
          </a:p>
          <a:p>
            <a:pPr marL="0" indent="0">
              <a:lnSpc>
                <a:spcPct val="100000"/>
              </a:lnSpc>
              <a:spcBef>
                <a:spcPts val="0"/>
              </a:spcBef>
              <a:buNone/>
            </a:pPr>
            <a:r>
              <a:rPr lang="de-DE" sz="2200" b="1" dirty="0">
                <a:latin typeface="Arial" charset="0"/>
                <a:ea typeface="Arial" charset="0"/>
                <a:cs typeface="Arial" charset="0"/>
              </a:rPr>
              <a:t> </a:t>
            </a:r>
            <a:r>
              <a:rPr lang="de-DE" sz="2200" b="1" dirty="0" smtClean="0">
                <a:latin typeface="Arial" charset="0"/>
                <a:ea typeface="Arial" charset="0"/>
                <a:cs typeface="Arial" charset="0"/>
              </a:rPr>
              <a:t>      Le </a:t>
            </a:r>
            <a:r>
              <a:rPr lang="de-DE" sz="2200" b="1" dirty="0" err="1" smtClean="0">
                <a:latin typeface="Arial" charset="0"/>
                <a:ea typeface="Arial" charset="0"/>
                <a:cs typeface="Arial" charset="0"/>
              </a:rPr>
              <a:t>Parkour</a:t>
            </a:r>
            <a:r>
              <a:rPr lang="de-DE" sz="2200" b="1" dirty="0" smtClean="0">
                <a:latin typeface="Arial" charset="0"/>
                <a:ea typeface="Arial" charset="0"/>
                <a:cs typeface="Arial" charset="0"/>
              </a:rPr>
              <a:t> helfen das Verletzungsrisiko zu minimieren</a:t>
            </a:r>
            <a:r>
              <a:rPr lang="de-DE" b="1" dirty="0" smtClean="0">
                <a:latin typeface="Arial" charset="0"/>
                <a:ea typeface="Arial" charset="0"/>
                <a:cs typeface="Arial" charset="0"/>
              </a:rPr>
              <a:t>.</a:t>
            </a:r>
          </a:p>
          <a:p>
            <a:pPr marL="0" indent="0">
              <a:lnSpc>
                <a:spcPct val="100000"/>
              </a:lnSpc>
              <a:spcBef>
                <a:spcPts val="0"/>
              </a:spcBef>
              <a:buFontTx/>
              <a:buNone/>
            </a:pPr>
            <a:endParaRPr lang="de-DE" dirty="0" smtClean="0">
              <a:latin typeface="Arial" charset="0"/>
              <a:ea typeface="Arial" charset="0"/>
              <a:cs typeface="Arial" charset="0"/>
            </a:endParaRPr>
          </a:p>
          <a:p>
            <a:pPr marL="0" indent="0">
              <a:lnSpc>
                <a:spcPct val="100000"/>
              </a:lnSpc>
              <a:spcBef>
                <a:spcPts val="0"/>
              </a:spcBef>
              <a:buFontTx/>
              <a:buNone/>
            </a:pPr>
            <a:endParaRPr lang="de-DE" dirty="0" smtClean="0">
              <a:latin typeface="Arial" charset="0"/>
              <a:ea typeface="Arial" charset="0"/>
              <a:cs typeface="Arial" charset="0"/>
            </a:endParaRPr>
          </a:p>
          <a:p>
            <a:pPr marL="0" indent="0">
              <a:lnSpc>
                <a:spcPct val="100000"/>
              </a:lnSpc>
              <a:spcBef>
                <a:spcPts val="0"/>
              </a:spcBef>
              <a:buFontTx/>
              <a:buNone/>
            </a:pPr>
            <a:endParaRPr lang="de-DE" dirty="0" smtClean="0">
              <a:latin typeface="Arial" charset="0"/>
              <a:ea typeface="Arial" charset="0"/>
              <a:cs typeface="Arial" charset="0"/>
            </a:endParaRPr>
          </a:p>
          <a:p>
            <a:pPr marL="0" indent="0">
              <a:lnSpc>
                <a:spcPct val="100000"/>
              </a:lnSpc>
              <a:spcBef>
                <a:spcPts val="0"/>
              </a:spcBef>
              <a:buFontTx/>
              <a:buNone/>
            </a:pPr>
            <a:endParaRPr lang="de-DE" dirty="0">
              <a:latin typeface="Arial" charset="0"/>
              <a:ea typeface="Arial" charset="0"/>
              <a:cs typeface="Arial" charset="0"/>
            </a:endParaRPr>
          </a:p>
        </p:txBody>
      </p:sp>
    </p:spTree>
    <p:extLst>
      <p:ext uri="{BB962C8B-B14F-4D97-AF65-F5344CB8AC3E}">
        <p14:creationId xmlns:p14="http://schemas.microsoft.com/office/powerpoint/2010/main" val="1722519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4675" y="381168"/>
            <a:ext cx="11467476" cy="982938"/>
          </a:xfrm>
        </p:spPr>
        <p:txBody>
          <a:bodyPr/>
          <a:lstStyle/>
          <a:p>
            <a:r>
              <a:rPr lang="de-DE" dirty="0" smtClean="0">
                <a:latin typeface="Arial Narrow" charset="0"/>
                <a:ea typeface="Arial Narrow" charset="0"/>
                <a:cs typeface="Arial Narrow" charset="0"/>
              </a:rPr>
              <a:t>1</a:t>
            </a:r>
            <a:r>
              <a:rPr lang="de-DE" dirty="0">
                <a:latin typeface="Arial Narrow" charset="0"/>
                <a:ea typeface="Arial Narrow" charset="0"/>
                <a:cs typeface="Arial Narrow" charset="0"/>
              </a:rPr>
              <a:t>c</a:t>
            </a:r>
            <a:r>
              <a:rPr lang="de-DE" dirty="0" smtClean="0">
                <a:latin typeface="Arial Narrow" charset="0"/>
                <a:ea typeface="Arial Narrow" charset="0"/>
                <a:cs typeface="Arial Narrow" charset="0"/>
              </a:rPr>
              <a:t>) Motivation </a:t>
            </a:r>
            <a:r>
              <a:rPr lang="de-DE" sz="2800" dirty="0" smtClean="0">
                <a:latin typeface="Arial Narrow" charset="0"/>
                <a:ea typeface="Arial Narrow" charset="0"/>
                <a:cs typeface="Arial Narrow" charset="0"/>
              </a:rPr>
              <a:t>(Psychologie)     </a:t>
            </a:r>
            <a:r>
              <a:rPr lang="de-DE" sz="1200" dirty="0" smtClean="0">
                <a:latin typeface="Arial Narrow" charset="0"/>
                <a:ea typeface="Arial Narrow" charset="0"/>
                <a:cs typeface="Arial Narrow" charset="0"/>
              </a:rPr>
              <a:t>					                             (Skoda </a:t>
            </a:r>
            <a:r>
              <a:rPr lang="de-DE" sz="1200" dirty="0" smtClean="0">
                <a:latin typeface="Arial Narrow" charset="0"/>
                <a:ea typeface="Arial Narrow" charset="0"/>
                <a:cs typeface="Arial Narrow" charset="0"/>
              </a:rPr>
              <a:t>2018 </a:t>
            </a:r>
            <a:r>
              <a:rPr lang="de-DE" sz="1200" dirty="0" smtClean="0">
                <a:latin typeface="Arial Narrow" charset="0"/>
                <a:ea typeface="Arial Narrow" charset="0"/>
                <a:cs typeface="Arial Narrow" charset="0"/>
              </a:rPr>
              <a:t>)</a:t>
            </a:r>
            <a:endParaRPr lang="de-DE" sz="1200" dirty="0">
              <a:latin typeface="Arial Narrow" charset="0"/>
              <a:ea typeface="Arial Narrow" charset="0"/>
              <a:cs typeface="Arial Narrow" charset="0"/>
            </a:endParaRPr>
          </a:p>
        </p:txBody>
      </p:sp>
      <p:sp>
        <p:nvSpPr>
          <p:cNvPr id="3" name="Inhaltsplatzhalter 2"/>
          <p:cNvSpPr>
            <a:spLocks noGrp="1"/>
          </p:cNvSpPr>
          <p:nvPr>
            <p:ph idx="1"/>
          </p:nvPr>
        </p:nvSpPr>
        <p:spPr>
          <a:xfrm>
            <a:off x="494675" y="1558977"/>
            <a:ext cx="11467476" cy="5036695"/>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p:txBody>
      </p:sp>
      <p:sp>
        <p:nvSpPr>
          <p:cNvPr id="4" name="Inhaltsplatzhalter 2"/>
          <p:cNvSpPr txBox="1">
            <a:spLocks/>
          </p:cNvSpPr>
          <p:nvPr/>
        </p:nvSpPr>
        <p:spPr>
          <a:xfrm>
            <a:off x="494675" y="1364105"/>
            <a:ext cx="11467476" cy="5231567"/>
          </a:xfrm>
          <a:prstGeom prst="rect">
            <a:avLst/>
          </a:prstGeom>
          <a:solidFill>
            <a:schemeClr val="accent2">
              <a:lumMod val="20000"/>
              <a:lumOff val="8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de-DE" sz="2400" dirty="0" smtClean="0">
                <a:latin typeface="Arial" charset="0"/>
                <a:ea typeface="Arial" charset="0"/>
                <a:cs typeface="Arial" charset="0"/>
              </a:rPr>
              <a:t>Es gibt psychische Faktoren, die das Erlernen bestimmter Bewegungsabläufe bzw. die Qualität einer sportlichen Bewegung begünstigen. U. a. sind das:</a:t>
            </a:r>
          </a:p>
          <a:p>
            <a:pPr marL="0" indent="0">
              <a:lnSpc>
                <a:spcPct val="100000"/>
              </a:lnSpc>
              <a:spcBef>
                <a:spcPts val="0"/>
              </a:spcBef>
              <a:buFontTx/>
              <a:buNone/>
            </a:pPr>
            <a:r>
              <a:rPr lang="de-DE" sz="2400" dirty="0" smtClean="0">
                <a:latin typeface="Arial" charset="0"/>
                <a:ea typeface="Arial" charset="0"/>
                <a:cs typeface="Arial" charset="0"/>
              </a:rPr>
              <a:t>[...]</a:t>
            </a:r>
            <a:endParaRPr lang="de-DE" sz="2400" dirty="0">
              <a:latin typeface="Arial" charset="0"/>
              <a:ea typeface="Arial" charset="0"/>
              <a:cs typeface="Arial" charset="0"/>
            </a:endParaRPr>
          </a:p>
          <a:p>
            <a:pPr marL="457200" indent="-457200">
              <a:lnSpc>
                <a:spcPct val="100000"/>
              </a:lnSpc>
              <a:spcBef>
                <a:spcPts val="0"/>
              </a:spcBef>
              <a:buFont typeface="+mj-lt"/>
              <a:buAutoNum type="arabicPeriod"/>
            </a:pPr>
            <a:r>
              <a:rPr lang="de-DE" sz="2400" dirty="0" smtClean="0">
                <a:latin typeface="Arial" charset="0"/>
                <a:ea typeface="Arial" charset="0"/>
                <a:cs typeface="Arial" charset="0"/>
              </a:rPr>
              <a:t>Selbsteinschätzung</a:t>
            </a:r>
          </a:p>
          <a:p>
            <a:pPr marL="457200" indent="-457200">
              <a:lnSpc>
                <a:spcPct val="100000"/>
              </a:lnSpc>
              <a:spcBef>
                <a:spcPts val="0"/>
              </a:spcBef>
              <a:buFont typeface="+mj-lt"/>
              <a:buAutoNum type="arabicPeriod"/>
            </a:pPr>
            <a:r>
              <a:rPr lang="de-DE" sz="2400" dirty="0" smtClean="0">
                <a:latin typeface="Arial" charset="0"/>
                <a:ea typeface="Arial" charset="0"/>
                <a:cs typeface="Arial" charset="0"/>
              </a:rPr>
              <a:t>Positive Einstellung bzgl. der Aufgabe</a:t>
            </a:r>
          </a:p>
          <a:p>
            <a:pPr marL="457200" indent="-457200">
              <a:lnSpc>
                <a:spcPct val="100000"/>
              </a:lnSpc>
              <a:spcBef>
                <a:spcPts val="0"/>
              </a:spcBef>
              <a:buFont typeface="+mj-lt"/>
              <a:buAutoNum type="arabicPeriod"/>
            </a:pPr>
            <a:r>
              <a:rPr lang="de-DE" sz="2400" dirty="0" smtClean="0">
                <a:latin typeface="Arial" charset="0"/>
                <a:ea typeface="Arial" charset="0"/>
                <a:cs typeface="Arial" charset="0"/>
              </a:rPr>
              <a:t>Erfolgszuversicht</a:t>
            </a:r>
          </a:p>
          <a:p>
            <a:pPr marL="457200" indent="-457200">
              <a:lnSpc>
                <a:spcPct val="100000"/>
              </a:lnSpc>
              <a:spcBef>
                <a:spcPts val="0"/>
              </a:spcBef>
              <a:buFont typeface="+mj-lt"/>
              <a:buAutoNum type="arabicPeriod"/>
            </a:pPr>
            <a:r>
              <a:rPr lang="de-DE" sz="2400" dirty="0" smtClean="0">
                <a:latin typeface="Arial" charset="0"/>
                <a:ea typeface="Arial" charset="0"/>
                <a:cs typeface="Arial" charset="0"/>
              </a:rPr>
              <a:t>Umgang mit Angst</a:t>
            </a:r>
            <a:endParaRPr lang="de-DE" sz="2400" dirty="0">
              <a:latin typeface="Arial" charset="0"/>
              <a:ea typeface="Arial" charset="0"/>
              <a:cs typeface="Arial" charset="0"/>
            </a:endParaRPr>
          </a:p>
          <a:p>
            <a:pPr marL="0" indent="0" algn="r">
              <a:lnSpc>
                <a:spcPct val="100000"/>
              </a:lnSpc>
              <a:spcBef>
                <a:spcPts val="0"/>
              </a:spcBef>
              <a:buFontTx/>
              <a:buNone/>
            </a:pPr>
            <a:r>
              <a:rPr lang="de-DE" sz="1400" dirty="0" smtClean="0">
                <a:latin typeface="Arial" charset="0"/>
                <a:ea typeface="Arial" charset="0"/>
                <a:cs typeface="Arial" charset="0"/>
              </a:rPr>
              <a:t>(vgl. Aschebrock, H. u. Pack, R.-P. (2012). Schulbuch Sport. 7. Aufl. Aachen: </a:t>
            </a:r>
            <a:r>
              <a:rPr lang="de-DE" sz="1400" dirty="0" err="1" smtClean="0">
                <a:latin typeface="Arial" charset="0"/>
                <a:ea typeface="Arial" charset="0"/>
                <a:cs typeface="Arial" charset="0"/>
              </a:rPr>
              <a:t>Meyer&amp;Meyer</a:t>
            </a:r>
            <a:r>
              <a:rPr lang="de-DE" sz="1400" dirty="0" smtClean="0">
                <a:latin typeface="Arial" charset="0"/>
                <a:ea typeface="Arial" charset="0"/>
                <a:cs typeface="Arial" charset="0"/>
              </a:rPr>
              <a:t> .)</a:t>
            </a:r>
          </a:p>
          <a:p>
            <a:pPr marL="0" indent="0">
              <a:lnSpc>
                <a:spcPct val="100000"/>
              </a:lnSpc>
              <a:spcBef>
                <a:spcPts val="0"/>
              </a:spcBef>
              <a:buFontTx/>
              <a:buNone/>
            </a:pPr>
            <a:endParaRPr lang="de-DE" sz="1600" b="1" dirty="0" smtClean="0">
              <a:latin typeface="Arial" charset="0"/>
              <a:ea typeface="Arial" charset="0"/>
              <a:cs typeface="Arial" charset="0"/>
            </a:endParaRPr>
          </a:p>
          <a:p>
            <a:pPr marL="0" indent="0">
              <a:lnSpc>
                <a:spcPct val="100000"/>
              </a:lnSpc>
              <a:spcBef>
                <a:spcPts val="0"/>
              </a:spcBef>
              <a:buFontTx/>
              <a:buNone/>
            </a:pPr>
            <a:endParaRPr lang="de-DE" sz="1600" b="1" dirty="0" smtClean="0">
              <a:latin typeface="Arial" charset="0"/>
              <a:ea typeface="Arial" charset="0"/>
              <a:cs typeface="Arial" charset="0"/>
            </a:endParaRPr>
          </a:p>
          <a:p>
            <a:pPr marL="0" indent="0">
              <a:lnSpc>
                <a:spcPct val="100000"/>
              </a:lnSpc>
              <a:spcBef>
                <a:spcPts val="0"/>
              </a:spcBef>
              <a:buFontTx/>
              <a:buNone/>
            </a:pPr>
            <a:r>
              <a:rPr lang="de-DE" sz="2000" b="1" u="sng" dirty="0" smtClean="0">
                <a:latin typeface="Arial" charset="0"/>
                <a:ea typeface="Arial" charset="0"/>
                <a:cs typeface="Arial" charset="0"/>
              </a:rPr>
              <a:t>Aufgabe</a:t>
            </a:r>
            <a:endParaRPr lang="de-DE" sz="2000" b="1" u="sng" dirty="0">
              <a:latin typeface="Arial" charset="0"/>
              <a:ea typeface="Arial" charset="0"/>
              <a:cs typeface="Arial" charset="0"/>
            </a:endParaRPr>
          </a:p>
          <a:p>
            <a:pPr marL="0" indent="0">
              <a:lnSpc>
                <a:spcPct val="100000"/>
              </a:lnSpc>
              <a:spcBef>
                <a:spcPts val="0"/>
              </a:spcBef>
              <a:buFontTx/>
              <a:buNone/>
            </a:pPr>
            <a:r>
              <a:rPr lang="de-DE" sz="2000" b="1" dirty="0" smtClean="0">
                <a:latin typeface="Arial" charset="0"/>
                <a:ea typeface="Arial" charset="0"/>
                <a:cs typeface="Arial" charset="0"/>
              </a:rPr>
              <a:t>Übe mindestens 1 Basistechnik intensiv (&gt;10 </a:t>
            </a:r>
            <a:r>
              <a:rPr lang="de-DE" sz="2000" b="1" dirty="0">
                <a:latin typeface="Arial" charset="0"/>
                <a:ea typeface="Arial" charset="0"/>
                <a:cs typeface="Arial" charset="0"/>
              </a:rPr>
              <a:t>x</a:t>
            </a:r>
            <a:r>
              <a:rPr lang="de-DE" sz="2000" b="1" dirty="0" smtClean="0">
                <a:latin typeface="Arial" charset="0"/>
                <a:ea typeface="Arial" charset="0"/>
                <a:cs typeface="Arial" charset="0"/>
              </a:rPr>
              <a:t>); </a:t>
            </a:r>
            <a:r>
              <a:rPr lang="de-DE" sz="2000" b="1" dirty="0" smtClean="0">
                <a:latin typeface="Arial" charset="0"/>
                <a:ea typeface="Arial" charset="0"/>
                <a:cs typeface="Arial" charset="0"/>
              </a:rPr>
              <a:t>führe diese in mindestens 3 verschiedenen </a:t>
            </a:r>
            <a:r>
              <a:rPr lang="de-DE" sz="2000" b="1" dirty="0" err="1" smtClean="0">
                <a:latin typeface="Arial" charset="0"/>
                <a:ea typeface="Arial" charset="0"/>
                <a:cs typeface="Arial" charset="0"/>
              </a:rPr>
              <a:t>Schwierigkeitsleveln</a:t>
            </a:r>
            <a:r>
              <a:rPr lang="de-DE" sz="2000" b="1" dirty="0" smtClean="0">
                <a:latin typeface="Arial" charset="0"/>
                <a:ea typeface="Arial" charset="0"/>
                <a:cs typeface="Arial" charset="0"/>
              </a:rPr>
              <a:t> durch. </a:t>
            </a:r>
          </a:p>
          <a:p>
            <a:pPr marL="0" indent="0">
              <a:lnSpc>
                <a:spcPct val="100000"/>
              </a:lnSpc>
              <a:spcBef>
                <a:spcPts val="0"/>
              </a:spcBef>
              <a:buFontTx/>
              <a:buNone/>
            </a:pPr>
            <a:endParaRPr lang="de-DE" sz="1600" b="1" dirty="0" smtClean="0">
              <a:latin typeface="Arial" charset="0"/>
              <a:ea typeface="Arial" charset="0"/>
              <a:cs typeface="Arial" charset="0"/>
            </a:endParaRPr>
          </a:p>
          <a:p>
            <a:pPr marL="0" indent="0">
              <a:lnSpc>
                <a:spcPct val="100000"/>
              </a:lnSpc>
              <a:spcBef>
                <a:spcPts val="0"/>
              </a:spcBef>
              <a:buFontTx/>
              <a:buNone/>
            </a:pPr>
            <a:r>
              <a:rPr lang="de-DE" sz="2000" b="1" dirty="0" smtClean="0">
                <a:latin typeface="Arial" charset="0"/>
                <a:ea typeface="Arial" charset="0"/>
                <a:cs typeface="Arial" charset="0"/>
              </a:rPr>
              <a:t>Erkläre warum das Üben in verschiedenen </a:t>
            </a:r>
            <a:r>
              <a:rPr lang="de-DE" sz="2000" b="1" dirty="0" err="1" smtClean="0">
                <a:latin typeface="Arial" charset="0"/>
                <a:ea typeface="Arial" charset="0"/>
                <a:cs typeface="Arial" charset="0"/>
              </a:rPr>
              <a:t>Schwierigkeitsleveln</a:t>
            </a:r>
            <a:r>
              <a:rPr lang="de-DE" sz="2000" b="1" dirty="0" smtClean="0">
                <a:latin typeface="Arial" charset="0"/>
                <a:ea typeface="Arial" charset="0"/>
                <a:cs typeface="Arial" charset="0"/>
              </a:rPr>
              <a:t> motivierend sein kann. Nimm dabei Bezug auf einen der oben genannten psychischen Faktoren.</a:t>
            </a:r>
            <a:endParaRPr lang="de-DE" sz="2000" b="1" dirty="0">
              <a:latin typeface="Arial" charset="0"/>
              <a:ea typeface="Arial" charset="0"/>
              <a:cs typeface="Arial" charset="0"/>
            </a:endParaRPr>
          </a:p>
        </p:txBody>
      </p:sp>
    </p:spTree>
    <p:extLst>
      <p:ext uri="{BB962C8B-B14F-4D97-AF65-F5344CB8AC3E}">
        <p14:creationId xmlns:p14="http://schemas.microsoft.com/office/powerpoint/2010/main" val="1833889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3136" y="293437"/>
            <a:ext cx="11421979" cy="1070142"/>
          </a:xfrm>
        </p:spPr>
        <p:txBody>
          <a:bodyPr/>
          <a:lstStyle/>
          <a:p>
            <a:r>
              <a:rPr lang="de-DE" dirty="0" smtClean="0">
                <a:latin typeface="Arial Narrow" charset="0"/>
                <a:ea typeface="Arial Narrow" charset="0"/>
                <a:cs typeface="Arial Narrow" charset="0"/>
              </a:rPr>
              <a:t>2)  Flow, Effizienz und Biomechanik </a:t>
            </a:r>
            <a:r>
              <a:rPr lang="de-DE" dirty="0" smtClean="0"/>
              <a:t>                      </a:t>
            </a:r>
            <a:r>
              <a:rPr lang="de-DE" sz="1200" dirty="0" smtClean="0">
                <a:latin typeface="Arial Narrow" charset="0"/>
                <a:ea typeface="Arial Narrow" charset="0"/>
                <a:cs typeface="Arial Narrow" charset="0"/>
              </a:rPr>
              <a:t>(Skoda </a:t>
            </a:r>
            <a:r>
              <a:rPr lang="de-DE" sz="1200" dirty="0" smtClean="0">
                <a:latin typeface="Arial Narrow" charset="0"/>
                <a:ea typeface="Arial Narrow" charset="0"/>
                <a:cs typeface="Arial Narrow" charset="0"/>
              </a:rPr>
              <a:t>2018) </a:t>
            </a:r>
            <a:r>
              <a:rPr lang="de-DE" sz="1200" dirty="0"/>
              <a:t>	     </a:t>
            </a:r>
          </a:p>
        </p:txBody>
      </p:sp>
      <p:sp>
        <p:nvSpPr>
          <p:cNvPr id="4" name="Inhaltsplatzhalter 3"/>
          <p:cNvSpPr>
            <a:spLocks noGrp="1"/>
          </p:cNvSpPr>
          <p:nvPr>
            <p:ph idx="1"/>
          </p:nvPr>
        </p:nvSpPr>
        <p:spPr>
          <a:xfrm>
            <a:off x="433136" y="1363580"/>
            <a:ext cx="11421979" cy="5085346"/>
          </a:xfrm>
          <a:solidFill>
            <a:schemeClr val="accent2">
              <a:lumMod val="20000"/>
              <a:lumOff val="80000"/>
            </a:schemeClr>
          </a:solidFill>
          <a:ln>
            <a:solidFill>
              <a:schemeClr val="tx1"/>
            </a:solidFill>
          </a:ln>
        </p:spPr>
        <p:txBody>
          <a:bodyPr>
            <a:normAutofit lnSpcReduction="10000"/>
          </a:bodyPr>
          <a:lstStyle/>
          <a:p>
            <a:endParaRPr lang="de-DE" dirty="0" smtClean="0"/>
          </a:p>
          <a:p>
            <a:r>
              <a:rPr lang="de-DE" b="1" dirty="0" smtClean="0"/>
              <a:t>Definition  “</a:t>
            </a:r>
            <a:r>
              <a:rPr lang="de-DE" b="1" dirty="0" err="1" smtClean="0"/>
              <a:t>flow</a:t>
            </a:r>
            <a:r>
              <a:rPr lang="de-DE" b="1" dirty="0" smtClean="0"/>
              <a:t>”=  </a:t>
            </a:r>
            <a:r>
              <a:rPr lang="de-DE" dirty="0" smtClean="0"/>
              <a:t>primäres Bewegungsziel bei Le </a:t>
            </a:r>
            <a:r>
              <a:rPr lang="de-DE" dirty="0" err="1" smtClean="0"/>
              <a:t>Parkour</a:t>
            </a:r>
            <a:r>
              <a:rPr lang="de-DE" dirty="0" smtClean="0"/>
              <a:t>; d. h.  fließender Übergang von Techniken bei möglichst geringem Geschwindigkeitsverlust bzw. bei konstanter</a:t>
            </a:r>
          </a:p>
          <a:p>
            <a:endParaRPr lang="de-DE" dirty="0" smtClean="0"/>
          </a:p>
          <a:p>
            <a:r>
              <a:rPr lang="de-DE" b="1" dirty="0" smtClean="0"/>
              <a:t>Effizienz bei Bewegung </a:t>
            </a:r>
            <a:r>
              <a:rPr lang="de-DE" dirty="0" smtClean="0"/>
              <a:t>= bei Le </a:t>
            </a:r>
            <a:r>
              <a:rPr lang="de-DE" dirty="0" err="1" smtClean="0"/>
              <a:t>Parkour</a:t>
            </a:r>
            <a:r>
              <a:rPr lang="de-DE" dirty="0" smtClean="0"/>
              <a:t>: möglichst große Distanz bzw. Raum überwinden bei </a:t>
            </a:r>
            <a:r>
              <a:rPr lang="de-DE" dirty="0" err="1" smtClean="0"/>
              <a:t>kleinst</a:t>
            </a:r>
            <a:r>
              <a:rPr lang="de-DE" dirty="0" smtClean="0"/>
              <a:t> möglichem Krafteinsatz</a:t>
            </a:r>
          </a:p>
          <a:p>
            <a:pPr marL="0" indent="0">
              <a:buNone/>
            </a:pPr>
            <a:endParaRPr lang="de-DE" dirty="0" smtClean="0"/>
          </a:p>
          <a:p>
            <a:r>
              <a:rPr lang="de-DE" b="1" dirty="0" smtClean="0"/>
              <a:t>Biomechanik = </a:t>
            </a:r>
            <a:r>
              <a:rPr lang="de-DE" dirty="0" smtClean="0"/>
              <a:t>beschäftigt sich mit der Beschreibung von Bewegung und  wie man diese messbar machen kann. Sie ist eine naturwissenschaftliche Disziplin. Gemessen werden zum Beispiel Zeit (t in s), Kraft (F in N),  Geschwindigkeit (v in m/s) und Länge (in cm)</a:t>
            </a:r>
            <a:endParaRPr lang="de-DE" dirty="0"/>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p>
          <a:p>
            <a:pPr marL="0" marR="0" lvl="0" indent="0" defTabSz="914400" eaLnBrk="1" fontAlgn="auto" latinLnBrk="0" hangingPunct="1">
              <a:lnSpc>
                <a:spcPct val="100000"/>
              </a:lnSpc>
              <a:spcBef>
                <a:spcPts val="0"/>
              </a:spcBef>
              <a:spcAft>
                <a:spcPts val="0"/>
              </a:spcAft>
              <a:buClrTx/>
              <a:buSzTx/>
              <a:buFontTx/>
              <a:buNone/>
              <a:tabLst/>
              <a:defRPr/>
            </a:pPr>
            <a:endParaRPr lang="de-DE" dirty="0"/>
          </a:p>
        </p:txBody>
      </p:sp>
    </p:spTree>
    <p:extLst>
      <p:ext uri="{BB962C8B-B14F-4D97-AF65-F5344CB8AC3E}">
        <p14:creationId xmlns:p14="http://schemas.microsoft.com/office/powerpoint/2010/main" val="1336259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4675" y="168960"/>
            <a:ext cx="11467476" cy="1325563"/>
          </a:xfrm>
        </p:spPr>
        <p:txBody>
          <a:bodyPr/>
          <a:lstStyle/>
          <a:p>
            <a:r>
              <a:rPr lang="de-DE" dirty="0" smtClean="0">
                <a:latin typeface="Arial Narrow" charset="0"/>
                <a:ea typeface="Arial Narrow" charset="0"/>
                <a:cs typeface="Arial Narrow" charset="0"/>
              </a:rPr>
              <a:t>3) Bewegungslehre: Rotation und Translation          </a:t>
            </a:r>
            <a:r>
              <a:rPr lang="de-DE" sz="1200" dirty="0" smtClean="0">
                <a:latin typeface="Arial Narrow" charset="0"/>
                <a:ea typeface="Arial Narrow" charset="0"/>
                <a:cs typeface="Arial Narrow" charset="0"/>
              </a:rPr>
              <a:t>(Skoda </a:t>
            </a:r>
            <a:r>
              <a:rPr lang="de-DE" sz="1200" dirty="0" smtClean="0">
                <a:latin typeface="Arial Narrow" charset="0"/>
                <a:ea typeface="Arial Narrow" charset="0"/>
                <a:cs typeface="Arial Narrow" charset="0"/>
              </a:rPr>
              <a:t>2018)</a:t>
            </a:r>
            <a:endParaRPr lang="de-DE" sz="1200" dirty="0">
              <a:latin typeface="Arial Narrow" charset="0"/>
              <a:ea typeface="Arial Narrow" charset="0"/>
              <a:cs typeface="Arial Narrow" charset="0"/>
            </a:endParaRPr>
          </a:p>
        </p:txBody>
      </p:sp>
      <p:sp>
        <p:nvSpPr>
          <p:cNvPr id="3" name="Inhaltsplatzhalter 2"/>
          <p:cNvSpPr>
            <a:spLocks noGrp="1"/>
          </p:cNvSpPr>
          <p:nvPr>
            <p:ph idx="1"/>
          </p:nvPr>
        </p:nvSpPr>
        <p:spPr>
          <a:xfrm>
            <a:off x="494675" y="1558977"/>
            <a:ext cx="11467476" cy="5036695"/>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p:txBody>
      </p:sp>
      <p:sp>
        <p:nvSpPr>
          <p:cNvPr id="16" name="Inhaltsplatzhalter 2"/>
          <p:cNvSpPr txBox="1">
            <a:spLocks/>
          </p:cNvSpPr>
          <p:nvPr/>
        </p:nvSpPr>
        <p:spPr>
          <a:xfrm>
            <a:off x="494675" y="1349115"/>
            <a:ext cx="11467476" cy="5246557"/>
          </a:xfrm>
          <a:prstGeom prst="rect">
            <a:avLst/>
          </a:prstGeom>
          <a:solidFill>
            <a:schemeClr val="accent2">
              <a:lumMod val="20000"/>
              <a:lumOff val="80000"/>
            </a:schemeClr>
          </a:solidFill>
          <a:ln>
            <a:solidFill>
              <a:schemeClr val="tx1"/>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endParaRPr lang="de-DE" b="1" dirty="0" smtClean="0">
              <a:latin typeface="Arial" charset="0"/>
              <a:ea typeface="Arial" charset="0"/>
              <a:cs typeface="Arial" charset="0"/>
            </a:endParaRPr>
          </a:p>
          <a:p>
            <a:pPr marL="0" indent="0">
              <a:lnSpc>
                <a:spcPct val="100000"/>
              </a:lnSpc>
              <a:spcBef>
                <a:spcPts val="0"/>
              </a:spcBef>
              <a:buFontTx/>
              <a:buNone/>
            </a:pPr>
            <a:r>
              <a:rPr lang="de-DE" b="1" dirty="0" smtClean="0">
                <a:latin typeface="Arial" charset="0"/>
                <a:ea typeface="Arial" charset="0"/>
                <a:cs typeface="Arial" charset="0"/>
              </a:rPr>
              <a:t>Rotation </a:t>
            </a:r>
          </a:p>
          <a:p>
            <a:pPr marL="0" indent="0">
              <a:lnSpc>
                <a:spcPct val="100000"/>
              </a:lnSpc>
              <a:spcBef>
                <a:spcPts val="0"/>
              </a:spcBef>
              <a:buFontTx/>
              <a:buNone/>
            </a:pPr>
            <a:r>
              <a:rPr lang="de-DE" dirty="0" smtClean="0">
                <a:latin typeface="Arial" charset="0"/>
                <a:ea typeface="Arial" charset="0"/>
                <a:cs typeface="Arial" charset="0"/>
              </a:rPr>
              <a:t>... </a:t>
            </a:r>
            <a:r>
              <a:rPr lang="de-DE" dirty="0">
                <a:latin typeface="Arial" charset="0"/>
                <a:ea typeface="Arial" charset="0"/>
                <a:cs typeface="Arial" charset="0"/>
              </a:rPr>
              <a:t>i</a:t>
            </a:r>
            <a:r>
              <a:rPr lang="de-DE" dirty="0" smtClean="0">
                <a:latin typeface="Arial" charset="0"/>
                <a:ea typeface="Arial" charset="0"/>
                <a:cs typeface="Arial" charset="0"/>
              </a:rPr>
              <a:t>st eine </a:t>
            </a:r>
            <a:r>
              <a:rPr lang="de-DE" u="sng" dirty="0" smtClean="0">
                <a:latin typeface="Arial" charset="0"/>
                <a:ea typeface="Arial" charset="0"/>
                <a:cs typeface="Arial" charset="0"/>
              </a:rPr>
              <a:t>Drehbewegung</a:t>
            </a:r>
            <a:r>
              <a:rPr lang="de-DE" dirty="0" smtClean="0">
                <a:latin typeface="Arial" charset="0"/>
                <a:ea typeface="Arial" charset="0"/>
                <a:cs typeface="Arial" charset="0"/>
              </a:rPr>
              <a:t> eines Körpers um eine Achse. Beispiele: Salto (Breitenachse), Pirouette im Eiskunstlauf(Längsachse) und das Rad (Tiefenachse).</a:t>
            </a:r>
          </a:p>
          <a:p>
            <a:pPr marL="0" indent="0">
              <a:lnSpc>
                <a:spcPct val="100000"/>
              </a:lnSpc>
              <a:spcBef>
                <a:spcPts val="0"/>
              </a:spcBef>
              <a:buFontTx/>
              <a:buNone/>
            </a:pPr>
            <a:endParaRPr lang="de-DE" dirty="0" smtClean="0">
              <a:latin typeface="Arial" charset="0"/>
              <a:ea typeface="Arial" charset="0"/>
              <a:cs typeface="Arial" charset="0"/>
            </a:endParaRPr>
          </a:p>
          <a:p>
            <a:pPr marL="0" indent="0">
              <a:lnSpc>
                <a:spcPct val="100000"/>
              </a:lnSpc>
              <a:spcBef>
                <a:spcPts val="0"/>
              </a:spcBef>
              <a:buFontTx/>
              <a:buNone/>
            </a:pPr>
            <a:r>
              <a:rPr lang="de-DE" b="1" dirty="0" smtClean="0">
                <a:latin typeface="Arial" charset="0"/>
                <a:ea typeface="Arial" charset="0"/>
                <a:cs typeface="Arial" charset="0"/>
              </a:rPr>
              <a:t>Translation </a:t>
            </a:r>
          </a:p>
          <a:p>
            <a:pPr marL="0" indent="0">
              <a:lnSpc>
                <a:spcPct val="100000"/>
              </a:lnSpc>
              <a:spcBef>
                <a:spcPts val="0"/>
              </a:spcBef>
              <a:buNone/>
            </a:pPr>
            <a:r>
              <a:rPr lang="de-DE" dirty="0" smtClean="0">
                <a:latin typeface="Arial" charset="0"/>
                <a:ea typeface="Arial" charset="0"/>
                <a:cs typeface="Arial" charset="0"/>
              </a:rPr>
              <a:t>...ist eine geradlinige oder gekrümmte </a:t>
            </a:r>
            <a:r>
              <a:rPr lang="de-DE" u="sng" dirty="0" smtClean="0">
                <a:latin typeface="Arial" charset="0"/>
                <a:ea typeface="Arial" charset="0"/>
                <a:cs typeface="Arial" charset="0"/>
              </a:rPr>
              <a:t>Fortbewegung</a:t>
            </a:r>
            <a:r>
              <a:rPr lang="de-DE" dirty="0" smtClean="0">
                <a:latin typeface="Arial" charset="0"/>
                <a:ea typeface="Arial" charset="0"/>
                <a:cs typeface="Arial" charset="0"/>
              </a:rPr>
              <a:t> eines Körpers; sie liegt dann vor, wenn die zurückgelegten Wege aller Punkte des Körpers parallel sind. Beispiele:</a:t>
            </a:r>
          </a:p>
          <a:p>
            <a:pPr marL="0" indent="0">
              <a:lnSpc>
                <a:spcPct val="100000"/>
              </a:lnSpc>
              <a:spcBef>
                <a:spcPts val="0"/>
              </a:spcBef>
              <a:buNone/>
            </a:pPr>
            <a:endParaRPr lang="de-DE" dirty="0">
              <a:latin typeface="Arial" charset="0"/>
              <a:ea typeface="Arial" charset="0"/>
              <a:cs typeface="Arial" charset="0"/>
            </a:endParaRPr>
          </a:p>
          <a:p>
            <a:pPr>
              <a:lnSpc>
                <a:spcPct val="100000"/>
              </a:lnSpc>
              <a:spcBef>
                <a:spcPts val="0"/>
              </a:spcBef>
            </a:pPr>
            <a:r>
              <a:rPr lang="de-DE" dirty="0" smtClean="0">
                <a:latin typeface="Arial" charset="0"/>
                <a:ea typeface="Arial" charset="0"/>
                <a:cs typeface="Arial" charset="0"/>
              </a:rPr>
              <a:t>Strecksprung</a:t>
            </a:r>
          </a:p>
          <a:p>
            <a:pPr>
              <a:lnSpc>
                <a:spcPct val="100000"/>
              </a:lnSpc>
              <a:spcBef>
                <a:spcPts val="0"/>
              </a:spcBef>
            </a:pPr>
            <a:r>
              <a:rPr lang="de-DE" dirty="0" smtClean="0">
                <a:latin typeface="Arial" charset="0"/>
                <a:ea typeface="Arial" charset="0"/>
                <a:cs typeface="Arial" charset="0"/>
              </a:rPr>
              <a:t>Gehen, Schwimmen, Radfahren </a:t>
            </a:r>
          </a:p>
          <a:p>
            <a:pPr>
              <a:lnSpc>
                <a:spcPct val="100000"/>
              </a:lnSpc>
              <a:spcBef>
                <a:spcPts val="0"/>
              </a:spcBef>
            </a:pPr>
            <a:r>
              <a:rPr lang="de-DE" dirty="0" smtClean="0">
                <a:latin typeface="Arial" charset="0"/>
                <a:ea typeface="Arial" charset="0"/>
                <a:cs typeface="Arial" charset="0"/>
              </a:rPr>
              <a:t>(gestreckter) Fußsprung vom 1m-Brett</a:t>
            </a:r>
          </a:p>
          <a:p>
            <a:pPr marL="0" indent="0">
              <a:lnSpc>
                <a:spcPct val="100000"/>
              </a:lnSpc>
              <a:spcBef>
                <a:spcPts val="0"/>
              </a:spcBef>
              <a:buFontTx/>
              <a:buNone/>
            </a:pPr>
            <a:endParaRPr lang="de-DE" dirty="0" smtClean="0">
              <a:latin typeface="Arial" charset="0"/>
              <a:ea typeface="Arial" charset="0"/>
              <a:cs typeface="Arial" charset="0"/>
            </a:endParaRPr>
          </a:p>
          <a:p>
            <a:pPr marL="0" indent="0">
              <a:lnSpc>
                <a:spcPct val="100000"/>
              </a:lnSpc>
              <a:spcBef>
                <a:spcPts val="0"/>
              </a:spcBef>
              <a:buFontTx/>
              <a:buNone/>
            </a:pPr>
            <a:endParaRPr lang="de-DE" dirty="0" smtClean="0">
              <a:latin typeface="Arial" charset="0"/>
              <a:ea typeface="Arial" charset="0"/>
              <a:cs typeface="Arial" charset="0"/>
            </a:endParaRPr>
          </a:p>
          <a:p>
            <a:pPr marL="0" indent="0">
              <a:lnSpc>
                <a:spcPct val="100000"/>
              </a:lnSpc>
              <a:spcBef>
                <a:spcPts val="0"/>
              </a:spcBef>
              <a:buFontTx/>
              <a:buNone/>
            </a:pPr>
            <a:endParaRPr lang="de-DE" sz="2200" dirty="0" smtClean="0">
              <a:latin typeface="Arial" charset="0"/>
              <a:ea typeface="Arial" charset="0"/>
              <a:cs typeface="Arial" charset="0"/>
            </a:endParaRPr>
          </a:p>
          <a:p>
            <a:pPr marL="0" indent="0">
              <a:lnSpc>
                <a:spcPct val="100000"/>
              </a:lnSpc>
              <a:spcBef>
                <a:spcPts val="0"/>
              </a:spcBef>
              <a:buFontTx/>
              <a:buNone/>
            </a:pPr>
            <a:r>
              <a:rPr lang="de-DE" sz="3100" b="1" u="sng" dirty="0" smtClean="0">
                <a:latin typeface="Arial" charset="0"/>
                <a:ea typeface="Arial" charset="0"/>
                <a:cs typeface="Arial" charset="0"/>
              </a:rPr>
              <a:t>Aufgabe</a:t>
            </a:r>
          </a:p>
          <a:p>
            <a:pPr marL="457200" indent="-457200">
              <a:lnSpc>
                <a:spcPct val="100000"/>
              </a:lnSpc>
              <a:spcBef>
                <a:spcPts val="0"/>
              </a:spcBef>
              <a:buFontTx/>
              <a:buAutoNum type="alphaLcParenR"/>
            </a:pPr>
            <a:r>
              <a:rPr lang="de-DE" sz="3100" b="1" dirty="0" smtClean="0">
                <a:latin typeface="Arial" charset="0"/>
                <a:ea typeface="Arial" charset="0"/>
                <a:cs typeface="Arial" charset="0"/>
              </a:rPr>
              <a:t>Nenne mindestens ein Rotationsbeispiel aus </a:t>
            </a:r>
            <a:r>
              <a:rPr lang="de-DE" sz="3100" b="1" dirty="0" err="1" smtClean="0">
                <a:latin typeface="Arial" charset="0"/>
                <a:ea typeface="Arial" charset="0"/>
                <a:cs typeface="Arial" charset="0"/>
              </a:rPr>
              <a:t>LeParkour</a:t>
            </a:r>
            <a:r>
              <a:rPr lang="de-DE" sz="3100" b="1" dirty="0" smtClean="0">
                <a:latin typeface="Arial" charset="0"/>
                <a:ea typeface="Arial" charset="0"/>
                <a:cs typeface="Arial" charset="0"/>
              </a:rPr>
              <a:t> </a:t>
            </a:r>
            <a:r>
              <a:rPr lang="mr-IN" sz="3100" b="1" dirty="0" smtClean="0">
                <a:latin typeface="Arial" charset="0"/>
                <a:ea typeface="Arial" charset="0"/>
                <a:cs typeface="Arial" charset="0"/>
              </a:rPr>
              <a:t>–</a:t>
            </a:r>
            <a:r>
              <a:rPr lang="de-DE" sz="3100" b="1" dirty="0" smtClean="0">
                <a:latin typeface="Arial" charset="0"/>
                <a:ea typeface="Arial" charset="0"/>
                <a:cs typeface="Arial" charset="0"/>
              </a:rPr>
              <a:t> und/ oder dem </a:t>
            </a:r>
            <a:r>
              <a:rPr lang="de-DE" sz="3100" b="1" dirty="0" err="1" smtClean="0">
                <a:latin typeface="Arial" charset="0"/>
                <a:ea typeface="Arial" charset="0"/>
                <a:cs typeface="Arial" charset="0"/>
              </a:rPr>
              <a:t>Freerunningsport</a:t>
            </a:r>
            <a:r>
              <a:rPr lang="de-DE" sz="3100" b="1" dirty="0" smtClean="0">
                <a:latin typeface="Arial" charset="0"/>
                <a:ea typeface="Arial" charset="0"/>
                <a:cs typeface="Arial" charset="0"/>
              </a:rPr>
              <a:t>.</a:t>
            </a:r>
          </a:p>
          <a:p>
            <a:pPr marL="457200" indent="-457200">
              <a:lnSpc>
                <a:spcPct val="100000"/>
              </a:lnSpc>
              <a:spcBef>
                <a:spcPts val="0"/>
              </a:spcBef>
              <a:buFontTx/>
              <a:buAutoNum type="alphaLcParenR"/>
            </a:pPr>
            <a:r>
              <a:rPr lang="de-DE" sz="3100" b="1" dirty="0" smtClean="0">
                <a:latin typeface="Arial" charset="0"/>
                <a:ea typeface="Arial" charset="0"/>
                <a:cs typeface="Arial" charset="0"/>
              </a:rPr>
              <a:t>Nenne mindestens drei verschiedene Beispiele für translatorische Bewegungen in Le </a:t>
            </a:r>
            <a:r>
              <a:rPr lang="de-DE" sz="3100" b="1" dirty="0" err="1" smtClean="0">
                <a:latin typeface="Arial" charset="0"/>
                <a:ea typeface="Arial" charset="0"/>
                <a:cs typeface="Arial" charset="0"/>
              </a:rPr>
              <a:t>Parkour</a:t>
            </a:r>
            <a:r>
              <a:rPr lang="de-DE" sz="3100" b="1" dirty="0" smtClean="0">
                <a:latin typeface="Arial" charset="0"/>
                <a:ea typeface="Arial" charset="0"/>
                <a:cs typeface="Arial" charset="0"/>
              </a:rPr>
              <a:t>.</a:t>
            </a:r>
          </a:p>
        </p:txBody>
      </p:sp>
      <p:sp>
        <p:nvSpPr>
          <p:cNvPr id="17" name="Gebogener Pfeil 16"/>
          <p:cNvSpPr/>
          <p:nvPr/>
        </p:nvSpPr>
        <p:spPr>
          <a:xfrm>
            <a:off x="1815152" y="1306158"/>
            <a:ext cx="614149" cy="618541"/>
          </a:xfrm>
          <a:prstGeom prst="circularArrow">
            <a:avLst>
              <a:gd name="adj1" fmla="val 12500"/>
              <a:gd name="adj2" fmla="val 1142319"/>
              <a:gd name="adj3" fmla="val 20457681"/>
              <a:gd name="adj4" fmla="val 1777679"/>
              <a:gd name="adj5" fmla="val 174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8" name="Gebogener Pfeil 17"/>
          <p:cNvSpPr/>
          <p:nvPr/>
        </p:nvSpPr>
        <p:spPr>
          <a:xfrm rot="11643007" flipH="1">
            <a:off x="1793543" y="1298210"/>
            <a:ext cx="657367" cy="634436"/>
          </a:xfrm>
          <a:prstGeom prst="circularArrow">
            <a:avLst>
              <a:gd name="adj1" fmla="val 12500"/>
              <a:gd name="adj2" fmla="val 1142319"/>
              <a:gd name="adj3" fmla="val 20457681"/>
              <a:gd name="adj4" fmla="val 1777679"/>
              <a:gd name="adj5" fmla="val 174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Oval 18"/>
          <p:cNvSpPr/>
          <p:nvPr/>
        </p:nvSpPr>
        <p:spPr>
          <a:xfrm>
            <a:off x="2056546" y="1572776"/>
            <a:ext cx="131360" cy="10388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rechts 19"/>
          <p:cNvSpPr/>
          <p:nvPr/>
        </p:nvSpPr>
        <p:spPr>
          <a:xfrm>
            <a:off x="4725674" y="3790883"/>
            <a:ext cx="593601" cy="2183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Pfeil nach rechts 20"/>
          <p:cNvSpPr/>
          <p:nvPr/>
        </p:nvSpPr>
        <p:spPr>
          <a:xfrm rot="16200000">
            <a:off x="2398636" y="3487259"/>
            <a:ext cx="423077" cy="184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Gebogener Pfeil 21"/>
          <p:cNvSpPr/>
          <p:nvPr/>
        </p:nvSpPr>
        <p:spPr>
          <a:xfrm>
            <a:off x="5106761" y="4052204"/>
            <a:ext cx="866307" cy="882873"/>
          </a:xfrm>
          <a:prstGeom prst="circularArrow">
            <a:avLst>
              <a:gd name="adj1" fmla="val 12500"/>
              <a:gd name="adj2" fmla="val 1142319"/>
              <a:gd name="adj3" fmla="val 20457681"/>
              <a:gd name="adj4" fmla="val 14174257"/>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8009934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4675" y="168960"/>
            <a:ext cx="11467476" cy="1075225"/>
          </a:xfrm>
        </p:spPr>
        <p:txBody>
          <a:bodyPr/>
          <a:lstStyle/>
          <a:p>
            <a:r>
              <a:rPr lang="de-DE" sz="4000" dirty="0">
                <a:latin typeface="Arial Narrow" charset="0"/>
                <a:ea typeface="Arial Narrow" charset="0"/>
                <a:cs typeface="Arial Narrow" charset="0"/>
              </a:rPr>
              <a:t>4</a:t>
            </a:r>
            <a:r>
              <a:rPr lang="de-DE" sz="4000" dirty="0" smtClean="0">
                <a:latin typeface="Arial Narrow" charset="0"/>
                <a:ea typeface="Arial Narrow" charset="0"/>
                <a:cs typeface="Arial Narrow" charset="0"/>
              </a:rPr>
              <a:t>) Bewegungslehre: Präzisionssprung optimieren </a:t>
            </a:r>
            <a:r>
              <a:rPr lang="de-DE" sz="3200" dirty="0" smtClean="0"/>
              <a:t>	    </a:t>
            </a:r>
            <a:r>
              <a:rPr lang="de-DE" sz="1200" dirty="0" smtClean="0">
                <a:latin typeface="Arial Narrow" charset="0"/>
                <a:ea typeface="Arial Narrow" charset="0"/>
                <a:cs typeface="Arial Narrow" charset="0"/>
              </a:rPr>
              <a:t>(Skoda </a:t>
            </a:r>
            <a:r>
              <a:rPr lang="de-DE" sz="1200" dirty="0" smtClean="0">
                <a:latin typeface="Arial Narrow" charset="0"/>
                <a:ea typeface="Arial Narrow" charset="0"/>
                <a:cs typeface="Arial Narrow" charset="0"/>
              </a:rPr>
              <a:t>2018)</a:t>
            </a:r>
            <a:endParaRPr lang="de-DE" sz="1200" dirty="0">
              <a:latin typeface="Arial Narrow" charset="0"/>
              <a:ea typeface="Arial Narrow" charset="0"/>
              <a:cs typeface="Arial Narrow" charset="0"/>
            </a:endParaRPr>
          </a:p>
        </p:txBody>
      </p:sp>
      <p:sp>
        <p:nvSpPr>
          <p:cNvPr id="3" name="Inhaltsplatzhalter 2"/>
          <p:cNvSpPr>
            <a:spLocks noGrp="1"/>
          </p:cNvSpPr>
          <p:nvPr>
            <p:ph idx="1"/>
          </p:nvPr>
        </p:nvSpPr>
        <p:spPr>
          <a:xfrm>
            <a:off x="494675" y="1558977"/>
            <a:ext cx="11467476" cy="5036695"/>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p:txBody>
      </p:sp>
      <p:sp>
        <p:nvSpPr>
          <p:cNvPr id="4" name="Inhaltsplatzhalter 2"/>
          <p:cNvSpPr txBox="1">
            <a:spLocks/>
          </p:cNvSpPr>
          <p:nvPr/>
        </p:nvSpPr>
        <p:spPr>
          <a:xfrm>
            <a:off x="494675" y="1244185"/>
            <a:ext cx="11467476" cy="5456418"/>
          </a:xfrm>
          <a:prstGeom prst="rect">
            <a:avLst/>
          </a:prstGeom>
          <a:solidFill>
            <a:schemeClr val="accent2">
              <a:lumMod val="20000"/>
              <a:lumOff val="80000"/>
            </a:schemeClr>
          </a:solidFill>
          <a:ln>
            <a:solidFill>
              <a:schemeClr val="tx1"/>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marR="0" lvl="0" indent="-51435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514350" indent="-514350">
              <a:lnSpc>
                <a:spcPct val="100000"/>
              </a:lnSpc>
              <a:spcBef>
                <a:spcPts val="0"/>
              </a:spcBef>
              <a:buNone/>
              <a:defRPr/>
            </a:pPr>
            <a:r>
              <a:rPr lang="de-DE" sz="2600" dirty="0" smtClean="0">
                <a:latin typeface="Arial" charset="0"/>
                <a:ea typeface="Arial" charset="0"/>
                <a:cs typeface="Arial" charset="0"/>
              </a:rPr>
              <a:t>Technik: </a:t>
            </a:r>
            <a:r>
              <a:rPr lang="de-DE" sz="2600" dirty="0">
                <a:latin typeface="Arial" charset="0"/>
                <a:ea typeface="Arial" charset="0"/>
                <a:cs typeface="Arial" charset="0"/>
              </a:rPr>
              <a:t>Präzisionssprung </a:t>
            </a:r>
            <a:r>
              <a:rPr lang="de-DE" sz="2600" dirty="0" smtClean="0">
                <a:latin typeface="Arial" charset="0"/>
                <a:ea typeface="Arial" charset="0"/>
                <a:cs typeface="Arial" charset="0"/>
              </a:rPr>
              <a:t>(Saut de </a:t>
            </a:r>
            <a:r>
              <a:rPr lang="de-DE" sz="2600" dirty="0" err="1" smtClean="0">
                <a:latin typeface="Arial" charset="0"/>
                <a:ea typeface="Arial" charset="0"/>
                <a:cs typeface="Arial" charset="0"/>
              </a:rPr>
              <a:t>précision</a:t>
            </a:r>
            <a:r>
              <a:rPr lang="de-DE" sz="2600" dirty="0" smtClean="0">
                <a:latin typeface="Arial" charset="0"/>
                <a:ea typeface="Arial" charset="0"/>
                <a:cs typeface="Arial" charset="0"/>
              </a:rPr>
              <a:t>)</a:t>
            </a:r>
            <a:endParaRPr lang="de-DE" sz="2600" dirty="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endParaRPr lang="de-DE" sz="2600" dirty="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r>
              <a:rPr lang="de-DE" sz="2600" dirty="0" smtClean="0">
                <a:latin typeface="Arial" charset="0"/>
                <a:ea typeface="Arial" charset="0"/>
                <a:cs typeface="Arial" charset="0"/>
              </a:rPr>
              <a:t>Material: Kraftmessplatte und Station „Präzisionssprung“.</a:t>
            </a:r>
          </a:p>
          <a:p>
            <a:pPr marL="514350" marR="0" lvl="0" indent="-514350" defTabSz="914400" eaLnBrk="1" fontAlgn="auto" latinLnBrk="0" hangingPunct="1">
              <a:lnSpc>
                <a:spcPct val="100000"/>
              </a:lnSpc>
              <a:spcBef>
                <a:spcPts val="0"/>
              </a:spcBef>
              <a:spcAft>
                <a:spcPts val="0"/>
              </a:spcAft>
              <a:buClrTx/>
              <a:buSzTx/>
              <a:buFontTx/>
              <a:buNone/>
              <a:tabLst/>
              <a:defRPr/>
            </a:pPr>
            <a:endParaRPr lang="de-DE" sz="2600"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r>
              <a:rPr lang="de-DE" sz="2600" dirty="0" smtClean="0">
                <a:latin typeface="Arial" charset="0"/>
                <a:ea typeface="Arial" charset="0"/>
                <a:cs typeface="Arial" charset="0"/>
                <a:sym typeface="Wingdings"/>
              </a:rPr>
              <a:t>Was soll gemessen werden?</a:t>
            </a:r>
          </a:p>
          <a:p>
            <a:pPr marL="514350" marR="0" lvl="0" indent="-514350" defTabSz="914400" eaLnBrk="1" fontAlgn="auto" latinLnBrk="0" hangingPunct="1">
              <a:lnSpc>
                <a:spcPct val="100000"/>
              </a:lnSpc>
              <a:spcBef>
                <a:spcPts val="0"/>
              </a:spcBef>
              <a:spcAft>
                <a:spcPts val="0"/>
              </a:spcAft>
              <a:buClrTx/>
              <a:buSzTx/>
              <a:buFontTx/>
              <a:buNone/>
              <a:tabLst/>
              <a:defRPr/>
            </a:pPr>
            <a:endParaRPr lang="de-DE" sz="2600" dirty="0" smtClean="0">
              <a:latin typeface="Arial" charset="0"/>
              <a:ea typeface="Arial" charset="0"/>
              <a:cs typeface="Arial" charset="0"/>
              <a:sym typeface="Wingdings"/>
            </a:endParaRPr>
          </a:p>
          <a:p>
            <a:pPr marL="514350" marR="0" lvl="0" indent="-514350" defTabSz="914400" eaLnBrk="1" fontAlgn="auto" latinLnBrk="0" hangingPunct="1">
              <a:lnSpc>
                <a:spcPct val="100000"/>
              </a:lnSpc>
              <a:spcBef>
                <a:spcPts val="0"/>
              </a:spcBef>
              <a:spcAft>
                <a:spcPts val="0"/>
              </a:spcAft>
              <a:buClrTx/>
              <a:buSzTx/>
              <a:buFontTx/>
              <a:buNone/>
              <a:tabLst/>
              <a:defRPr/>
            </a:pPr>
            <a:r>
              <a:rPr lang="de-DE" sz="2600" dirty="0" smtClean="0">
                <a:latin typeface="Arial" charset="0"/>
                <a:ea typeface="Arial" charset="0"/>
                <a:cs typeface="Arial" charset="0"/>
                <a:sym typeface="Wingdings"/>
              </a:rPr>
              <a:t> </a:t>
            </a:r>
            <a:r>
              <a:rPr lang="de-DE" sz="2600" dirty="0" smtClean="0">
                <a:latin typeface="Arial" charset="0"/>
                <a:ea typeface="Arial" charset="0"/>
                <a:cs typeface="Arial" charset="0"/>
              </a:rPr>
              <a:t>horizontale und vertikale Kraftkomponenten bei Landungen</a:t>
            </a:r>
            <a:endParaRPr lang="de-DE" sz="2600" dirty="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endParaRPr lang="de-DE"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r>
              <a:rPr lang="de-DE" b="1" u="sng" dirty="0" smtClean="0">
                <a:latin typeface="Arial" charset="0"/>
                <a:ea typeface="Arial" charset="0"/>
                <a:cs typeface="Arial" charset="0"/>
              </a:rPr>
              <a:t>Aufgabe (PA/ EA)</a:t>
            </a:r>
          </a:p>
          <a:p>
            <a:pPr marL="514350" marR="0" lvl="0" indent="-514350" defTabSz="914400" eaLnBrk="1" fontAlgn="auto" latinLnBrk="0" hangingPunct="1">
              <a:lnSpc>
                <a:spcPct val="100000"/>
              </a:lnSpc>
              <a:spcBef>
                <a:spcPts val="0"/>
              </a:spcBef>
              <a:spcAft>
                <a:spcPts val="0"/>
              </a:spcAft>
              <a:buClrTx/>
              <a:buSzTx/>
              <a:buFontTx/>
              <a:buNone/>
              <a:tabLst/>
              <a:defRPr/>
            </a:pPr>
            <a:r>
              <a:rPr lang="de-DE" b="1" dirty="0" smtClean="0">
                <a:latin typeface="Arial" charset="0"/>
                <a:ea typeface="Arial" charset="0"/>
                <a:cs typeface="Arial" charset="0"/>
              </a:rPr>
              <a:t>Führe mindestens 5 Präzisionssprünge durch; lande auf der Kraftmessplatte. </a:t>
            </a:r>
          </a:p>
          <a:p>
            <a:pPr marL="514350" marR="0" lvl="0" indent="-514350" defTabSz="914400" eaLnBrk="1" fontAlgn="auto" latinLnBrk="0" hangingPunct="1">
              <a:lnSpc>
                <a:spcPct val="100000"/>
              </a:lnSpc>
              <a:spcBef>
                <a:spcPts val="0"/>
              </a:spcBef>
              <a:spcAft>
                <a:spcPts val="0"/>
              </a:spcAft>
              <a:buClrTx/>
              <a:buSzTx/>
              <a:buFontTx/>
              <a:buNone/>
              <a:tabLst/>
              <a:defRPr/>
            </a:pPr>
            <a:r>
              <a:rPr lang="de-DE" b="1" dirty="0" smtClean="0">
                <a:latin typeface="Arial" charset="0"/>
                <a:ea typeface="Arial" charset="0"/>
                <a:cs typeface="Arial" charset="0"/>
              </a:rPr>
              <a:t>Verharre stabil (= </a:t>
            </a:r>
            <a:r>
              <a:rPr lang="de-DE" b="1" dirty="0" err="1" smtClean="0">
                <a:latin typeface="Arial" charset="0"/>
                <a:ea typeface="Arial" charset="0"/>
                <a:cs typeface="Arial" charset="0"/>
              </a:rPr>
              <a:t>ca</a:t>
            </a:r>
            <a:r>
              <a:rPr lang="de-DE" b="1" dirty="0" smtClean="0">
                <a:latin typeface="Arial" charset="0"/>
                <a:ea typeface="Arial" charset="0"/>
                <a:cs typeface="Arial" charset="0"/>
              </a:rPr>
              <a:t> 3 Sekunden lang, ohne zu wackeln)!</a:t>
            </a:r>
          </a:p>
          <a:p>
            <a:pPr marL="514350" marR="0" lvl="0" indent="-514350" defTabSz="914400" eaLnBrk="1" fontAlgn="auto" latinLnBrk="0" hangingPunct="1">
              <a:lnSpc>
                <a:spcPct val="100000"/>
              </a:lnSpc>
              <a:spcBef>
                <a:spcPts val="0"/>
              </a:spcBef>
              <a:spcAft>
                <a:spcPts val="0"/>
              </a:spcAft>
              <a:buClrTx/>
              <a:buSzTx/>
              <a:buFontTx/>
              <a:buNone/>
              <a:tabLst/>
              <a:defRPr/>
            </a:pPr>
            <a:endParaRPr lang="de-DE" b="1"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AutoNum type="alphaLcParenR"/>
              <a:tabLst/>
              <a:defRPr/>
            </a:pPr>
            <a:r>
              <a:rPr lang="de-DE" b="1" dirty="0" smtClean="0">
                <a:latin typeface="Arial" charset="0"/>
                <a:ea typeface="Arial" charset="0"/>
                <a:cs typeface="Arial" charset="0"/>
              </a:rPr>
              <a:t>Welcher „Anteil“ - horizontal </a:t>
            </a:r>
            <a:r>
              <a:rPr lang="de-DE" b="1" dirty="0">
                <a:latin typeface="Arial" charset="0"/>
                <a:ea typeface="Arial" charset="0"/>
                <a:cs typeface="Arial" charset="0"/>
              </a:rPr>
              <a:t>o</a:t>
            </a:r>
            <a:r>
              <a:rPr lang="de-DE" b="1" dirty="0" smtClean="0">
                <a:latin typeface="Arial" charset="0"/>
                <a:ea typeface="Arial" charset="0"/>
                <a:cs typeface="Arial" charset="0"/>
              </a:rPr>
              <a:t>der vertikal </a:t>
            </a:r>
            <a:r>
              <a:rPr lang="mr-IN" b="1" dirty="0" smtClean="0">
                <a:latin typeface="Arial" charset="0"/>
                <a:ea typeface="Arial" charset="0"/>
                <a:cs typeface="Arial" charset="0"/>
              </a:rPr>
              <a:t>–</a:t>
            </a:r>
            <a:r>
              <a:rPr lang="de-DE" b="1" dirty="0" smtClean="0">
                <a:latin typeface="Arial" charset="0"/>
                <a:ea typeface="Arial" charset="0"/>
                <a:cs typeface="Arial" charset="0"/>
              </a:rPr>
              <a:t> ist bei einer gelungenen Landung i. d. R. größer?</a:t>
            </a:r>
          </a:p>
          <a:p>
            <a:pPr marL="0" marR="0" lvl="0" indent="0" defTabSz="914400" eaLnBrk="1" fontAlgn="auto" latinLnBrk="0" hangingPunct="1">
              <a:lnSpc>
                <a:spcPct val="100000"/>
              </a:lnSpc>
              <a:spcBef>
                <a:spcPts val="0"/>
              </a:spcBef>
              <a:spcAft>
                <a:spcPts val="0"/>
              </a:spcAft>
              <a:buClrTx/>
              <a:buSzTx/>
              <a:buNone/>
              <a:tabLst/>
              <a:defRPr/>
            </a:pPr>
            <a:endParaRPr lang="de-DE" b="1"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r>
              <a:rPr lang="de-DE" b="1" dirty="0" smtClean="0">
                <a:latin typeface="Arial" charset="0"/>
                <a:ea typeface="Arial" charset="0"/>
                <a:cs typeface="Arial" charset="0"/>
              </a:rPr>
              <a:t>b)    Skizziere die optimale Flugkurve eines Präzisionssprungs, sodass der </a:t>
            </a:r>
            <a:r>
              <a:rPr lang="de-DE" b="1" dirty="0" err="1" smtClean="0">
                <a:latin typeface="Arial" charset="0"/>
                <a:ea typeface="Arial" charset="0"/>
                <a:cs typeface="Arial" charset="0"/>
              </a:rPr>
              <a:t>Traceur</a:t>
            </a:r>
            <a:r>
              <a:rPr lang="de-DE" b="1" dirty="0" smtClean="0">
                <a:latin typeface="Arial" charset="0"/>
                <a:ea typeface="Arial" charset="0"/>
                <a:cs typeface="Arial" charset="0"/>
              </a:rPr>
              <a:t> eine möglichst „stabile“ Landung (ohne Ausgleichsbewegung) ausführen kann.</a:t>
            </a:r>
          </a:p>
          <a:p>
            <a:pPr marL="514350" marR="0" lvl="0" indent="-514350" defTabSz="914400" eaLnBrk="1" fontAlgn="auto" latinLnBrk="0" hangingPunct="1">
              <a:lnSpc>
                <a:spcPct val="100000"/>
              </a:lnSpc>
              <a:spcBef>
                <a:spcPts val="0"/>
              </a:spcBef>
              <a:spcAft>
                <a:spcPts val="0"/>
              </a:spcAft>
              <a:buClrTx/>
              <a:buSzTx/>
              <a:buFontTx/>
              <a:buNone/>
              <a:tabLst/>
              <a:defRPr/>
            </a:pPr>
            <a:endParaRPr lang="de-DE" b="1" dirty="0" smtClean="0">
              <a:latin typeface="Arial" charset="0"/>
              <a:ea typeface="Arial" charset="0"/>
              <a:cs typeface="Arial" charset="0"/>
            </a:endParaRPr>
          </a:p>
          <a:p>
            <a:pPr marL="514350" marR="0" lvl="0" indent="-514350" defTabSz="914400" eaLnBrk="1" fontAlgn="auto" latinLnBrk="0" hangingPunct="1">
              <a:lnSpc>
                <a:spcPct val="100000"/>
              </a:lnSpc>
              <a:spcBef>
                <a:spcPts val="0"/>
              </a:spcBef>
              <a:spcAft>
                <a:spcPts val="0"/>
              </a:spcAft>
              <a:buClrTx/>
              <a:buSzTx/>
              <a:buFontTx/>
              <a:buNone/>
              <a:tabLst/>
              <a:defRPr/>
            </a:pPr>
            <a:r>
              <a:rPr lang="de-DE" b="1" dirty="0" smtClean="0">
                <a:latin typeface="Arial" charset="0"/>
                <a:ea typeface="Arial" charset="0"/>
                <a:cs typeface="Arial" charset="0"/>
              </a:rPr>
              <a:t>c)    Optimiere deine Technik entsprechend. Die Kraft-Zeit-Kurven, die mittels der Kraftmessplatte aufgezeichnet werden, dienen dir dabei als „Kontrollinstrument“!</a:t>
            </a:r>
          </a:p>
        </p:txBody>
      </p:sp>
      <p:pic>
        <p:nvPicPr>
          <p:cNvPr id="10" name="Bild 9"/>
          <p:cNvPicPr>
            <a:picLocks noChangeAspect="1"/>
          </p:cNvPicPr>
          <p:nvPr/>
        </p:nvPicPr>
        <p:blipFill>
          <a:blip r:embed="rId2"/>
          <a:stretch>
            <a:fillRect/>
          </a:stretch>
        </p:blipFill>
        <p:spPr>
          <a:xfrm>
            <a:off x="7716253" y="1454046"/>
            <a:ext cx="1651534" cy="2182571"/>
          </a:xfrm>
          <a:prstGeom prst="rect">
            <a:avLst/>
          </a:prstGeom>
        </p:spPr>
      </p:pic>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915" y="1558977"/>
            <a:ext cx="2010818" cy="2046027"/>
          </a:xfrm>
          <a:prstGeom prst="rect">
            <a:avLst/>
          </a:prstGeom>
        </p:spPr>
      </p:pic>
    </p:spTree>
    <p:extLst>
      <p:ext uri="{BB962C8B-B14F-4D97-AF65-F5344CB8AC3E}">
        <p14:creationId xmlns:p14="http://schemas.microsoft.com/office/powerpoint/2010/main" val="2006172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483" y="282016"/>
            <a:ext cx="11819047" cy="1084908"/>
          </a:xfrm>
        </p:spPr>
        <p:txBody>
          <a:bodyPr>
            <a:normAutofit fontScale="90000"/>
          </a:bodyPr>
          <a:lstStyle/>
          <a:p>
            <a:r>
              <a:rPr lang="de-DE" sz="3600" dirty="0" smtClean="0">
                <a:latin typeface="Arial Narrow" charset="0"/>
                <a:ea typeface="Arial Narrow" charset="0"/>
                <a:cs typeface="Arial Narrow" charset="0"/>
              </a:rPr>
              <a:t>5) Landung: </a:t>
            </a:r>
            <a:r>
              <a:rPr lang="de-DE" sz="3600" dirty="0" smtClean="0">
                <a:latin typeface="Arial Narrow" charset="0"/>
                <a:ea typeface="Arial Narrow" charset="0"/>
                <a:cs typeface="Arial Narrow" charset="0"/>
                <a:sym typeface="Wingdings"/>
              </a:rPr>
              <a:t> </a:t>
            </a:r>
            <a:r>
              <a:rPr lang="de-DE" sz="3600" dirty="0" smtClean="0">
                <a:latin typeface="Arial Narrow" charset="0"/>
                <a:ea typeface="Arial Narrow" charset="0"/>
                <a:cs typeface="Arial Narrow" charset="0"/>
              </a:rPr>
              <a:t>Prinzip der Gegenwirkung </a:t>
            </a:r>
            <a:r>
              <a:rPr lang="de-DE" sz="2200" dirty="0" smtClean="0">
                <a:latin typeface="Arial Narrow" charset="0"/>
                <a:ea typeface="Arial Narrow" charset="0"/>
                <a:cs typeface="Arial Narrow" charset="0"/>
              </a:rPr>
              <a:t>(s. auch Wechselwirkungsgesetz Newton)  </a:t>
            </a:r>
            <a:br>
              <a:rPr lang="de-DE" sz="2200" dirty="0" smtClean="0">
                <a:latin typeface="Arial Narrow" charset="0"/>
                <a:ea typeface="Arial Narrow" charset="0"/>
                <a:cs typeface="Arial Narrow" charset="0"/>
              </a:rPr>
            </a:br>
            <a:r>
              <a:rPr lang="de-DE" sz="2200" dirty="0">
                <a:latin typeface="Arial Narrow" charset="0"/>
                <a:ea typeface="Arial Narrow" charset="0"/>
                <a:cs typeface="Arial Narrow" charset="0"/>
              </a:rPr>
              <a:t> </a:t>
            </a:r>
            <a:r>
              <a:rPr lang="de-DE" sz="2200" dirty="0" smtClean="0">
                <a:latin typeface="Arial Narrow" charset="0"/>
                <a:ea typeface="Arial Narrow" charset="0"/>
                <a:cs typeface="Arial Narrow" charset="0"/>
              </a:rPr>
              <a:t>                                      </a:t>
            </a:r>
            <a:r>
              <a:rPr lang="de-DE" sz="3600" dirty="0" smtClean="0">
                <a:latin typeface="Arial Narrow" charset="0"/>
                <a:ea typeface="Arial Narrow" charset="0"/>
                <a:cs typeface="Arial Narrow" charset="0"/>
              </a:rPr>
              <a:t>... und wie </a:t>
            </a:r>
            <a:r>
              <a:rPr lang="de-DE" sz="3600" dirty="0">
                <a:latin typeface="Arial Narrow" charset="0"/>
                <a:ea typeface="Arial Narrow" charset="0"/>
                <a:cs typeface="Arial Narrow" charset="0"/>
              </a:rPr>
              <a:t>man Kräfte messen kann </a:t>
            </a:r>
            <a:r>
              <a:rPr lang="de-DE" sz="3100" b="1" dirty="0" smtClean="0">
                <a:latin typeface="Arial Narrow" charset="0"/>
                <a:ea typeface="Arial Narrow" charset="0"/>
                <a:cs typeface="Arial Narrow" charset="0"/>
              </a:rPr>
              <a:t>		              </a:t>
            </a:r>
            <a:r>
              <a:rPr lang="de-DE" sz="3100" b="1" dirty="0" smtClean="0">
                <a:latin typeface="Arial Narrow" charset="0"/>
                <a:ea typeface="Arial Narrow" charset="0"/>
                <a:cs typeface="Arial Narrow" charset="0"/>
              </a:rPr>
              <a:t>   </a:t>
            </a:r>
            <a:r>
              <a:rPr lang="de-DE" sz="1300" dirty="0" smtClean="0">
                <a:latin typeface="Arial Narrow" charset="0"/>
                <a:ea typeface="Arial Narrow" charset="0"/>
                <a:cs typeface="Arial Narrow" charset="0"/>
              </a:rPr>
              <a:t>(Skoda </a:t>
            </a:r>
            <a:r>
              <a:rPr lang="de-DE" sz="1300" dirty="0" smtClean="0">
                <a:latin typeface="Arial Narrow" charset="0"/>
                <a:ea typeface="Arial Narrow" charset="0"/>
                <a:cs typeface="Arial Narrow" charset="0"/>
              </a:rPr>
              <a:t>2018) </a:t>
            </a:r>
            <a:r>
              <a:rPr lang="de-DE" sz="3100" b="1" dirty="0" smtClean="0">
                <a:latin typeface="Arial Narrow" charset="0"/>
                <a:ea typeface="Arial Narrow" charset="0"/>
                <a:cs typeface="Arial Narrow" charset="0"/>
              </a:rPr>
              <a:t>	</a:t>
            </a:r>
            <a:endParaRPr lang="de-DE" sz="2700" dirty="0"/>
          </a:p>
        </p:txBody>
      </p:sp>
      <p:sp>
        <p:nvSpPr>
          <p:cNvPr id="3" name="Inhaltsplatzhalter 2"/>
          <p:cNvSpPr>
            <a:spLocks noGrp="1"/>
          </p:cNvSpPr>
          <p:nvPr>
            <p:ph idx="1"/>
          </p:nvPr>
        </p:nvSpPr>
        <p:spPr>
          <a:xfrm>
            <a:off x="147483" y="1366924"/>
            <a:ext cx="11819047" cy="5198005"/>
          </a:xfrm>
          <a:solidFill>
            <a:schemeClr val="accent2">
              <a:lumMod val="20000"/>
              <a:lumOff val="80000"/>
            </a:schemeClr>
          </a:solidFill>
          <a:ln>
            <a:solidFill>
              <a:schemeClr val="tx1"/>
            </a:solidFill>
          </a:ln>
        </p:spPr>
        <p:txBody>
          <a:bodyPr>
            <a:normAutofit fontScale="70000" lnSpcReduction="20000"/>
          </a:bodyPr>
          <a:lstStyle/>
          <a:p>
            <a:pPr marL="0" marR="0" lvl="0" indent="0" algn="just" defTabSz="914400" eaLnBrk="1" fontAlgn="auto" latinLnBrk="0" hangingPunct="1">
              <a:lnSpc>
                <a:spcPct val="100000"/>
              </a:lnSpc>
              <a:spcBef>
                <a:spcPts val="0"/>
              </a:spcBef>
              <a:spcAft>
                <a:spcPts val="0"/>
              </a:spcAft>
              <a:buClrTx/>
              <a:buSzTx/>
              <a:buNone/>
              <a:tabLst/>
              <a:defRPr/>
            </a:pPr>
            <a:r>
              <a:rPr lang="de-DE" sz="4600" dirty="0" smtClean="0">
                <a:latin typeface="Arial Narrow" charset="0"/>
                <a:ea typeface="Arial Narrow" charset="0"/>
                <a:cs typeface="Arial Narrow" charset="0"/>
              </a:rPr>
              <a:t>Wenn ein Körper A (Mensch) auf einen Körper B (Boden) Kraft ausübt (</a:t>
            </a:r>
            <a:r>
              <a:rPr lang="de-DE" sz="4600" dirty="0" err="1" smtClean="0">
                <a:latin typeface="Arial Narrow" charset="0"/>
                <a:ea typeface="Arial Narrow" charset="0"/>
                <a:cs typeface="Arial Narrow" charset="0"/>
              </a:rPr>
              <a:t>actio</a:t>
            </a:r>
            <a:r>
              <a:rPr lang="de-DE" sz="4600" dirty="0" smtClean="0">
                <a:latin typeface="Arial Narrow" charset="0"/>
                <a:ea typeface="Arial Narrow" charset="0"/>
                <a:cs typeface="Arial Narrow" charset="0"/>
              </a:rPr>
              <a:t>), dann übt der zweite Körper B eine Gegenkraft, die gleich groß ist, aus (</a:t>
            </a:r>
            <a:r>
              <a:rPr lang="de-DE" sz="4600" dirty="0" err="1" smtClean="0">
                <a:latin typeface="Arial Narrow" charset="0"/>
                <a:ea typeface="Arial Narrow" charset="0"/>
                <a:cs typeface="Arial Narrow" charset="0"/>
              </a:rPr>
              <a:t>reactio</a:t>
            </a:r>
            <a:r>
              <a:rPr lang="de-DE" sz="4600" dirty="0" smtClean="0">
                <a:latin typeface="Arial Narrow" charset="0"/>
                <a:ea typeface="Arial Narrow" charset="0"/>
                <a:cs typeface="Arial Narrow" charset="0"/>
              </a:rPr>
              <a:t>). Diese Kraft wirkt der ursprünglichen Kraft entgegen. Sie kann als </a:t>
            </a:r>
            <a:r>
              <a:rPr lang="de-DE" sz="4600" u="sng" dirty="0" smtClean="0">
                <a:latin typeface="Arial Narrow" charset="0"/>
                <a:ea typeface="Arial Narrow" charset="0"/>
                <a:cs typeface="Arial Narrow" charset="0"/>
              </a:rPr>
              <a:t>Reaktionskraft</a:t>
            </a:r>
            <a:r>
              <a:rPr lang="de-DE" sz="4600" dirty="0" smtClean="0">
                <a:latin typeface="Arial Narrow" charset="0"/>
                <a:ea typeface="Arial Narrow" charset="0"/>
                <a:cs typeface="Arial Narrow" charset="0"/>
              </a:rPr>
              <a:t> mit einer Kraftmessplatte gemessen werden (s. Abb. rechts).</a:t>
            </a:r>
          </a:p>
          <a:p>
            <a:pPr marL="0" marR="0" lvl="0" indent="0" defTabSz="914400" eaLnBrk="1" fontAlgn="auto" latinLnBrk="0" hangingPunct="1">
              <a:lnSpc>
                <a:spcPct val="100000"/>
              </a:lnSpc>
              <a:spcBef>
                <a:spcPts val="0"/>
              </a:spcBef>
              <a:spcAft>
                <a:spcPts val="0"/>
              </a:spcAft>
              <a:buClrTx/>
              <a:buSzTx/>
              <a:buNone/>
              <a:tabLst/>
              <a:defRPr/>
            </a:pPr>
            <a:endParaRPr lang="de-DE" sz="4800" b="1" dirty="0" smtClean="0"/>
          </a:p>
          <a:p>
            <a:pPr marL="0" marR="0" lvl="0" indent="0" defTabSz="914400" eaLnBrk="1" fontAlgn="auto" latinLnBrk="0" hangingPunct="1">
              <a:lnSpc>
                <a:spcPct val="100000"/>
              </a:lnSpc>
              <a:spcBef>
                <a:spcPts val="0"/>
              </a:spcBef>
              <a:spcAft>
                <a:spcPts val="0"/>
              </a:spcAft>
              <a:buClrTx/>
              <a:buSzTx/>
              <a:buNone/>
              <a:tabLst/>
              <a:defRPr/>
            </a:pPr>
            <a:endParaRPr lang="de-DE" sz="4800" b="1" dirty="0" smtClean="0"/>
          </a:p>
          <a:p>
            <a:pPr marL="0" indent="0">
              <a:lnSpc>
                <a:spcPct val="100000"/>
              </a:lnSpc>
              <a:spcBef>
                <a:spcPts val="0"/>
              </a:spcBef>
              <a:buNone/>
              <a:defRPr/>
            </a:pPr>
            <a:endParaRPr lang="de-DE" sz="4800" b="1" dirty="0" smtClean="0"/>
          </a:p>
          <a:p>
            <a:pPr marL="0" marR="0" lvl="0" indent="0" defTabSz="914400" eaLnBrk="1" fontAlgn="auto" latinLnBrk="0" hangingPunct="1">
              <a:lnSpc>
                <a:spcPct val="100000"/>
              </a:lnSpc>
              <a:spcBef>
                <a:spcPts val="0"/>
              </a:spcBef>
              <a:spcAft>
                <a:spcPts val="0"/>
              </a:spcAft>
              <a:buClrTx/>
              <a:buSzTx/>
              <a:buNone/>
              <a:tabLst/>
              <a:defRPr/>
            </a:pPr>
            <a:r>
              <a:rPr lang="de-DE" sz="4800" dirty="0" smtClean="0"/>
              <a:t> </a:t>
            </a:r>
          </a:p>
          <a:p>
            <a:pPr marL="0" marR="0" lvl="0" indent="0" defTabSz="914400" eaLnBrk="1" fontAlgn="auto" latinLnBrk="0" hangingPunct="1">
              <a:lnSpc>
                <a:spcPct val="100000"/>
              </a:lnSpc>
              <a:spcBef>
                <a:spcPts val="0"/>
              </a:spcBef>
              <a:spcAft>
                <a:spcPts val="0"/>
              </a:spcAft>
              <a:buClrTx/>
              <a:buSzTx/>
              <a:buNone/>
              <a:tabLst/>
              <a:defRPr/>
            </a:pPr>
            <a:endParaRPr lang="de-DE" sz="1300" dirty="0"/>
          </a:p>
          <a:p>
            <a:pPr marL="0" marR="0" lvl="0" indent="0" defTabSz="914400" eaLnBrk="1" fontAlgn="auto" latinLnBrk="0" hangingPunct="1">
              <a:lnSpc>
                <a:spcPct val="100000"/>
              </a:lnSpc>
              <a:spcBef>
                <a:spcPts val="0"/>
              </a:spcBef>
              <a:spcAft>
                <a:spcPts val="0"/>
              </a:spcAft>
              <a:buClrTx/>
              <a:buSzTx/>
              <a:buNone/>
              <a:tabLst/>
              <a:defRPr/>
            </a:pPr>
            <a:endParaRPr lang="de-DE" sz="1300" dirty="0" smtClean="0"/>
          </a:p>
          <a:p>
            <a:pPr marL="0" marR="0" lvl="0" indent="0" defTabSz="914400" eaLnBrk="1" fontAlgn="auto" latinLnBrk="0" hangingPunct="1">
              <a:lnSpc>
                <a:spcPct val="100000"/>
              </a:lnSpc>
              <a:spcBef>
                <a:spcPts val="0"/>
              </a:spcBef>
              <a:spcAft>
                <a:spcPts val="0"/>
              </a:spcAft>
              <a:buClrTx/>
              <a:buSzTx/>
              <a:buNone/>
              <a:tabLst/>
              <a:defRPr/>
            </a:pPr>
            <a:r>
              <a:rPr lang="de-DE" sz="2600" dirty="0"/>
              <a:t>	</a:t>
            </a:r>
            <a:r>
              <a:rPr lang="de-DE" sz="1300" dirty="0" smtClean="0"/>
              <a:t>						</a:t>
            </a:r>
          </a:p>
          <a:p>
            <a:pPr marL="0" lvl="0" indent="0">
              <a:lnSpc>
                <a:spcPct val="100000"/>
              </a:lnSpc>
              <a:spcBef>
                <a:spcPts val="0"/>
              </a:spcBef>
              <a:buNone/>
              <a:defRPr/>
            </a:pPr>
            <a:endParaRPr lang="de-DE" sz="1300" dirty="0" smtClean="0"/>
          </a:p>
          <a:p>
            <a:pPr marL="0" lvl="0" indent="0">
              <a:lnSpc>
                <a:spcPct val="100000"/>
              </a:lnSpc>
              <a:spcBef>
                <a:spcPts val="0"/>
              </a:spcBef>
              <a:buNone/>
              <a:defRPr/>
            </a:pPr>
            <a:endParaRPr lang="de-DE" sz="5900" dirty="0" smtClean="0"/>
          </a:p>
          <a:p>
            <a:pPr marL="0" lvl="0" indent="0">
              <a:lnSpc>
                <a:spcPct val="100000"/>
              </a:lnSpc>
              <a:spcBef>
                <a:spcPts val="0"/>
              </a:spcBef>
              <a:buNone/>
              <a:defRPr/>
            </a:pPr>
            <a:r>
              <a:rPr lang="de-DE" sz="1300" dirty="0" smtClean="0"/>
              <a:t>								</a:t>
            </a:r>
          </a:p>
          <a:p>
            <a:pPr marL="0" lvl="0" indent="0">
              <a:lnSpc>
                <a:spcPct val="100000"/>
              </a:lnSpc>
              <a:spcBef>
                <a:spcPts val="0"/>
              </a:spcBef>
              <a:buNone/>
              <a:defRPr/>
            </a:pPr>
            <a:endParaRPr lang="de-DE" sz="1300" dirty="0"/>
          </a:p>
          <a:p>
            <a:pPr marL="0" lvl="0" indent="0">
              <a:lnSpc>
                <a:spcPct val="100000"/>
              </a:lnSpc>
              <a:spcBef>
                <a:spcPts val="0"/>
              </a:spcBef>
              <a:buNone/>
              <a:defRPr/>
            </a:pPr>
            <a:endParaRPr lang="de-DE" sz="1300" dirty="0" smtClean="0"/>
          </a:p>
          <a:p>
            <a:pPr marL="0" lvl="0" indent="0">
              <a:lnSpc>
                <a:spcPct val="100000"/>
              </a:lnSpc>
              <a:spcBef>
                <a:spcPts val="0"/>
              </a:spcBef>
              <a:buNone/>
              <a:defRPr/>
            </a:pPr>
            <a:endParaRPr lang="de-DE" sz="1300" dirty="0"/>
          </a:p>
          <a:p>
            <a:pPr marL="0" lvl="0" indent="0">
              <a:lnSpc>
                <a:spcPct val="100000"/>
              </a:lnSpc>
              <a:spcBef>
                <a:spcPts val="0"/>
              </a:spcBef>
              <a:buNone/>
              <a:defRPr/>
            </a:pPr>
            <a:endParaRPr lang="de-DE" sz="1300" dirty="0" smtClean="0"/>
          </a:p>
          <a:p>
            <a:pPr marL="0" lvl="0" indent="0">
              <a:lnSpc>
                <a:spcPct val="100000"/>
              </a:lnSpc>
              <a:spcBef>
                <a:spcPts val="0"/>
              </a:spcBef>
              <a:buNone/>
              <a:defRPr/>
            </a:pPr>
            <a:r>
              <a:rPr lang="de-DE" sz="1300" dirty="0"/>
              <a:t>	</a:t>
            </a:r>
            <a:r>
              <a:rPr lang="de-DE" sz="1300" dirty="0" smtClean="0"/>
              <a:t>							</a:t>
            </a:r>
            <a:endParaRPr lang="de-DE" sz="2400" b="1" dirty="0" smtClean="0"/>
          </a:p>
        </p:txBody>
      </p:sp>
      <p:pic>
        <p:nvPicPr>
          <p:cNvPr id="5" name="Bild 4"/>
          <p:cNvPicPr>
            <a:picLocks noChangeAspect="1"/>
          </p:cNvPicPr>
          <p:nvPr/>
        </p:nvPicPr>
        <p:blipFill>
          <a:blip r:embed="rId2"/>
          <a:stretch>
            <a:fillRect/>
          </a:stretch>
        </p:blipFill>
        <p:spPr>
          <a:xfrm flipH="1">
            <a:off x="1656349" y="3428228"/>
            <a:ext cx="5186485" cy="2828925"/>
          </a:xfrm>
          <a:prstGeom prst="rect">
            <a:avLst/>
          </a:prstGeom>
        </p:spPr>
      </p:pic>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8918" y="3409907"/>
            <a:ext cx="2749313" cy="2797452"/>
          </a:xfrm>
          <a:prstGeom prst="rect">
            <a:avLst/>
          </a:prstGeom>
          <a:ln>
            <a:solidFill>
              <a:schemeClr val="tx1"/>
            </a:solidFill>
          </a:ln>
        </p:spPr>
      </p:pic>
      <p:sp>
        <p:nvSpPr>
          <p:cNvPr id="7" name="Gebogener Pfeil 6"/>
          <p:cNvSpPr/>
          <p:nvPr/>
        </p:nvSpPr>
        <p:spPr>
          <a:xfrm>
            <a:off x="2645382" y="3428228"/>
            <a:ext cx="3208421" cy="1881710"/>
          </a:xfrm>
          <a:prstGeom prst="circularArrow">
            <a:avLst>
              <a:gd name="adj1" fmla="val 4366"/>
              <a:gd name="adj2" fmla="val 580447"/>
              <a:gd name="adj3" fmla="val 20487098"/>
              <a:gd name="adj4" fmla="val 11847220"/>
              <a:gd name="adj5" fmla="val 12500"/>
            </a:avLst>
          </a:prstGeom>
          <a:solidFill>
            <a:srgbClr val="FF5C23"/>
          </a:solidFill>
          <a:ln>
            <a:solidFill>
              <a:srgbClr val="FF5C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 name="Textfeld 7"/>
          <p:cNvSpPr txBox="1"/>
          <p:nvPr/>
        </p:nvSpPr>
        <p:spPr>
          <a:xfrm>
            <a:off x="1079267" y="6257153"/>
            <a:ext cx="6481711" cy="307777"/>
          </a:xfrm>
          <a:prstGeom prst="rect">
            <a:avLst/>
          </a:prstGeom>
          <a:noFill/>
        </p:spPr>
        <p:txBody>
          <a:bodyPr wrap="none" rtlCol="0">
            <a:spAutoFit/>
          </a:bodyPr>
          <a:lstStyle/>
          <a:p>
            <a:r>
              <a:rPr lang="de-DE" sz="1400" dirty="0" smtClean="0"/>
              <a:t>Saut de </a:t>
            </a:r>
            <a:r>
              <a:rPr lang="de-DE" sz="1400" dirty="0" err="1" smtClean="0"/>
              <a:t>Précision</a:t>
            </a:r>
            <a:r>
              <a:rPr lang="de-DE" sz="1400" dirty="0" smtClean="0"/>
              <a:t> (</a:t>
            </a:r>
            <a:r>
              <a:rPr lang="de-DE" sz="1400" dirty="0" err="1" smtClean="0"/>
              <a:t>Präzi</a:t>
            </a:r>
            <a:r>
              <a:rPr lang="de-DE" sz="1400" dirty="0" smtClean="0"/>
              <a:t>) </a:t>
            </a:r>
            <a:r>
              <a:rPr lang="de-DE" sz="1400" dirty="0" smtClean="0">
                <a:sym typeface="Wingdings"/>
              </a:rPr>
              <a:t> </a:t>
            </a:r>
            <a:r>
              <a:rPr lang="de-DE" sz="1400" dirty="0" smtClean="0"/>
              <a:t>Sprung mit beidbeiniger Landung auf eine Kraftmessplatte.</a:t>
            </a:r>
            <a:endParaRPr lang="de-DE" sz="1400" dirty="0"/>
          </a:p>
        </p:txBody>
      </p:sp>
      <p:sp>
        <p:nvSpPr>
          <p:cNvPr id="9" name="Textfeld 8"/>
          <p:cNvSpPr txBox="1"/>
          <p:nvPr/>
        </p:nvSpPr>
        <p:spPr>
          <a:xfrm>
            <a:off x="9486536" y="6257152"/>
            <a:ext cx="1283749" cy="307777"/>
          </a:xfrm>
          <a:prstGeom prst="rect">
            <a:avLst/>
          </a:prstGeom>
          <a:noFill/>
        </p:spPr>
        <p:txBody>
          <a:bodyPr wrap="none" rtlCol="0">
            <a:spAutoFit/>
          </a:bodyPr>
          <a:lstStyle/>
          <a:p>
            <a:r>
              <a:rPr lang="de-DE" sz="1400" smtClean="0"/>
              <a:t>Stationsaufbau</a:t>
            </a:r>
            <a:endParaRPr lang="de-DE" sz="1400" dirty="0"/>
          </a:p>
        </p:txBody>
      </p:sp>
      <p:pic>
        <p:nvPicPr>
          <p:cNvPr id="10" name="Bild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8138" y="3444743"/>
            <a:ext cx="1948361" cy="1452768"/>
          </a:xfrm>
          <a:prstGeom prst="rect">
            <a:avLst/>
          </a:prstGeom>
        </p:spPr>
      </p:pic>
    </p:spTree>
    <p:extLst>
      <p:ext uri="{BB962C8B-B14F-4D97-AF65-F5344CB8AC3E}">
        <p14:creationId xmlns:p14="http://schemas.microsoft.com/office/powerpoint/2010/main" val="14558705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3234</Words>
  <Application>Microsoft Macintosh PowerPoint</Application>
  <PresentationFormat>Breitbild</PresentationFormat>
  <Paragraphs>493</Paragraphs>
  <Slides>24</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24</vt:i4>
      </vt:variant>
    </vt:vector>
  </HeadingPairs>
  <TitlesOfParts>
    <vt:vector size="32" baseType="lpstr">
      <vt:lpstr>Arial Narrow</vt:lpstr>
      <vt:lpstr>Calibri Light</vt:lpstr>
      <vt:lpstr>Courier New</vt:lpstr>
      <vt:lpstr>Mangal</vt:lpstr>
      <vt:lpstr>Arial</vt:lpstr>
      <vt:lpstr>Calibri</vt:lpstr>
      <vt:lpstr>Wingdings</vt:lpstr>
      <vt:lpstr>Office-Design</vt:lpstr>
      <vt:lpstr>Le Parkour:  Grundwissen, Bewegungs- und Arbeitsaufträge (bzw. ABs)  </vt:lpstr>
      <vt:lpstr>PowerPoint-Präsentation</vt:lpstr>
      <vt:lpstr>1a) Kultur, Geschichte, Soziologie                            (Skoda 2018)</vt:lpstr>
      <vt:lpstr>1b) Risiko-Wagnismanagement                                ( Skoda 2018 )</vt:lpstr>
      <vt:lpstr>1c) Motivation (Psychologie)                                       (Skoda 2018 )</vt:lpstr>
      <vt:lpstr>2)  Flow, Effizienz und Biomechanik                       (Skoda 2018)       </vt:lpstr>
      <vt:lpstr>3) Bewegungslehre: Rotation und Translation          (Skoda 2018)</vt:lpstr>
      <vt:lpstr>4) Bewegungslehre: Präzisionssprung optimieren      (Skoda 2018)</vt:lpstr>
      <vt:lpstr>5) Landung:  Prinzip der Gegenwirkung (s. auch Wechselwirkungsgesetz Newton)                                          ... und wie man Kräfte messen kann                    (Skoda 2018)  </vt:lpstr>
      <vt:lpstr>6a) Bewegungslehre: Körperschwerpunkt (KSP)          (Skoda 2018)</vt:lpstr>
      <vt:lpstr>6b) Bewegungslehre: Körperschwerpunkt (KSP)            (Skoda 2018)</vt:lpstr>
      <vt:lpstr>7) Bewegungslehre: azyklische Bewegungen         (Skoda 2018)</vt:lpstr>
      <vt:lpstr>8) Phaseneinteilung bei Sprüngen (nach Meinel &amp;Schnabel 2015)                                  (Skoda 2018)</vt:lpstr>
      <vt:lpstr>9) Bewegungslehre: Kraft als Vektorpfeil                  (Skoda 2018)</vt:lpstr>
      <vt:lpstr>10) Effektiv ABSPRINGEN, ZIEHEN, STÜTZEN und DRÜCKEN       (Skoda 2018)</vt:lpstr>
      <vt:lpstr>11) Bewegungslehre: Trägheitsgesetz (Newton)               (Skoda 2018)</vt:lpstr>
      <vt:lpstr>12) Absprung:  Prinzip der Gegenwirkung (s. auch Wechselwirkungsgesetz Newton)                                ... und wie man Kräfte messen kann                       (Skoda 2018)</vt:lpstr>
      <vt:lpstr>13) Absprunggestaltung: Prinzip der Anfangskraft                   (Skoda 2018)</vt:lpstr>
      <vt:lpstr>13) Absprunggestaltung: Prinzip der Anfangskraft                    (Skoda 2018)</vt:lpstr>
      <vt:lpstr>14a) Anlauf- und Absprunggestaltung 1a: Schwungbeinhocke        (Skoda 2018)</vt:lpstr>
      <vt:lpstr>14b) Anlauf- und Absprunggestaltung 1b:          Stemmschritt, Stemmwinkel, Stemmweite                  (Skoda 2018)</vt:lpstr>
      <vt:lpstr>15) Anlauf- und Absprunggestaltung 2:       Prinzip des optimalen Beschleunigungswegs                (Skoda 2018)</vt:lpstr>
      <vt:lpstr>16a) Prinzip Koordination von Teilimpulsen                   (Skoda 2018)</vt:lpstr>
      <vt:lpstr>16b) Prinzip Koordination von Teilimpulsen             (Skoda 2018)</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Parkour Theorie:  Definitionen </dc:title>
  <dc:creator>Christina Skoda</dc:creator>
  <cp:lastModifiedBy>Christina Skoda</cp:lastModifiedBy>
  <cp:revision>460</cp:revision>
  <cp:lastPrinted>2017-10-10T14:22:09Z</cp:lastPrinted>
  <dcterms:created xsi:type="dcterms:W3CDTF">2017-09-14T14:21:52Z</dcterms:created>
  <dcterms:modified xsi:type="dcterms:W3CDTF">2018-12-09T10:07:00Z</dcterms:modified>
</cp:coreProperties>
</file>