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6"/>
  </p:notesMasterIdLst>
  <p:sldIdLst>
    <p:sldId id="260" r:id="rId2"/>
    <p:sldId id="259" r:id="rId3"/>
    <p:sldId id="262" r:id="rId4"/>
    <p:sldId id="344" r:id="rId5"/>
    <p:sldId id="293" r:id="rId6"/>
    <p:sldId id="294" r:id="rId7"/>
    <p:sldId id="345" r:id="rId8"/>
    <p:sldId id="292" r:id="rId9"/>
    <p:sldId id="263" r:id="rId10"/>
    <p:sldId id="296" r:id="rId11"/>
    <p:sldId id="326" r:id="rId12"/>
    <p:sldId id="315" r:id="rId13"/>
    <p:sldId id="346" r:id="rId14"/>
    <p:sldId id="295" r:id="rId15"/>
    <p:sldId id="265" r:id="rId16"/>
    <p:sldId id="271" r:id="rId17"/>
    <p:sldId id="327" r:id="rId18"/>
    <p:sldId id="347" r:id="rId19"/>
    <p:sldId id="264" r:id="rId20"/>
    <p:sldId id="329" r:id="rId21"/>
    <p:sldId id="328" r:id="rId22"/>
    <p:sldId id="316" r:id="rId23"/>
    <p:sldId id="297" r:id="rId24"/>
    <p:sldId id="300" r:id="rId25"/>
    <p:sldId id="352" r:id="rId26"/>
    <p:sldId id="322" r:id="rId27"/>
    <p:sldId id="298" r:id="rId28"/>
    <p:sldId id="353" r:id="rId29"/>
    <p:sldId id="333" r:id="rId30"/>
    <p:sldId id="334" r:id="rId31"/>
    <p:sldId id="348" r:id="rId32"/>
    <p:sldId id="330" r:id="rId33"/>
    <p:sldId id="351" r:id="rId34"/>
    <p:sldId id="310" r:id="rId35"/>
    <p:sldId id="311" r:id="rId36"/>
    <p:sldId id="312" r:id="rId37"/>
    <p:sldId id="313" r:id="rId38"/>
    <p:sldId id="314" r:id="rId39"/>
    <p:sldId id="349" r:id="rId40"/>
    <p:sldId id="285" r:id="rId41"/>
    <p:sldId id="288" r:id="rId42"/>
    <p:sldId id="286" r:id="rId43"/>
    <p:sldId id="331" r:id="rId44"/>
    <p:sldId id="289" r:id="rId45"/>
    <p:sldId id="290" r:id="rId46"/>
    <p:sldId id="291" r:id="rId47"/>
    <p:sldId id="350" r:id="rId48"/>
    <p:sldId id="323" r:id="rId49"/>
    <p:sldId id="321" r:id="rId50"/>
    <p:sldId id="272" r:id="rId51"/>
    <p:sldId id="332" r:id="rId52"/>
    <p:sldId id="324" r:id="rId53"/>
    <p:sldId id="325" r:id="rId54"/>
    <p:sldId id="354" r:id="rId5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29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Köhler" initials="TK" lastIdx="12" clrIdx="0"/>
  <p:cmAuthor id="2" name="Demian Sonnentag" initials="D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DE9"/>
    <a:srgbClr val="FFFFE0"/>
    <a:srgbClr val="B80000"/>
    <a:srgbClr val="B70017"/>
    <a:srgbClr val="007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9" autoAdjust="0"/>
    <p:restoredTop sz="84667" autoAdjust="0"/>
  </p:normalViewPr>
  <p:slideViewPr>
    <p:cSldViewPr>
      <p:cViewPr>
        <p:scale>
          <a:sx n="90" d="100"/>
          <a:sy n="90" d="100"/>
        </p:scale>
        <p:origin x="600" y="144"/>
      </p:cViewPr>
      <p:guideLst>
        <p:guide orient="horz" pos="1162"/>
        <p:guide pos="295"/>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9413"/>
    </p:cViewPr>
  </p:sorterViewPr>
  <p:notesViewPr>
    <p:cSldViewPr>
      <p:cViewPr varScale="1">
        <p:scale>
          <a:sx n="101" d="100"/>
          <a:sy n="101" d="100"/>
        </p:scale>
        <p:origin x="-35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66AF-C2E5-498A-8780-88CCD884FEB9}" type="datetimeFigureOut">
              <a:rPr lang="de-DE" smtClean="0"/>
              <a:t>16.07.20</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11CA67-D061-429F-B186-15D98BBFE45D}" type="slidenum">
              <a:rPr lang="de-DE" smtClean="0"/>
              <a:t>‹Nr.›</a:t>
            </a:fld>
            <a:endParaRPr lang="de-DE" dirty="0"/>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dirty="0"/>
          </a:p>
        </p:txBody>
      </p:sp>
    </p:spTree>
    <p:extLst>
      <p:ext uri="{BB962C8B-B14F-4D97-AF65-F5344CB8AC3E}">
        <p14:creationId xmlns:p14="http://schemas.microsoft.com/office/powerpoint/2010/main" val="250857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Fortführung aus Klasse 10</a:t>
            </a:r>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10</a:t>
            </a:fld>
            <a:endParaRPr lang="de-DE"/>
          </a:p>
        </p:txBody>
      </p:sp>
    </p:spTree>
    <p:extLst>
      <p:ext uri="{BB962C8B-B14F-4D97-AF65-F5344CB8AC3E}">
        <p14:creationId xmlns:p14="http://schemas.microsoft.com/office/powerpoint/2010/main" val="250355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324934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115608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1550102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dirty="0"/>
          </a:p>
        </p:txBody>
      </p:sp>
    </p:spTree>
    <p:extLst>
      <p:ext uri="{BB962C8B-B14F-4D97-AF65-F5344CB8AC3E}">
        <p14:creationId xmlns:p14="http://schemas.microsoft.com/office/powerpoint/2010/main" val="251649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a:p>
            <a:r>
              <a:rPr lang="de-DE" dirty="0"/>
              <a:t>Wie sollen das Schulen lesen (Organisation)? </a:t>
            </a:r>
          </a:p>
          <a:p>
            <a:r>
              <a:rPr lang="de-DE" dirty="0"/>
              <a:t>-&gt; 2 Doppelstunden in der Halle, 1 Einzelstunde im Klassenzimmer</a:t>
            </a:r>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dirty="0"/>
          </a:p>
        </p:txBody>
      </p:sp>
    </p:spTree>
    <p:extLst>
      <p:ext uri="{BB962C8B-B14F-4D97-AF65-F5344CB8AC3E}">
        <p14:creationId xmlns:p14="http://schemas.microsoft.com/office/powerpoint/2010/main" val="1876717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Fortführung aus Klasse 10</a:t>
            </a:r>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1230791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404328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dirty="0"/>
          </a:p>
        </p:txBody>
      </p:sp>
    </p:spTree>
    <p:extLst>
      <p:ext uri="{BB962C8B-B14F-4D97-AF65-F5344CB8AC3E}">
        <p14:creationId xmlns:p14="http://schemas.microsoft.com/office/powerpoint/2010/main" val="2700174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Tree>
    <p:extLst>
      <p:ext uri="{BB962C8B-B14F-4D97-AF65-F5344CB8AC3E}">
        <p14:creationId xmlns:p14="http://schemas.microsoft.com/office/powerpoint/2010/main" val="282679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dirty="0"/>
          </a:p>
        </p:txBody>
      </p:sp>
    </p:spTree>
    <p:extLst>
      <p:ext uri="{BB962C8B-B14F-4D97-AF65-F5344CB8AC3E}">
        <p14:creationId xmlns:p14="http://schemas.microsoft.com/office/powerpoint/2010/main" val="798053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dirty="0"/>
          </a:p>
        </p:txBody>
      </p:sp>
    </p:spTree>
    <p:extLst>
      <p:ext uri="{BB962C8B-B14F-4D97-AF65-F5344CB8AC3E}">
        <p14:creationId xmlns:p14="http://schemas.microsoft.com/office/powerpoint/2010/main" val="3116810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730011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2637691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Aktuelle Änderungen bei TGD (Übung mit Pflichtsequenzen) und Bewegen an Geräten und Änderungen bei Durchführungsbestimmungen</a:t>
            </a:r>
          </a:p>
          <a:p>
            <a:r>
              <a:rPr lang="de-DE" dirty="0"/>
              <a:t>Spiele („ggf. weitere“ ergänzen</a:t>
            </a:r>
          </a:p>
        </p:txBody>
      </p:sp>
      <p:sp>
        <p:nvSpPr>
          <p:cNvPr id="4" name="Foliennummernplatzhalter 3"/>
          <p:cNvSpPr>
            <a:spLocks noGrp="1"/>
          </p:cNvSpPr>
          <p:nvPr>
            <p:ph type="sldNum" sz="quarter" idx="5"/>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3893279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1993031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717704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dirty="0"/>
          </a:p>
        </p:txBody>
      </p:sp>
    </p:spTree>
    <p:extLst>
      <p:ext uri="{BB962C8B-B14F-4D97-AF65-F5344CB8AC3E}">
        <p14:creationId xmlns:p14="http://schemas.microsoft.com/office/powerpoint/2010/main" val="2221899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Beim Wahlbereich klar machen, dass es nicht wie in der Vergangenheit ist (Aufgabe(n) zu Trainingslehre und Aufgabe(n) zu Bewegungslehre und sich der Prüfling zwischen Trainingslehre und Bewegungslehre entscheiden muss). Sondern es zwei Aufgabenkomplexe gibt, die jeweils aus Wissensbereich 1 und 3 bestehen und der Prüfling aus einem Komplex auswählen muss.</a:t>
            </a:r>
          </a:p>
        </p:txBody>
      </p:sp>
      <p:sp>
        <p:nvSpPr>
          <p:cNvPr id="4" name="Foliennummernplatzhalter 3"/>
          <p:cNvSpPr>
            <a:spLocks noGrp="1"/>
          </p:cNvSpPr>
          <p:nvPr>
            <p:ph type="sldNum" sz="quarter" idx="5"/>
          </p:nvPr>
        </p:nvSpPr>
        <p:spPr/>
        <p:txBody>
          <a:bodyPr/>
          <a:lstStyle/>
          <a:p>
            <a:fld id="{9411CA67-D061-429F-B186-15D98BBFE45D}" type="slidenum">
              <a:rPr lang="de-DE" smtClean="0"/>
              <a:t>27</a:t>
            </a:fld>
            <a:endParaRPr lang="de-DE" dirty="0"/>
          </a:p>
        </p:txBody>
      </p:sp>
    </p:spTree>
    <p:extLst>
      <p:ext uri="{BB962C8B-B14F-4D97-AF65-F5344CB8AC3E}">
        <p14:creationId xmlns:p14="http://schemas.microsoft.com/office/powerpoint/2010/main" val="595784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dirty="0"/>
          </a:p>
        </p:txBody>
      </p:sp>
    </p:spTree>
    <p:extLst>
      <p:ext uri="{BB962C8B-B14F-4D97-AF65-F5344CB8AC3E}">
        <p14:creationId xmlns:p14="http://schemas.microsoft.com/office/powerpoint/2010/main" val="1162533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 </a:t>
            </a:r>
          </a:p>
          <a:p>
            <a:r>
              <a:rPr lang="de-DE" dirty="0"/>
              <a:t>Auf 1/3 reduzieren</a:t>
            </a:r>
          </a:p>
        </p:txBody>
      </p:sp>
      <p:sp>
        <p:nvSpPr>
          <p:cNvPr id="4" name="Foliennummernplatzhalter 3"/>
          <p:cNvSpPr>
            <a:spLocks noGrp="1"/>
          </p:cNvSpPr>
          <p:nvPr>
            <p:ph type="sldNum" sz="quarter" idx="5"/>
          </p:nvPr>
        </p:nvSpPr>
        <p:spPr/>
        <p:txBody>
          <a:bodyPr/>
          <a:lstStyle/>
          <a:p>
            <a:fld id="{9411CA67-D061-429F-B186-15D98BBFE45D}" type="slidenum">
              <a:rPr lang="de-DE" smtClean="0"/>
              <a:t>29</a:t>
            </a:fld>
            <a:endParaRPr lang="de-DE" dirty="0"/>
          </a:p>
        </p:txBody>
      </p:sp>
    </p:spTree>
    <p:extLst>
      <p:ext uri="{BB962C8B-B14F-4D97-AF65-F5344CB8AC3E}">
        <p14:creationId xmlns:p14="http://schemas.microsoft.com/office/powerpoint/2010/main" val="155306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dirty="0"/>
          </a:p>
        </p:txBody>
      </p:sp>
    </p:spTree>
    <p:extLst>
      <p:ext uri="{BB962C8B-B14F-4D97-AF65-F5344CB8AC3E}">
        <p14:creationId xmlns:p14="http://schemas.microsoft.com/office/powerpoint/2010/main" val="1202046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30</a:t>
            </a:fld>
            <a:endParaRPr lang="de-DE" dirty="0"/>
          </a:p>
        </p:txBody>
      </p:sp>
    </p:spTree>
    <p:extLst>
      <p:ext uri="{BB962C8B-B14F-4D97-AF65-F5344CB8AC3E}">
        <p14:creationId xmlns:p14="http://schemas.microsoft.com/office/powerpoint/2010/main" val="1827791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31</a:t>
            </a:fld>
            <a:endParaRPr lang="de-DE" dirty="0"/>
          </a:p>
        </p:txBody>
      </p:sp>
    </p:spTree>
    <p:extLst>
      <p:ext uri="{BB962C8B-B14F-4D97-AF65-F5344CB8AC3E}">
        <p14:creationId xmlns:p14="http://schemas.microsoft.com/office/powerpoint/2010/main" val="3224571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32</a:t>
            </a:fld>
            <a:endParaRPr lang="de-DE" dirty="0"/>
          </a:p>
        </p:txBody>
      </p:sp>
    </p:spTree>
    <p:extLst>
      <p:ext uri="{BB962C8B-B14F-4D97-AF65-F5344CB8AC3E}">
        <p14:creationId xmlns:p14="http://schemas.microsoft.com/office/powerpoint/2010/main" val="2870547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33</a:t>
            </a:fld>
            <a:endParaRPr lang="de-DE" dirty="0"/>
          </a:p>
        </p:txBody>
      </p:sp>
    </p:spTree>
    <p:extLst>
      <p:ext uri="{BB962C8B-B14F-4D97-AF65-F5344CB8AC3E}">
        <p14:creationId xmlns:p14="http://schemas.microsoft.com/office/powerpoint/2010/main" val="1714905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34</a:t>
            </a:fld>
            <a:endParaRPr lang="de-DE" dirty="0"/>
          </a:p>
        </p:txBody>
      </p:sp>
    </p:spTree>
    <p:extLst>
      <p:ext uri="{BB962C8B-B14F-4D97-AF65-F5344CB8AC3E}">
        <p14:creationId xmlns:p14="http://schemas.microsoft.com/office/powerpoint/2010/main" val="695888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35</a:t>
            </a:fld>
            <a:endParaRPr lang="de-DE" dirty="0"/>
          </a:p>
        </p:txBody>
      </p:sp>
    </p:spTree>
    <p:extLst>
      <p:ext uri="{BB962C8B-B14F-4D97-AF65-F5344CB8AC3E}">
        <p14:creationId xmlns:p14="http://schemas.microsoft.com/office/powerpoint/2010/main" val="2888728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36</a:t>
            </a:fld>
            <a:endParaRPr lang="de-DE" dirty="0"/>
          </a:p>
        </p:txBody>
      </p:sp>
    </p:spTree>
    <p:extLst>
      <p:ext uri="{BB962C8B-B14F-4D97-AF65-F5344CB8AC3E}">
        <p14:creationId xmlns:p14="http://schemas.microsoft.com/office/powerpoint/2010/main" val="4254954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37</a:t>
            </a:fld>
            <a:endParaRPr lang="de-DE" dirty="0"/>
          </a:p>
        </p:txBody>
      </p:sp>
    </p:spTree>
    <p:extLst>
      <p:ext uri="{BB962C8B-B14F-4D97-AF65-F5344CB8AC3E}">
        <p14:creationId xmlns:p14="http://schemas.microsoft.com/office/powerpoint/2010/main" val="26730980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38</a:t>
            </a:fld>
            <a:endParaRPr lang="de-DE" dirty="0"/>
          </a:p>
        </p:txBody>
      </p:sp>
    </p:spTree>
    <p:extLst>
      <p:ext uri="{BB962C8B-B14F-4D97-AF65-F5344CB8AC3E}">
        <p14:creationId xmlns:p14="http://schemas.microsoft.com/office/powerpoint/2010/main" val="1351272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39</a:t>
            </a:fld>
            <a:endParaRPr lang="de-DE" dirty="0"/>
          </a:p>
        </p:txBody>
      </p:sp>
    </p:spTree>
    <p:extLst>
      <p:ext uri="{BB962C8B-B14F-4D97-AF65-F5344CB8AC3E}">
        <p14:creationId xmlns:p14="http://schemas.microsoft.com/office/powerpoint/2010/main" val="346471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dirty="0"/>
          </a:p>
        </p:txBody>
      </p:sp>
    </p:spTree>
    <p:extLst>
      <p:ext uri="{BB962C8B-B14F-4D97-AF65-F5344CB8AC3E}">
        <p14:creationId xmlns:p14="http://schemas.microsoft.com/office/powerpoint/2010/main" val="1750562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5"/>
          </p:nvPr>
        </p:nvSpPr>
        <p:spPr/>
        <p:txBody>
          <a:bodyPr/>
          <a:lstStyle/>
          <a:p>
            <a:fld id="{9411CA67-D061-429F-B186-15D98BBFE45D}" type="slidenum">
              <a:rPr lang="de-DE" smtClean="0"/>
              <a:t>40</a:t>
            </a:fld>
            <a:endParaRPr lang="de-DE" dirty="0"/>
          </a:p>
        </p:txBody>
      </p:sp>
    </p:spTree>
    <p:extLst>
      <p:ext uri="{BB962C8B-B14F-4D97-AF65-F5344CB8AC3E}">
        <p14:creationId xmlns:p14="http://schemas.microsoft.com/office/powerpoint/2010/main" val="724906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41</a:t>
            </a:fld>
            <a:endParaRPr lang="de-DE" dirty="0"/>
          </a:p>
        </p:txBody>
      </p:sp>
    </p:spTree>
    <p:extLst>
      <p:ext uri="{BB962C8B-B14F-4D97-AF65-F5344CB8AC3E}">
        <p14:creationId xmlns:p14="http://schemas.microsoft.com/office/powerpoint/2010/main" val="1176224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5"/>
          </p:nvPr>
        </p:nvSpPr>
        <p:spPr/>
        <p:txBody>
          <a:bodyPr/>
          <a:lstStyle/>
          <a:p>
            <a:fld id="{9411CA67-D061-429F-B186-15D98BBFE45D}" type="slidenum">
              <a:rPr lang="de-DE" smtClean="0"/>
              <a:t>42</a:t>
            </a:fld>
            <a:endParaRPr lang="de-DE" dirty="0"/>
          </a:p>
        </p:txBody>
      </p:sp>
    </p:spTree>
    <p:extLst>
      <p:ext uri="{BB962C8B-B14F-4D97-AF65-F5344CB8AC3E}">
        <p14:creationId xmlns:p14="http://schemas.microsoft.com/office/powerpoint/2010/main" val="3386431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43</a:t>
            </a:fld>
            <a:endParaRPr lang="de-DE" dirty="0"/>
          </a:p>
        </p:txBody>
      </p:sp>
    </p:spTree>
    <p:extLst>
      <p:ext uri="{BB962C8B-B14F-4D97-AF65-F5344CB8AC3E}">
        <p14:creationId xmlns:p14="http://schemas.microsoft.com/office/powerpoint/2010/main" val="2341623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 </a:t>
            </a:r>
          </a:p>
        </p:txBody>
      </p:sp>
      <p:sp>
        <p:nvSpPr>
          <p:cNvPr id="4" name="Foliennummernplatzhalter 3"/>
          <p:cNvSpPr>
            <a:spLocks noGrp="1"/>
          </p:cNvSpPr>
          <p:nvPr>
            <p:ph type="sldNum" sz="quarter" idx="5"/>
          </p:nvPr>
        </p:nvSpPr>
        <p:spPr/>
        <p:txBody>
          <a:bodyPr/>
          <a:lstStyle/>
          <a:p>
            <a:fld id="{9411CA67-D061-429F-B186-15D98BBFE45D}" type="slidenum">
              <a:rPr lang="de-DE" smtClean="0"/>
              <a:t>44</a:t>
            </a:fld>
            <a:endParaRPr lang="de-DE" dirty="0"/>
          </a:p>
        </p:txBody>
      </p:sp>
    </p:spTree>
    <p:extLst>
      <p:ext uri="{BB962C8B-B14F-4D97-AF65-F5344CB8AC3E}">
        <p14:creationId xmlns:p14="http://schemas.microsoft.com/office/powerpoint/2010/main" val="7765908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45</a:t>
            </a:fld>
            <a:endParaRPr lang="de-DE" dirty="0"/>
          </a:p>
        </p:txBody>
      </p:sp>
    </p:spTree>
    <p:extLst>
      <p:ext uri="{BB962C8B-B14F-4D97-AF65-F5344CB8AC3E}">
        <p14:creationId xmlns:p14="http://schemas.microsoft.com/office/powerpoint/2010/main" val="42822106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46</a:t>
            </a:fld>
            <a:endParaRPr lang="de-DE" dirty="0"/>
          </a:p>
        </p:txBody>
      </p:sp>
    </p:spTree>
    <p:extLst>
      <p:ext uri="{BB962C8B-B14F-4D97-AF65-F5344CB8AC3E}">
        <p14:creationId xmlns:p14="http://schemas.microsoft.com/office/powerpoint/2010/main" val="42536198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47</a:t>
            </a:fld>
            <a:endParaRPr lang="de-DE" dirty="0"/>
          </a:p>
        </p:txBody>
      </p:sp>
    </p:spTree>
    <p:extLst>
      <p:ext uri="{BB962C8B-B14F-4D97-AF65-F5344CB8AC3E}">
        <p14:creationId xmlns:p14="http://schemas.microsoft.com/office/powerpoint/2010/main" val="39451925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 ! 2h + 5h!</a:t>
            </a:r>
          </a:p>
        </p:txBody>
      </p:sp>
      <p:sp>
        <p:nvSpPr>
          <p:cNvPr id="4" name="Foliennummernplatzhalter 3"/>
          <p:cNvSpPr>
            <a:spLocks noGrp="1"/>
          </p:cNvSpPr>
          <p:nvPr>
            <p:ph type="sldNum" sz="quarter" idx="5"/>
          </p:nvPr>
        </p:nvSpPr>
        <p:spPr/>
        <p:txBody>
          <a:bodyPr/>
          <a:lstStyle/>
          <a:p>
            <a:fld id="{9411CA67-D061-429F-B186-15D98BBFE45D}" type="slidenum">
              <a:rPr lang="de-DE" smtClean="0"/>
              <a:t>48</a:t>
            </a:fld>
            <a:endParaRPr lang="de-DE" dirty="0"/>
          </a:p>
        </p:txBody>
      </p:sp>
    </p:spTree>
    <p:extLst>
      <p:ext uri="{BB962C8B-B14F-4D97-AF65-F5344CB8AC3E}">
        <p14:creationId xmlns:p14="http://schemas.microsoft.com/office/powerpoint/2010/main" val="39002589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49</a:t>
            </a:fld>
            <a:endParaRPr lang="de-DE" dirty="0"/>
          </a:p>
        </p:txBody>
      </p:sp>
    </p:spTree>
    <p:extLst>
      <p:ext uri="{BB962C8B-B14F-4D97-AF65-F5344CB8AC3E}">
        <p14:creationId xmlns:p14="http://schemas.microsoft.com/office/powerpoint/2010/main" val="22393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dirty="0"/>
          </a:p>
        </p:txBody>
      </p:sp>
    </p:spTree>
    <p:extLst>
      <p:ext uri="{BB962C8B-B14F-4D97-AF65-F5344CB8AC3E}">
        <p14:creationId xmlns:p14="http://schemas.microsoft.com/office/powerpoint/2010/main" val="36131157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50</a:t>
            </a:fld>
            <a:endParaRPr lang="de-DE" dirty="0"/>
          </a:p>
        </p:txBody>
      </p:sp>
    </p:spTree>
    <p:extLst>
      <p:ext uri="{BB962C8B-B14F-4D97-AF65-F5344CB8AC3E}">
        <p14:creationId xmlns:p14="http://schemas.microsoft.com/office/powerpoint/2010/main" val="13302535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51</a:t>
            </a:fld>
            <a:endParaRPr lang="de-DE" dirty="0"/>
          </a:p>
        </p:txBody>
      </p:sp>
    </p:spTree>
    <p:extLst>
      <p:ext uri="{BB962C8B-B14F-4D97-AF65-F5344CB8AC3E}">
        <p14:creationId xmlns:p14="http://schemas.microsoft.com/office/powerpoint/2010/main" val="3443893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 </a:t>
            </a:r>
            <a:r>
              <a:rPr lang="de-DE"/>
              <a:t>funktionale/biomechanische Betrachtungsweise</a:t>
            </a:r>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52</a:t>
            </a:fld>
            <a:endParaRPr lang="de-DE" dirty="0"/>
          </a:p>
        </p:txBody>
      </p:sp>
    </p:spTree>
    <p:extLst>
      <p:ext uri="{BB962C8B-B14F-4D97-AF65-F5344CB8AC3E}">
        <p14:creationId xmlns:p14="http://schemas.microsoft.com/office/powerpoint/2010/main" val="12065438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Mehrperspektivität in Theorie und Praxis!!!</a:t>
            </a:r>
          </a:p>
        </p:txBody>
      </p:sp>
      <p:sp>
        <p:nvSpPr>
          <p:cNvPr id="4" name="Foliennummernplatzhalter 3"/>
          <p:cNvSpPr>
            <a:spLocks noGrp="1"/>
          </p:cNvSpPr>
          <p:nvPr>
            <p:ph type="sldNum" sz="quarter" idx="5"/>
          </p:nvPr>
        </p:nvSpPr>
        <p:spPr/>
        <p:txBody>
          <a:bodyPr/>
          <a:lstStyle/>
          <a:p>
            <a:fld id="{9411CA67-D061-429F-B186-15D98BBFE45D}" type="slidenum">
              <a:rPr lang="de-DE" smtClean="0"/>
              <a:t>53</a:t>
            </a:fld>
            <a:endParaRPr lang="de-DE" dirty="0"/>
          </a:p>
        </p:txBody>
      </p:sp>
    </p:spTree>
    <p:extLst>
      <p:ext uri="{BB962C8B-B14F-4D97-AF65-F5344CB8AC3E}">
        <p14:creationId xmlns:p14="http://schemas.microsoft.com/office/powerpoint/2010/main" val="11938267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Mehrperspektivität in Theorie und Praxis!!!</a:t>
            </a:r>
          </a:p>
        </p:txBody>
      </p:sp>
      <p:sp>
        <p:nvSpPr>
          <p:cNvPr id="4" name="Foliennummernplatzhalter 3"/>
          <p:cNvSpPr>
            <a:spLocks noGrp="1"/>
          </p:cNvSpPr>
          <p:nvPr>
            <p:ph type="sldNum" sz="quarter" idx="5"/>
          </p:nvPr>
        </p:nvSpPr>
        <p:spPr/>
        <p:txBody>
          <a:bodyPr/>
          <a:lstStyle/>
          <a:p>
            <a:fld id="{9411CA67-D061-429F-B186-15D98BBFE45D}" type="slidenum">
              <a:rPr lang="de-DE" smtClean="0"/>
              <a:t>54</a:t>
            </a:fld>
            <a:endParaRPr lang="de-DE" dirty="0"/>
          </a:p>
        </p:txBody>
      </p:sp>
    </p:spTree>
    <p:extLst>
      <p:ext uri="{BB962C8B-B14F-4D97-AF65-F5344CB8AC3E}">
        <p14:creationId xmlns:p14="http://schemas.microsoft.com/office/powerpoint/2010/main" val="119382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Sven</a:t>
            </a:r>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dirty="0"/>
          </a:p>
        </p:txBody>
      </p:sp>
    </p:spTree>
    <p:extLst>
      <p:ext uri="{BB962C8B-B14F-4D97-AF65-F5344CB8AC3E}">
        <p14:creationId xmlns:p14="http://schemas.microsoft.com/office/powerpoint/2010/main" val="98837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dirty="0"/>
          </a:p>
        </p:txBody>
      </p:sp>
    </p:spTree>
    <p:extLst>
      <p:ext uri="{BB962C8B-B14F-4D97-AF65-F5344CB8AC3E}">
        <p14:creationId xmlns:p14="http://schemas.microsoft.com/office/powerpoint/2010/main" val="214526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a:t>
            </a:r>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2195661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Die Obergrenze bei der Gewichtung von Praxis zu Theorie sollte bei 3 : 1 liegen.</a:t>
            </a:r>
          </a:p>
          <a:p>
            <a:r>
              <a:rPr lang="de-DE" sz="1200" b="0" i="0" u="none" strike="noStrike" kern="1200" baseline="0" dirty="0">
                <a:solidFill>
                  <a:schemeClr val="tx1"/>
                </a:solidFill>
                <a:latin typeface="+mn-lt"/>
                <a:ea typeface="+mn-ea"/>
                <a:cs typeface="+mn-cs"/>
              </a:rPr>
              <a:t>Grundsätzlich keine extra Theorie im Klassenzimmer</a:t>
            </a:r>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686798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hteck 9"/>
          <p:cNvSpPr/>
          <p:nvPr userDrawn="1"/>
        </p:nvSpPr>
        <p:spPr>
          <a:xfrm>
            <a:off x="0" y="3650400"/>
            <a:ext cx="9144001" cy="244800"/>
          </a:xfrm>
          <a:prstGeom prst="rect">
            <a:avLst/>
          </a:prstGeom>
          <a:solidFill>
            <a:srgbClr val="B8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 7"/>
          <p:cNvSpPr>
            <a:spLocks noGrp="1"/>
          </p:cNvSpPr>
          <p:nvPr>
            <p:ph type="ctrTitle" hasCustomPrompt="1"/>
          </p:nvPr>
        </p:nvSpPr>
        <p:spPr>
          <a:xfrm>
            <a:off x="457200" y="2132856"/>
            <a:ext cx="8333557" cy="1470025"/>
          </a:xfrm>
        </p:spPr>
        <p:txBody>
          <a:bodyPr anchor="b">
            <a:noAutofit/>
          </a:bodyPr>
          <a:lstStyle>
            <a:lvl1pPr algn="l">
              <a:defRPr sz="4800" baseline="0">
                <a:solidFill>
                  <a:schemeClr val="tx1">
                    <a:lumMod val="75000"/>
                    <a:lumOff val="25000"/>
                  </a:schemeClr>
                </a:solidFill>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478563" y="3901087"/>
            <a:ext cx="4931619" cy="1690138"/>
          </a:xfrm>
        </p:spPr>
        <p:txBody>
          <a:bodyPr>
            <a:normAutofit/>
          </a:bodyPr>
          <a:lstStyle>
            <a:lvl1pPr marL="64008" indent="0" algn="l">
              <a:buNone/>
              <a:defRPr sz="24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des/der Vortragenden </a:t>
            </a:r>
            <a:endParaRPr kumimoji="0" lang="en-US" dirty="0"/>
          </a:p>
        </p:txBody>
      </p:sp>
      <p:sp>
        <p:nvSpPr>
          <p:cNvPr id="20" name="Fußzeilenplatzhalter 2"/>
          <p:cNvSpPr>
            <a:spLocks noGrp="1"/>
          </p:cNvSpPr>
          <p:nvPr>
            <p:ph type="ftr" sz="quarter" idx="3"/>
          </p:nvPr>
        </p:nvSpPr>
        <p:spPr>
          <a:xfrm>
            <a:off x="457200" y="5949280"/>
            <a:ext cx="2700000" cy="360000"/>
          </a:xfrm>
          <a:prstGeom prst="rect">
            <a:avLst/>
          </a:prstGeom>
        </p:spPr>
        <p:txBody>
          <a:bodyPr vert="horz"/>
          <a:lstStyle>
            <a:lvl1pPr algn="l"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dirty="0"/>
              <a:t>www.zsl-bw.de</a:t>
            </a:r>
          </a:p>
        </p:txBody>
      </p:sp>
      <p:sp>
        <p:nvSpPr>
          <p:cNvPr id="21" name="Datumsplatzhalter 13"/>
          <p:cNvSpPr>
            <a:spLocks noGrp="1"/>
          </p:cNvSpPr>
          <p:nvPr>
            <p:ph type="dt" sz="half" idx="2"/>
          </p:nvPr>
        </p:nvSpPr>
        <p:spPr>
          <a:xfrm>
            <a:off x="7914363" y="5949280"/>
            <a:ext cx="886737"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F6217CD7-B80F-41AC-80A1-96685E759953}" type="datetime1">
              <a:rPr lang="de-DE" smtClean="0"/>
              <a:t>16.07.20</a:t>
            </a:fld>
            <a:endParaRPr lang="de-DE" dirty="0"/>
          </a:p>
        </p:txBody>
      </p:sp>
      <p:pic>
        <p:nvPicPr>
          <p:cNvPr id="29"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57200" y="450000"/>
            <a:ext cx="437236" cy="5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userDrawn="1"/>
        </p:nvPicPr>
        <p:blipFill rotWithShape="1">
          <a:blip r:embed="rId3" cstate="print">
            <a:extLst>
              <a:ext uri="{28A0092B-C50C-407E-A947-70E740481C1C}">
                <a14:useLocalDpi xmlns:a14="http://schemas.microsoft.com/office/drawing/2010/main" val="0"/>
              </a:ext>
            </a:extLst>
          </a:blip>
          <a:srcRect l="7162" t="15720" r="6807" b="15910"/>
          <a:stretch/>
        </p:blipFill>
        <p:spPr>
          <a:xfrm>
            <a:off x="7051494" y="450000"/>
            <a:ext cx="1715609" cy="597600"/>
          </a:xfrm>
          <a:prstGeom prst="rect">
            <a:avLst/>
          </a:prstGeom>
        </p:spPr>
      </p:pic>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846800"/>
            <a:ext cx="8229600" cy="403244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20" name="Titel 1"/>
          <p:cNvSpPr>
            <a:spLocks noGrp="1"/>
          </p:cNvSpPr>
          <p:nvPr>
            <p:ph type="title"/>
          </p:nvPr>
        </p:nvSpPr>
        <p:spPr>
          <a:xfrm>
            <a:off x="457200" y="692696"/>
            <a:ext cx="8229600" cy="1066800"/>
          </a:xfrm>
        </p:spPr>
        <p:txBody>
          <a:bodyPr/>
          <a:lstStyle/>
          <a:p>
            <a:r>
              <a:rPr kumimoji="0" lang="de-DE" dirty="0"/>
              <a:t>Titelmasterformat durch Klicken bearbeiten</a:t>
            </a:r>
            <a:endParaRPr kumimoji="0" lang="en-US" dirty="0"/>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846800"/>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4" name="Inhaltsplatzhalter 3"/>
          <p:cNvSpPr>
            <a:spLocks noGrp="1"/>
          </p:cNvSpPr>
          <p:nvPr>
            <p:ph sz="half" idx="2" hasCustomPrompt="1"/>
          </p:nvPr>
        </p:nvSpPr>
        <p:spPr>
          <a:xfrm>
            <a:off x="4648200" y="1846800"/>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rmAutofit fontScale="92500" lnSpcReduction="200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baseline="0" dirty="0">
                <a:latin typeface="Calibri" panose="020F0502020204030204" pitchFamily="34" charset="0"/>
              </a:rPr>
              <a:t>Titelmasterformat</a:t>
            </a:r>
            <a:r>
              <a:rPr lang="de-DE" dirty="0">
                <a:latin typeface="Calibri" panose="020F0502020204030204" pitchFamily="34" charset="0"/>
              </a:rPr>
              <a:t> durch Klicken bearbeiten</a:t>
            </a:r>
            <a:endParaRPr lang="en-US" dirty="0">
              <a:latin typeface="Calibri" panose="020F0502020204030204" pitchFamily="34" charset="0"/>
            </a:endParaRPr>
          </a:p>
        </p:txBody>
      </p:sp>
      <p:sp>
        <p:nvSpPr>
          <p:cNvPr id="13"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10" name="Titel 1"/>
          <p:cNvSpPr>
            <a:spLocks noGrp="1"/>
          </p:cNvSpPr>
          <p:nvPr>
            <p:ph type="title"/>
          </p:nvPr>
        </p:nvSpPr>
        <p:spPr>
          <a:xfrm>
            <a:off x="457200" y="692696"/>
            <a:ext cx="8229600" cy="1066800"/>
          </a:xfrm>
        </p:spPr>
        <p:txBody>
          <a:bodyPr/>
          <a:lstStyle/>
          <a:p>
            <a:r>
              <a:rPr kumimoji="0" lang="de-DE" dirty="0"/>
              <a:t>Titelmasterformat durch Klicken bearbeiten</a:t>
            </a:r>
            <a:endParaRPr kumimoji="0" lang="en-US" dirty="0"/>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
        <p:nvSpPr>
          <p:cNvPr id="18" name="Titel 1"/>
          <p:cNvSpPr>
            <a:spLocks noGrp="1"/>
          </p:cNvSpPr>
          <p:nvPr>
            <p:ph type="title"/>
          </p:nvPr>
        </p:nvSpPr>
        <p:spPr>
          <a:xfrm>
            <a:off x="457200" y="692696"/>
            <a:ext cx="8229600" cy="1066800"/>
          </a:xfrm>
        </p:spPr>
        <p:txBody>
          <a:bodyPr/>
          <a:lstStyle/>
          <a:p>
            <a:r>
              <a:rPr kumimoji="0" lang="de-DE" dirty="0"/>
              <a:t>Titelmasterformat durch Klicken bearbeiten</a:t>
            </a:r>
            <a:endParaRPr kumimoji="0" lang="en-US" dirty="0"/>
          </a:p>
        </p:txBody>
      </p:sp>
    </p:spTree>
    <p:extLst>
      <p:ext uri="{BB962C8B-B14F-4D97-AF65-F5344CB8AC3E}">
        <p14:creationId xmlns:p14="http://schemas.microsoft.com/office/powerpoint/2010/main" val="1841542849"/>
      </p:ext>
    </p:extLst>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400" b="1"/>
            </a:lvl1pPr>
          </a:lstStyle>
          <a:p>
            <a:r>
              <a:rPr kumimoji="0" lang="de-DE"/>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2.png"/><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29" name="Rechteck 28"/>
          <p:cNvSpPr/>
          <p:nvPr userDrawn="1"/>
        </p:nvSpPr>
        <p:spPr>
          <a:xfrm>
            <a:off x="0" y="-1"/>
            <a:ext cx="9144000" cy="310663"/>
          </a:xfrm>
          <a:prstGeom prst="rect">
            <a:avLst/>
          </a:prstGeom>
          <a:solidFill>
            <a:srgbClr val="B8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6" name="Fußzeilenplatzhalter 4"/>
          <p:cNvSpPr txBox="1">
            <a:spLocks/>
          </p:cNvSpPr>
          <p:nvPr userDrawn="1"/>
        </p:nvSpPr>
        <p:spPr>
          <a:xfrm>
            <a:off x="3765039" y="6057558"/>
            <a:ext cx="1611104" cy="215444"/>
          </a:xfrm>
          <a:prstGeom prst="rect">
            <a:avLst/>
          </a:prstGeom>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r>
              <a:rPr kumimoji="0" lang="de-DE" sz="800" kern="1200" dirty="0">
                <a:solidFill>
                  <a:schemeClr val="accent5">
                    <a:lumMod val="50000"/>
                  </a:schemeClr>
                </a:solidFill>
                <a:latin typeface="Arial" panose="020B0604020202020204" pitchFamily="34" charset="0"/>
                <a:ea typeface="+mn-ea"/>
                <a:cs typeface="Arial" panose="020B0604020202020204" pitchFamily="34" charset="0"/>
              </a:rPr>
              <a:t>www.zsl-bw.de </a:t>
            </a:r>
            <a:fld id="{62079C12-A354-43B7-88E1-3A4D4F388914}" type="datetime1">
              <a:rPr kumimoji="0" lang="de-DE" sz="800" kern="1200" smtClean="0">
                <a:solidFill>
                  <a:schemeClr val="accent5">
                    <a:lumMod val="50000"/>
                  </a:schemeClr>
                </a:solidFill>
                <a:latin typeface="Arial" panose="020B0604020202020204" pitchFamily="34" charset="0"/>
                <a:ea typeface="+mn-ea"/>
                <a:cs typeface="Arial" panose="020B0604020202020204" pitchFamily="34" charset="0"/>
              </a:rPr>
              <a:pPr marL="0" algn="ctr" defTabSz="914400" rtl="0" eaLnBrk="1" latinLnBrk="0" hangingPunct="1"/>
              <a:t>16.07.20</a:t>
            </a:fld>
            <a:endParaRPr kumimoji="0" lang="de-DE" sz="800" kern="1200" dirty="0">
              <a:solidFill>
                <a:schemeClr val="accent5">
                  <a:lumMod val="50000"/>
                </a:schemeClr>
              </a:solidFill>
              <a:latin typeface="Arial" panose="020B0604020202020204" pitchFamily="34" charset="0"/>
              <a:ea typeface="+mn-ea"/>
              <a:cs typeface="Arial" panose="020B0604020202020204" pitchFamily="34" charset="0"/>
            </a:endParaRPr>
          </a:p>
        </p:txBody>
      </p:sp>
      <p:pic>
        <p:nvPicPr>
          <p:cNvPr id="17" name="Grafik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448219" y="5985280"/>
            <a:ext cx="26339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0216" t="15999" r="10397" b="15999"/>
          <a:stretch/>
        </p:blipFill>
        <p:spPr>
          <a:xfrm>
            <a:off x="8047357" y="5985280"/>
            <a:ext cx="661255" cy="36000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6" r:id="rId5"/>
    <p:sldLayoutId id="2147483681" r:id="rId6"/>
    <p:sldLayoutId id="2147483682" r:id="rId7"/>
  </p:sldLayoutIdLst>
  <p:transition>
    <p:pull dir="r"/>
  </p:transition>
  <p:hf sldNum="0" hdr="0"/>
  <p:txStyles>
    <p:titleStyle>
      <a:lvl1pPr algn="l" rtl="0" eaLnBrk="1" latinLnBrk="0" hangingPunct="1">
        <a:spcBef>
          <a:spcPct val="0"/>
        </a:spcBef>
        <a:buNone/>
        <a:defRPr kumimoji="0" sz="4000" kern="1200">
          <a:solidFill>
            <a:schemeClr val="tx1">
              <a:lumMod val="75000"/>
              <a:lumOff val="25000"/>
            </a:schemeClr>
          </a:solidFill>
          <a:latin typeface="Calibri" panose="020F0502020204030204" pitchFamily="34" charset="0"/>
          <a:ea typeface="+mj-ea"/>
          <a:cs typeface="Calibri" panose="020F050202020403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baseline="0">
          <a:solidFill>
            <a:schemeClr val="tx1">
              <a:lumMod val="65000"/>
              <a:lumOff val="35000"/>
            </a:schemeClr>
          </a:solidFill>
          <a:latin typeface="Calibri" panose="020F050202020403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NULL" TargetMode="Externa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
            </a:r>
            <a:br>
              <a:rPr lang="de-DE" dirty="0"/>
            </a:br>
            <a:r>
              <a:rPr lang="de-DE" dirty="0"/>
              <a:t>Sport in der Kursstufe – Wissen vernetzt unterrichten</a:t>
            </a:r>
          </a:p>
        </p:txBody>
      </p:sp>
      <p:sp>
        <p:nvSpPr>
          <p:cNvPr id="3" name="Untertitel 2"/>
          <p:cNvSpPr>
            <a:spLocks noGrp="1"/>
          </p:cNvSpPr>
          <p:nvPr>
            <p:ph type="subTitle" idx="1"/>
          </p:nvPr>
        </p:nvSpPr>
        <p:spPr>
          <a:xfrm>
            <a:off x="478563" y="3901087"/>
            <a:ext cx="7549821" cy="1690138"/>
          </a:xfrm>
        </p:spPr>
        <p:txBody>
          <a:bodyPr>
            <a:normAutofit/>
          </a:bodyPr>
          <a:lstStyle/>
          <a:p>
            <a:r>
              <a:rPr lang="de-DE" dirty="0">
                <a:latin typeface="+mj-lt"/>
                <a:ea typeface="Garamond" charset="0"/>
                <a:cs typeface="Garamond" charset="0"/>
              </a:rPr>
              <a:t>Multiplikatorentagung </a:t>
            </a:r>
            <a:r>
              <a:rPr lang="de-DE">
                <a:latin typeface="+mj-lt"/>
                <a:ea typeface="Garamond" charset="0"/>
                <a:cs typeface="Garamond" charset="0"/>
              </a:rPr>
              <a:t>der ZPG</a:t>
            </a:r>
            <a:endParaRPr lang="de-DE" dirty="0">
              <a:latin typeface="+mj-lt"/>
              <a:ea typeface="Garamond" charset="0"/>
              <a:cs typeface="Garamond" charset="0"/>
            </a:endParaRPr>
          </a:p>
          <a:p>
            <a:pPr defTabSz="1076325"/>
            <a:r>
              <a:rPr lang="de-DE" sz="1800" dirty="0">
                <a:latin typeface="+mj-lt"/>
                <a:ea typeface="Garamond" charset="0"/>
                <a:cs typeface="Garamond" charset="0"/>
              </a:rPr>
              <a:t>Leitung: 	Dirk Frenzel</a:t>
            </a:r>
          </a:p>
          <a:p>
            <a:pPr defTabSz="1076325"/>
            <a:r>
              <a:rPr lang="de-DE" sz="1800" dirty="0">
                <a:latin typeface="+mj-lt"/>
                <a:ea typeface="Garamond" charset="0"/>
                <a:cs typeface="Garamond" charset="0"/>
              </a:rPr>
              <a:t>Mitarbeit:	Tim Köhler, Christina Leichmann, Demian Sonnentag, Sven Waigel</a:t>
            </a:r>
          </a:p>
        </p:txBody>
      </p:sp>
      <p:sp>
        <p:nvSpPr>
          <p:cNvPr id="4" name="Fußzeilenplatzhalter 3"/>
          <p:cNvSpPr>
            <a:spLocks noGrp="1"/>
          </p:cNvSpPr>
          <p:nvPr>
            <p:ph type="ftr" sz="quarter" idx="3"/>
          </p:nvPr>
        </p:nvSpPr>
        <p:spPr/>
        <p:txBody>
          <a:bodyPr/>
          <a:lstStyle/>
          <a:p>
            <a:r>
              <a:rPr lang="de-DE" dirty="0"/>
              <a:t>www.zsl-bw.de</a:t>
            </a:r>
          </a:p>
        </p:txBody>
      </p:sp>
      <p:sp>
        <p:nvSpPr>
          <p:cNvPr id="5" name="Datumsplatzhalter 4"/>
          <p:cNvSpPr>
            <a:spLocks noGrp="1"/>
          </p:cNvSpPr>
          <p:nvPr>
            <p:ph type="dt" sz="half" idx="2"/>
          </p:nvPr>
        </p:nvSpPr>
        <p:spPr/>
        <p:txBody>
          <a:bodyPr/>
          <a:lstStyle/>
          <a:p>
            <a:fld id="{F6217CD7-B80F-41AC-80A1-96685E759953}" type="datetime1">
              <a:rPr lang="de-DE" smtClean="0"/>
              <a:t>16.07.20</a:t>
            </a:fld>
            <a:endParaRPr lang="de-DE" dirty="0"/>
          </a:p>
        </p:txBody>
      </p:sp>
    </p:spTree>
    <p:extLst>
      <p:ext uri="{BB962C8B-B14F-4D97-AF65-F5344CB8AC3E}">
        <p14:creationId xmlns:p14="http://schemas.microsoft.com/office/powerpoint/2010/main" val="3850176356"/>
      </p:ext>
    </p:extLst>
  </p:cSld>
  <p:clrMapOvr>
    <a:masterClrMapping/>
  </p:clrMapOvr>
  <p:transition>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p:cNvSpPr>
            <a:spLocks noGrp="1"/>
          </p:cNvSpPr>
          <p:nvPr>
            <p:ph idx="1"/>
          </p:nvPr>
        </p:nvSpPr>
        <p:spPr>
          <a:xfrm>
            <a:off x="453516" y="1916832"/>
            <a:ext cx="8366956" cy="4032448"/>
          </a:xfrm>
        </p:spPr>
        <p:txBody>
          <a:bodyPr>
            <a:normAutofit/>
          </a:bodyPr>
          <a:lstStyle/>
          <a:p>
            <a:r>
              <a:rPr lang="de-DE" dirty="0">
                <a:latin typeface="+mn-lt"/>
                <a:ea typeface="Garamond" charset="0"/>
                <a:cs typeface="Garamond" charset="0"/>
              </a:rPr>
              <a:t>Der Unterricht wird in der Verknüpfung der </a:t>
            </a:r>
            <a:br>
              <a:rPr lang="de-DE" dirty="0">
                <a:latin typeface="+mn-lt"/>
                <a:ea typeface="Garamond" charset="0"/>
                <a:cs typeface="Garamond" charset="0"/>
              </a:rPr>
            </a:br>
            <a:r>
              <a:rPr lang="de-DE" dirty="0">
                <a:latin typeface="+mn-lt"/>
                <a:ea typeface="Garamond" charset="0"/>
                <a:cs typeface="Garamond" charset="0"/>
              </a:rPr>
              <a:t>Inhaltsbereiche 2 – 7 mit dem Inhaltsbereich 1 „Wissen“ durchgeführt.</a:t>
            </a:r>
          </a:p>
          <a:p>
            <a:r>
              <a:rPr lang="de-DE" dirty="0">
                <a:latin typeface="+mn-lt"/>
                <a:ea typeface="Garamond" charset="0"/>
                <a:cs typeface="Garamond" charset="0"/>
              </a:rPr>
              <a:t>Die praktische Umsetzung erfolgt in vier Themenbereichen.</a:t>
            </a:r>
          </a:p>
        </p:txBody>
      </p:sp>
      <p:sp>
        <p:nvSpPr>
          <p:cNvPr id="6" name="Titel 2">
            <a:extLst>
              <a:ext uri="{FF2B5EF4-FFF2-40B4-BE49-F238E27FC236}">
                <a16:creationId xmlns:a16="http://schemas.microsoft.com/office/drawing/2014/main" xmlns="" id="{5565A32F-54AC-4562-A376-261079900334}"/>
              </a:ext>
            </a:extLst>
          </p:cNvPr>
          <p:cNvSpPr>
            <a:spLocks noGrp="1"/>
          </p:cNvSpPr>
          <p:nvPr>
            <p:ph type="title"/>
          </p:nvPr>
        </p:nvSpPr>
        <p:spPr>
          <a:xfrm>
            <a:off x="457200" y="692696"/>
            <a:ext cx="8229600" cy="1066800"/>
          </a:xfrm>
        </p:spPr>
        <p:txBody>
          <a:bodyPr>
            <a:noAutofit/>
          </a:bodyPr>
          <a:lstStyle/>
          <a:p>
            <a:r>
              <a:rPr lang="de-DE" u="sng" dirty="0"/>
              <a:t>Stufenspezifische Hinweise Basisfach</a:t>
            </a:r>
          </a:p>
        </p:txBody>
      </p:sp>
    </p:spTree>
    <p:extLst>
      <p:ext uri="{BB962C8B-B14F-4D97-AF65-F5344CB8AC3E}">
        <p14:creationId xmlns:p14="http://schemas.microsoft.com/office/powerpoint/2010/main" val="893869567"/>
      </p:ext>
    </p:extLst>
  </p:cSld>
  <p:clrMapOvr>
    <a:masterClrMapping/>
  </p:clrMapOvr>
  <p:transition>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5DB63499-66C3-493A-9298-46123B771394}"/>
              </a:ext>
            </a:extLst>
          </p:cNvPr>
          <p:cNvSpPr>
            <a:spLocks noGrp="1"/>
          </p:cNvSpPr>
          <p:nvPr>
            <p:ph type="title"/>
          </p:nvPr>
        </p:nvSpPr>
        <p:spPr>
          <a:xfrm>
            <a:off x="457200" y="692696"/>
            <a:ext cx="8229600" cy="1066800"/>
          </a:xfrm>
        </p:spPr>
        <p:txBody>
          <a:bodyPr>
            <a:noAutofit/>
          </a:bodyPr>
          <a:lstStyle/>
          <a:p>
            <a:r>
              <a:rPr lang="de-DE" u="sng" dirty="0"/>
              <a:t>Stufenspezifische Hinweise Basisfach</a:t>
            </a:r>
          </a:p>
        </p:txBody>
      </p:sp>
      <p:pic>
        <p:nvPicPr>
          <p:cNvPr id="6" name="Inhaltsplatzhalter 5">
            <a:extLst>
              <a:ext uri="{FF2B5EF4-FFF2-40B4-BE49-F238E27FC236}">
                <a16:creationId xmlns:a16="http://schemas.microsoft.com/office/drawing/2014/main" xmlns="" id="{9E3683BC-D1AB-4042-96AE-242059EEABCD}"/>
              </a:ext>
            </a:extLst>
          </p:cNvPr>
          <p:cNvPicPr>
            <a:picLocks noChangeAspect="1"/>
          </p:cNvPicPr>
          <p:nvPr/>
        </p:nvPicPr>
        <p:blipFill>
          <a:blip r:embed="rId3"/>
          <a:stretch>
            <a:fillRect/>
          </a:stretch>
        </p:blipFill>
        <p:spPr>
          <a:xfrm>
            <a:off x="654540" y="1846263"/>
            <a:ext cx="7834920" cy="4032250"/>
          </a:xfrm>
          <a:prstGeom prst="rect">
            <a:avLst/>
          </a:prstGeom>
        </p:spPr>
      </p:pic>
    </p:spTree>
    <p:extLst>
      <p:ext uri="{BB962C8B-B14F-4D97-AF65-F5344CB8AC3E}">
        <p14:creationId xmlns:p14="http://schemas.microsoft.com/office/powerpoint/2010/main" val="192488972"/>
      </p:ext>
    </p:extLst>
  </p:cSld>
  <p:clrMapOvr>
    <a:masterClrMapping/>
  </p:clrMapOvr>
  <p:transition>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p:cNvSpPr>
            <a:spLocks noGrp="1"/>
          </p:cNvSpPr>
          <p:nvPr>
            <p:ph idx="1"/>
          </p:nvPr>
        </p:nvSpPr>
        <p:spPr>
          <a:xfrm>
            <a:off x="453516" y="1916832"/>
            <a:ext cx="8366956" cy="4032448"/>
          </a:xfrm>
        </p:spPr>
        <p:txBody>
          <a:bodyPr>
            <a:normAutofit/>
          </a:bodyPr>
          <a:lstStyle/>
          <a:p>
            <a:pPr marL="109728" indent="0">
              <a:buNone/>
            </a:pPr>
            <a:r>
              <a:rPr lang="de-DE" sz="1800" dirty="0">
                <a:latin typeface="+mn-lt"/>
                <a:ea typeface="Garamond" charset="0"/>
                <a:cs typeface="Garamond" charset="0"/>
              </a:rPr>
              <a:t>Beispiel für die Verteilung:</a:t>
            </a:r>
          </a:p>
        </p:txBody>
      </p:sp>
      <p:pic>
        <p:nvPicPr>
          <p:cNvPr id="2" name="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02" y="2812816"/>
            <a:ext cx="8120195" cy="2240480"/>
          </a:xfrm>
          <a:prstGeom prst="rect">
            <a:avLst/>
          </a:prstGeom>
        </p:spPr>
      </p:pic>
      <p:sp>
        <p:nvSpPr>
          <p:cNvPr id="7" name="Titel 2">
            <a:extLst>
              <a:ext uri="{FF2B5EF4-FFF2-40B4-BE49-F238E27FC236}">
                <a16:creationId xmlns:a16="http://schemas.microsoft.com/office/drawing/2014/main" xmlns="" id="{B439B288-81D8-43AD-8AEF-A17406FE9286}"/>
              </a:ext>
            </a:extLst>
          </p:cNvPr>
          <p:cNvSpPr>
            <a:spLocks noGrp="1"/>
          </p:cNvSpPr>
          <p:nvPr>
            <p:ph type="title"/>
          </p:nvPr>
        </p:nvSpPr>
        <p:spPr>
          <a:xfrm>
            <a:off x="457200" y="692696"/>
            <a:ext cx="8229600" cy="1066800"/>
          </a:xfrm>
        </p:spPr>
        <p:txBody>
          <a:bodyPr>
            <a:noAutofit/>
          </a:bodyPr>
          <a:lstStyle/>
          <a:p>
            <a:r>
              <a:rPr lang="de-DE" u="sng" dirty="0"/>
              <a:t>Stufenspezifische Hinweise Basisfach</a:t>
            </a:r>
          </a:p>
        </p:txBody>
      </p:sp>
    </p:spTree>
    <p:extLst>
      <p:ext uri="{BB962C8B-B14F-4D97-AF65-F5344CB8AC3E}">
        <p14:creationId xmlns:p14="http://schemas.microsoft.com/office/powerpoint/2010/main" val="1750978830"/>
      </p:ext>
    </p:extLst>
  </p:cSld>
  <p:clrMapOvr>
    <a:masterClrMapping/>
  </p:clrMapOvr>
  <p:transition>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404622" indent="-285750">
              <a:spcBef>
                <a:spcPts val="0"/>
              </a:spcBef>
            </a:pPr>
            <a:r>
              <a:rPr lang="de-DE" sz="2000" dirty="0">
                <a:latin typeface="Calibri" panose="020F0502020204030204" pitchFamily="34" charset="0"/>
                <a:ea typeface="Garamond" charset="0"/>
                <a:cs typeface="Calibri" panose="020F0502020204030204" pitchFamily="34" charset="0"/>
              </a:rPr>
              <a:t>Zeitschiene</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Planungsebenen Sportunterricht</a:t>
            </a:r>
          </a:p>
          <a:p>
            <a:pPr marL="404622" indent="-285750">
              <a:spcBef>
                <a:spcPts val="0"/>
              </a:spcBef>
            </a:pPr>
            <a:r>
              <a:rPr lang="de-DE" sz="2000" b="1" dirty="0">
                <a:latin typeface="Calibri" panose="020F0502020204030204" pitchFamily="34" charset="0"/>
                <a:ea typeface="Garamond" charset="0"/>
                <a:cs typeface="Calibri" panose="020F0502020204030204" pitchFamily="34" charset="0"/>
              </a:rPr>
              <a:t>Stufenspezifische Hinweise</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Basisfach</a:t>
            </a:r>
          </a:p>
          <a:p>
            <a:pPr marL="697230" lvl="1" indent="-285750">
              <a:spcBef>
                <a:spcPts val="0"/>
              </a:spcBef>
            </a:pPr>
            <a:r>
              <a:rPr lang="de-DE" sz="2000" b="1" dirty="0">
                <a:latin typeface="Calibri" panose="020F0502020204030204" pitchFamily="34" charset="0"/>
                <a:ea typeface="Garamond" charset="0"/>
                <a:cs typeface="Calibri" panose="020F0502020204030204" pitchFamily="34" charset="0"/>
              </a:rPr>
              <a:t>Leistungsfach</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Prüfungen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Praktische Prüfung</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Schriftliche Prüfung (Leistungsfach)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Mündliche Prüfung</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Inhaltsbereich Wissen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Standards</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Basispapiere</a:t>
            </a:r>
          </a:p>
          <a:p>
            <a:pPr marL="404622" indent="-285750">
              <a:spcBef>
                <a:spcPts val="0"/>
              </a:spcBef>
            </a:pPr>
            <a:r>
              <a:rPr lang="de-DE" sz="2000" dirty="0">
                <a:ea typeface="Garamond" charset="0"/>
                <a:cs typeface="Calibri" panose="020F0502020204030204" pitchFamily="34" charset="0"/>
              </a:rPr>
              <a:t>Allgemeine</a:t>
            </a:r>
            <a:r>
              <a:rPr lang="de-DE" sz="2000" dirty="0">
                <a:latin typeface="Calibri" panose="020F0502020204030204" pitchFamily="34" charset="0"/>
                <a:ea typeface="Garamond" charset="0"/>
                <a:cs typeface="Calibri" panose="020F0502020204030204" pitchFamily="34" charset="0"/>
              </a:rPr>
              <a:t> Hinweise</a:t>
            </a:r>
          </a:p>
          <a:p>
            <a:pPr marL="411480" lvl="1" indent="0">
              <a:spcBef>
                <a:spcPts val="0"/>
              </a:spcBef>
              <a:buNone/>
            </a:pPr>
            <a:endParaRPr lang="de-DE" sz="1400" dirty="0">
              <a:latin typeface="Calibri" panose="020F0502020204030204" pitchFamily="34" charset="0"/>
              <a:ea typeface="Garamond" charset="0"/>
              <a:cs typeface="Calibri" panose="020F0502020204030204" pitchFamily="34" charset="0"/>
            </a:endParaRPr>
          </a:p>
        </p:txBody>
      </p:sp>
      <p:sp>
        <p:nvSpPr>
          <p:cNvPr id="3" name="Titel 2"/>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Informationen zur Kursstufe</a:t>
            </a:r>
          </a:p>
        </p:txBody>
      </p:sp>
    </p:spTree>
    <p:extLst>
      <p:ext uri="{BB962C8B-B14F-4D97-AF65-F5344CB8AC3E}">
        <p14:creationId xmlns:p14="http://schemas.microsoft.com/office/powerpoint/2010/main" val="1578160414"/>
      </p:ext>
    </p:extLst>
  </p:cSld>
  <p:clrMapOvr>
    <a:masterClrMapping/>
  </p:clrMapOvr>
  <p:transition>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xmlns="" id="{354BB941-3BAC-46BC-9A06-888F64F32CD2}"/>
              </a:ext>
            </a:extLst>
          </p:cNvPr>
          <p:cNvSpPr>
            <a:spLocks noGrp="1"/>
          </p:cNvSpPr>
          <p:nvPr>
            <p:ph idx="1"/>
          </p:nvPr>
        </p:nvSpPr>
        <p:spPr>
          <a:xfrm>
            <a:off x="457200" y="1846800"/>
            <a:ext cx="8229600" cy="4174488"/>
          </a:xfrm>
        </p:spPr>
        <p:txBody>
          <a:bodyPr>
            <a:normAutofit fontScale="77500" lnSpcReduction="20000"/>
          </a:bodyPr>
          <a:lstStyle/>
          <a:p>
            <a:pPr marL="109728" indent="0">
              <a:buNone/>
            </a:pPr>
            <a:r>
              <a:rPr lang="de-DE" b="1" dirty="0">
                <a:ea typeface="Garamond" charset="0"/>
                <a:cs typeface="Garamond" charset="0"/>
              </a:rPr>
              <a:t>Inhaltsbereiche für die Kursstufe</a:t>
            </a:r>
          </a:p>
          <a:p>
            <a:pPr marL="542925" indent="-361950">
              <a:buFont typeface="+mj-lt"/>
              <a:buAutoNum type="arabicPeriod"/>
            </a:pPr>
            <a:r>
              <a:rPr lang="de-DE" dirty="0">
                <a:ea typeface="Garamond" charset="0"/>
                <a:cs typeface="Garamond" charset="0"/>
              </a:rPr>
              <a:t>Wissen</a:t>
            </a:r>
          </a:p>
          <a:p>
            <a:pPr marL="542925" indent="-361950">
              <a:buFont typeface="+mj-lt"/>
              <a:buAutoNum type="arabicPeriod"/>
            </a:pPr>
            <a:r>
              <a:rPr lang="de-DE" dirty="0">
                <a:ea typeface="Garamond" charset="0"/>
                <a:cs typeface="Garamond" charset="0"/>
              </a:rPr>
              <a:t>Spielen</a:t>
            </a:r>
          </a:p>
          <a:p>
            <a:pPr marL="542925" indent="-361950">
              <a:buFont typeface="+mj-lt"/>
              <a:buAutoNum type="arabicPeriod"/>
            </a:pPr>
            <a:r>
              <a:rPr lang="de-DE" dirty="0">
                <a:ea typeface="Garamond" charset="0"/>
                <a:cs typeface="Garamond" charset="0"/>
              </a:rPr>
              <a:t>Laufen, Springen, Werfen</a:t>
            </a:r>
          </a:p>
          <a:p>
            <a:pPr marL="542925" indent="-361950">
              <a:buFont typeface="+mj-lt"/>
              <a:buAutoNum type="arabicPeriod"/>
            </a:pPr>
            <a:r>
              <a:rPr lang="de-DE" dirty="0">
                <a:ea typeface="Garamond" charset="0"/>
                <a:cs typeface="Garamond" charset="0"/>
              </a:rPr>
              <a:t>Bewegen an Geräten</a:t>
            </a:r>
          </a:p>
          <a:p>
            <a:pPr marL="542925" indent="-361950">
              <a:buFont typeface="+mj-lt"/>
              <a:buAutoNum type="arabicPeriod"/>
            </a:pPr>
            <a:r>
              <a:rPr lang="de-DE" dirty="0">
                <a:ea typeface="Garamond" charset="0"/>
                <a:cs typeface="Garamond" charset="0"/>
              </a:rPr>
              <a:t>Bewegen im Wasser</a:t>
            </a:r>
          </a:p>
          <a:p>
            <a:pPr marL="542925" indent="-361950">
              <a:buFont typeface="+mj-lt"/>
              <a:buAutoNum type="arabicPeriod"/>
            </a:pPr>
            <a:r>
              <a:rPr lang="de-DE" dirty="0">
                <a:ea typeface="Garamond" charset="0"/>
                <a:cs typeface="Garamond" charset="0"/>
              </a:rPr>
              <a:t>Tanzen, Gestalten, Darstellen</a:t>
            </a:r>
          </a:p>
          <a:p>
            <a:pPr marL="542925" indent="-361950">
              <a:buFont typeface="+mj-lt"/>
              <a:buAutoNum type="arabicPeriod"/>
            </a:pPr>
            <a:r>
              <a:rPr lang="de-DE" dirty="0">
                <a:ea typeface="Garamond" charset="0"/>
                <a:cs typeface="Garamond" charset="0"/>
              </a:rPr>
              <a:t>Fitness entwickeln</a:t>
            </a:r>
          </a:p>
          <a:p>
            <a:pPr marL="342900" indent="-342900">
              <a:buFont typeface="+mj-lt"/>
              <a:buAutoNum type="arabicPeriod"/>
            </a:pPr>
            <a:endParaRPr lang="de-DE" dirty="0">
              <a:ea typeface="Garamond" charset="0"/>
              <a:cs typeface="Garamond" charset="0"/>
            </a:endParaRPr>
          </a:p>
          <a:p>
            <a:pPr marL="285750" indent="-285750">
              <a:buFont typeface="Arial" charset="0"/>
              <a:buChar char="•"/>
            </a:pPr>
            <a:r>
              <a:rPr lang="de-DE" dirty="0">
                <a:solidFill>
                  <a:schemeClr val="accent5">
                    <a:lumMod val="50000"/>
                  </a:schemeClr>
                </a:solidFill>
                <a:ea typeface="Garamond" charset="0"/>
                <a:cs typeface="Garamond" charset="0"/>
              </a:rPr>
              <a:t>Im Inhaltsbereich 2 „Spielen“ wird </a:t>
            </a:r>
            <a:r>
              <a:rPr lang="de-DE" b="1" dirty="0">
                <a:solidFill>
                  <a:schemeClr val="accent5">
                    <a:lumMod val="50000"/>
                  </a:schemeClr>
                </a:solidFill>
                <a:ea typeface="Garamond" charset="0"/>
                <a:cs typeface="Garamond" charset="0"/>
              </a:rPr>
              <a:t>mindestens ein </a:t>
            </a:r>
            <a:r>
              <a:rPr lang="de-DE" dirty="0" err="1">
                <a:solidFill>
                  <a:schemeClr val="accent5">
                    <a:lumMod val="50000"/>
                  </a:schemeClr>
                </a:solidFill>
                <a:ea typeface="Garamond" charset="0"/>
                <a:cs typeface="Garamond" charset="0"/>
              </a:rPr>
              <a:t>Zielwurf</a:t>
            </a:r>
            <a:r>
              <a:rPr lang="de-DE" dirty="0">
                <a:solidFill>
                  <a:schemeClr val="accent5">
                    <a:lumMod val="50000"/>
                  </a:schemeClr>
                </a:solidFill>
                <a:ea typeface="Garamond" charset="0"/>
                <a:cs typeface="Garamond" charset="0"/>
              </a:rPr>
              <a:t>‑/</a:t>
            </a:r>
            <a:r>
              <a:rPr lang="de-DE" dirty="0" err="1">
                <a:solidFill>
                  <a:schemeClr val="accent5">
                    <a:lumMod val="50000"/>
                  </a:schemeClr>
                </a:solidFill>
                <a:ea typeface="Garamond" charset="0"/>
                <a:cs typeface="Garamond" charset="0"/>
              </a:rPr>
              <a:t>Zielschus</a:t>
            </a:r>
            <a:r>
              <a:rPr lang="de-DE" dirty="0">
                <a:solidFill>
                  <a:schemeClr val="accent5">
                    <a:lumMod val="50000"/>
                  </a:schemeClr>
                </a:solidFill>
                <a:ea typeface="Garamond" charset="0"/>
                <a:cs typeface="Garamond" charset="0"/>
              </a:rPr>
              <a:t>-/ </a:t>
            </a:r>
            <a:r>
              <a:rPr lang="de-DE" dirty="0" err="1">
                <a:solidFill>
                  <a:schemeClr val="accent5">
                    <a:lumMod val="50000"/>
                  </a:schemeClr>
                </a:solidFill>
                <a:ea typeface="Garamond" charset="0"/>
                <a:cs typeface="Garamond" charset="0"/>
              </a:rPr>
              <a:t>Endzonensspiel</a:t>
            </a:r>
            <a:r>
              <a:rPr lang="de-DE" dirty="0">
                <a:solidFill>
                  <a:schemeClr val="accent5">
                    <a:lumMod val="50000"/>
                  </a:schemeClr>
                </a:solidFill>
                <a:ea typeface="Garamond" charset="0"/>
                <a:cs typeface="Garamond" charset="0"/>
              </a:rPr>
              <a:t> </a:t>
            </a:r>
            <a:r>
              <a:rPr lang="de-DE" b="1" dirty="0">
                <a:solidFill>
                  <a:schemeClr val="accent5">
                    <a:lumMod val="50000"/>
                  </a:schemeClr>
                </a:solidFill>
                <a:ea typeface="Garamond" charset="0"/>
                <a:cs typeface="Garamond" charset="0"/>
              </a:rPr>
              <a:t>und ein</a:t>
            </a:r>
            <a:r>
              <a:rPr lang="de-DE" dirty="0">
                <a:solidFill>
                  <a:schemeClr val="accent5">
                    <a:lumMod val="50000"/>
                  </a:schemeClr>
                </a:solidFill>
                <a:ea typeface="Garamond" charset="0"/>
                <a:cs typeface="Garamond" charset="0"/>
              </a:rPr>
              <a:t> Rückschlagspiel behandelt.</a:t>
            </a:r>
          </a:p>
          <a:p>
            <a:pPr marL="285750" indent="-285750">
              <a:buFont typeface="Arial" charset="0"/>
              <a:buChar char="•"/>
            </a:pPr>
            <a:r>
              <a:rPr lang="de-DE" dirty="0">
                <a:solidFill>
                  <a:schemeClr val="accent5">
                    <a:lumMod val="50000"/>
                  </a:schemeClr>
                </a:solidFill>
                <a:ea typeface="Garamond" charset="0"/>
                <a:cs typeface="Garamond" charset="0"/>
              </a:rPr>
              <a:t>Aus den Inhaltsbereichen 3–6 werden </a:t>
            </a:r>
            <a:r>
              <a:rPr lang="de-DE" b="1" dirty="0">
                <a:solidFill>
                  <a:schemeClr val="accent5">
                    <a:lumMod val="50000"/>
                  </a:schemeClr>
                </a:solidFill>
                <a:ea typeface="Garamond" charset="0"/>
                <a:cs typeface="Garamond" charset="0"/>
              </a:rPr>
              <a:t>mindestens zwei </a:t>
            </a:r>
            <a:r>
              <a:rPr lang="de-DE" dirty="0">
                <a:solidFill>
                  <a:schemeClr val="accent5">
                    <a:lumMod val="50000"/>
                  </a:schemeClr>
                </a:solidFill>
                <a:ea typeface="Garamond" charset="0"/>
                <a:cs typeface="Garamond" charset="0"/>
              </a:rPr>
              <a:t>unterschiedliche Inhaltsbereiche behandelt.</a:t>
            </a:r>
          </a:p>
          <a:p>
            <a:pPr marL="285750" indent="-285750">
              <a:buFont typeface="Arial" charset="0"/>
              <a:buChar char="•"/>
            </a:pPr>
            <a:r>
              <a:rPr lang="de-DE" dirty="0">
                <a:solidFill>
                  <a:schemeClr val="accent5">
                    <a:lumMod val="50000"/>
                  </a:schemeClr>
                </a:solidFill>
                <a:ea typeface="Garamond" charset="0"/>
                <a:cs typeface="Garamond" charset="0"/>
              </a:rPr>
              <a:t>Der Inhaltsbereich 7 „Fitness entwickeln“ wird in einem eigenen Unterrichtsvorhaben oder mit anderen Inhaltsbereichen vernetzt behandelt.</a:t>
            </a:r>
          </a:p>
          <a:p>
            <a:endParaRPr lang="de-DE" dirty="0"/>
          </a:p>
        </p:txBody>
      </p:sp>
      <p:sp>
        <p:nvSpPr>
          <p:cNvPr id="7" name="Titel 2">
            <a:extLst>
              <a:ext uri="{FF2B5EF4-FFF2-40B4-BE49-F238E27FC236}">
                <a16:creationId xmlns:a16="http://schemas.microsoft.com/office/drawing/2014/main" xmlns="" id="{500B5021-0E55-43DA-B2A7-B29A82426D65}"/>
              </a:ext>
            </a:extLst>
          </p:cNvPr>
          <p:cNvSpPr>
            <a:spLocks noGrp="1"/>
          </p:cNvSpPr>
          <p:nvPr>
            <p:ph type="title"/>
          </p:nvPr>
        </p:nvSpPr>
        <p:spPr/>
        <p:txBody>
          <a:bodyPr>
            <a:noAutofit/>
          </a:bodyPr>
          <a:lstStyle/>
          <a:p>
            <a:r>
              <a:rPr lang="de-DE" u="sng" spc="-100" dirty="0"/>
              <a:t>Stufenspezifische Hinweise Leistungsfach</a:t>
            </a:r>
          </a:p>
        </p:txBody>
      </p:sp>
    </p:spTree>
    <p:extLst>
      <p:ext uri="{BB962C8B-B14F-4D97-AF65-F5344CB8AC3E}">
        <p14:creationId xmlns:p14="http://schemas.microsoft.com/office/powerpoint/2010/main" val="691790650"/>
      </p:ext>
    </p:extLst>
  </p:cSld>
  <p:clrMapOvr>
    <a:masterClrMapping/>
  </p:clrMapOvr>
  <p:transition>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lnSpc>
                <a:spcPct val="90000"/>
              </a:lnSpc>
            </a:pPr>
            <a:r>
              <a:rPr lang="de-DE" sz="2200" dirty="0">
                <a:latin typeface="+mn-lt"/>
              </a:rPr>
              <a:t>Von den 5 Wochenstunden sind 2 Stunden für den Erwerb von Kenntnissen vorgesehen. </a:t>
            </a:r>
            <a:br>
              <a:rPr lang="de-DE" sz="2200" dirty="0">
                <a:latin typeface="+mn-lt"/>
              </a:rPr>
            </a:br>
            <a:r>
              <a:rPr lang="de-DE" sz="2200" dirty="0">
                <a:latin typeface="+mn-lt"/>
              </a:rPr>
              <a:t>Diese werden in enger Praxis-Theorie-Verknüpfung oder additiv vermittelt.</a:t>
            </a:r>
          </a:p>
          <a:p>
            <a:pPr>
              <a:lnSpc>
                <a:spcPct val="90000"/>
              </a:lnSpc>
            </a:pPr>
            <a:r>
              <a:rPr lang="de-DE" sz="2200" dirty="0">
                <a:latin typeface="+mn-lt"/>
              </a:rPr>
              <a:t>In der Qualifikationsphase sind in den Schulhalbjahren jeweils mindestens eine Klausur, in den ersten zwei Halbjahren aber mindestens drei Klausuren anzufertigen (Quelle: Facherlass Abiturprüfung Fach Sport).</a:t>
            </a:r>
          </a:p>
          <a:p>
            <a:pPr marL="109728" indent="0">
              <a:buNone/>
            </a:pPr>
            <a:endParaRPr lang="de-DE" sz="1800" dirty="0">
              <a:latin typeface="Garamond" charset="0"/>
              <a:ea typeface="Garamond" charset="0"/>
              <a:cs typeface="Garamond" charset="0"/>
            </a:endParaRPr>
          </a:p>
          <a:p>
            <a:endParaRPr lang="de-DE" dirty="0">
              <a:latin typeface="Garamond" charset="0"/>
              <a:ea typeface="Garamond" charset="0"/>
              <a:cs typeface="Garamond" charset="0"/>
            </a:endParaRPr>
          </a:p>
        </p:txBody>
      </p:sp>
      <p:sp>
        <p:nvSpPr>
          <p:cNvPr id="6" name="Titel 2">
            <a:extLst>
              <a:ext uri="{FF2B5EF4-FFF2-40B4-BE49-F238E27FC236}">
                <a16:creationId xmlns:a16="http://schemas.microsoft.com/office/drawing/2014/main" xmlns="" id="{61DB0F61-4B1C-4528-A74C-DA1D2B6702E2}"/>
              </a:ext>
            </a:extLst>
          </p:cNvPr>
          <p:cNvSpPr>
            <a:spLocks noGrp="1"/>
          </p:cNvSpPr>
          <p:nvPr>
            <p:ph type="title"/>
          </p:nvPr>
        </p:nvSpPr>
        <p:spPr/>
        <p:txBody>
          <a:bodyPr>
            <a:noAutofit/>
          </a:bodyPr>
          <a:lstStyle/>
          <a:p>
            <a:r>
              <a:rPr lang="de-DE" u="sng" spc="-100" dirty="0"/>
              <a:t>Stufenspezifische Hinweise Leistungsfach</a:t>
            </a:r>
          </a:p>
        </p:txBody>
      </p:sp>
    </p:spTree>
    <p:extLst>
      <p:ext uri="{BB962C8B-B14F-4D97-AF65-F5344CB8AC3E}">
        <p14:creationId xmlns:p14="http://schemas.microsoft.com/office/powerpoint/2010/main" val="1454113997"/>
      </p:ext>
    </p:extLst>
  </p:cSld>
  <p:clrMapOvr>
    <a:masterClrMapping/>
  </p:clrMapOvr>
  <p:transition>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1"/>
          <p:cNvSpPr>
            <a:spLocks noGrp="1"/>
          </p:cNvSpPr>
          <p:nvPr>
            <p:ph idx="1"/>
          </p:nvPr>
        </p:nvSpPr>
        <p:spPr/>
        <p:txBody>
          <a:bodyPr>
            <a:normAutofit/>
          </a:bodyPr>
          <a:lstStyle/>
          <a:p>
            <a:pPr>
              <a:lnSpc>
                <a:spcPct val="90000"/>
              </a:lnSpc>
            </a:pPr>
            <a:r>
              <a:rPr lang="de-DE" sz="2200" dirty="0">
                <a:latin typeface="+mn-lt"/>
              </a:rPr>
              <a:t>Der Unterricht wird in der Verknüpfung der </a:t>
            </a:r>
            <a:br>
              <a:rPr lang="de-DE" sz="2200" dirty="0">
                <a:latin typeface="+mn-lt"/>
              </a:rPr>
            </a:br>
            <a:r>
              <a:rPr lang="de-DE" sz="2200" dirty="0">
                <a:latin typeface="+mn-lt"/>
              </a:rPr>
              <a:t>Inhaltsbereiche 2–7 mit dem Inhaltsbereich 1 „Wissen“ durchgeführt.</a:t>
            </a:r>
          </a:p>
          <a:p>
            <a:pPr>
              <a:lnSpc>
                <a:spcPct val="90000"/>
              </a:lnSpc>
            </a:pPr>
            <a:r>
              <a:rPr lang="de-DE" sz="2200" dirty="0">
                <a:latin typeface="+mn-lt"/>
              </a:rPr>
              <a:t>Die praktische Umsetzung erfolgt in sieben Themenbereichen.</a:t>
            </a:r>
          </a:p>
        </p:txBody>
      </p:sp>
      <p:sp>
        <p:nvSpPr>
          <p:cNvPr id="7" name="Titel 2">
            <a:extLst>
              <a:ext uri="{FF2B5EF4-FFF2-40B4-BE49-F238E27FC236}">
                <a16:creationId xmlns:a16="http://schemas.microsoft.com/office/drawing/2014/main" xmlns="" id="{C31127C1-7284-410A-B52E-0FEE14BABA2C}"/>
              </a:ext>
            </a:extLst>
          </p:cNvPr>
          <p:cNvSpPr>
            <a:spLocks noGrp="1"/>
          </p:cNvSpPr>
          <p:nvPr>
            <p:ph type="title"/>
          </p:nvPr>
        </p:nvSpPr>
        <p:spPr/>
        <p:txBody>
          <a:bodyPr>
            <a:noAutofit/>
          </a:bodyPr>
          <a:lstStyle/>
          <a:p>
            <a:r>
              <a:rPr lang="de-DE" u="sng" spc="-100" dirty="0"/>
              <a:t>Stufenspezifische Hinweise Leistungsfach</a:t>
            </a:r>
          </a:p>
        </p:txBody>
      </p:sp>
    </p:spTree>
    <p:extLst>
      <p:ext uri="{BB962C8B-B14F-4D97-AF65-F5344CB8AC3E}">
        <p14:creationId xmlns:p14="http://schemas.microsoft.com/office/powerpoint/2010/main" val="1528184133"/>
      </p:ext>
    </p:extLst>
  </p:cSld>
  <p:clrMapOvr>
    <a:masterClrMapping/>
  </p:clrMapOvr>
  <p:transition>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xmlns="" id="{FA2E9D4D-8710-441F-B7B4-DA4B55F87ED3}"/>
              </a:ext>
            </a:extLst>
          </p:cNvPr>
          <p:cNvPicPr>
            <a:picLocks noGrp="1" noChangeAspect="1"/>
          </p:cNvPicPr>
          <p:nvPr>
            <p:ph idx="1"/>
          </p:nvPr>
        </p:nvPicPr>
        <p:blipFill>
          <a:blip r:embed="rId3"/>
          <a:stretch>
            <a:fillRect/>
          </a:stretch>
        </p:blipFill>
        <p:spPr>
          <a:xfrm>
            <a:off x="1176493" y="1512200"/>
            <a:ext cx="6383263" cy="4509088"/>
          </a:xfrm>
          <a:prstGeom prst="rect">
            <a:avLst/>
          </a:prstGeom>
        </p:spPr>
      </p:pic>
      <p:sp>
        <p:nvSpPr>
          <p:cNvPr id="3" name="Titel 2">
            <a:extLst>
              <a:ext uri="{FF2B5EF4-FFF2-40B4-BE49-F238E27FC236}">
                <a16:creationId xmlns:a16="http://schemas.microsoft.com/office/drawing/2014/main" xmlns="" id="{977BE95D-0019-4AB9-9661-1732A3A367A5}"/>
              </a:ext>
            </a:extLst>
          </p:cNvPr>
          <p:cNvSpPr>
            <a:spLocks noGrp="1"/>
          </p:cNvSpPr>
          <p:nvPr>
            <p:ph type="title"/>
          </p:nvPr>
        </p:nvSpPr>
        <p:spPr>
          <a:xfrm>
            <a:off x="457200" y="692696"/>
            <a:ext cx="8229600" cy="1066800"/>
          </a:xfrm>
        </p:spPr>
        <p:txBody>
          <a:bodyPr>
            <a:noAutofit/>
          </a:bodyPr>
          <a:lstStyle/>
          <a:p>
            <a:r>
              <a:rPr lang="de-DE" u="sng" spc="-100" dirty="0"/>
              <a:t>Stufenspezifische Hinweise Leistungsfach</a:t>
            </a:r>
          </a:p>
        </p:txBody>
      </p:sp>
    </p:spTree>
    <p:extLst>
      <p:ext uri="{BB962C8B-B14F-4D97-AF65-F5344CB8AC3E}">
        <p14:creationId xmlns:p14="http://schemas.microsoft.com/office/powerpoint/2010/main" val="3202122206"/>
      </p:ext>
    </p:extLst>
  </p:cSld>
  <p:clrMapOvr>
    <a:masterClrMapping/>
  </p:clrMapOvr>
  <p:transition>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404622" indent="-285750">
              <a:spcBef>
                <a:spcPts val="0"/>
              </a:spcBef>
            </a:pPr>
            <a:r>
              <a:rPr lang="de-DE" sz="2000" dirty="0">
                <a:latin typeface="Calibri" panose="020F0502020204030204" pitchFamily="34" charset="0"/>
                <a:ea typeface="Garamond" charset="0"/>
                <a:cs typeface="Calibri" panose="020F0502020204030204" pitchFamily="34" charset="0"/>
              </a:rPr>
              <a:t>Zeitschiene</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Planungsebenen Sportunterricht</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Stufenspezifische Hinweise</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Leistungsfach</a:t>
            </a:r>
          </a:p>
          <a:p>
            <a:pPr marL="404622" indent="-285750">
              <a:spcBef>
                <a:spcPts val="0"/>
              </a:spcBef>
            </a:pPr>
            <a:r>
              <a:rPr lang="de-DE" sz="2000" b="1" dirty="0">
                <a:latin typeface="Calibri" panose="020F0502020204030204" pitchFamily="34" charset="0"/>
                <a:ea typeface="Garamond" charset="0"/>
                <a:cs typeface="Calibri" panose="020F0502020204030204" pitchFamily="34" charset="0"/>
              </a:rPr>
              <a:t>Prüfungen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Praktische Prüfung</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Schriftliche Prüfung (Leistungsfach)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Mündliche Prüfung</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Inhaltsbereich Wissen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Standards</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Basispapiere</a:t>
            </a:r>
          </a:p>
          <a:p>
            <a:pPr marL="404622" indent="-285750">
              <a:spcBef>
                <a:spcPts val="0"/>
              </a:spcBef>
            </a:pPr>
            <a:r>
              <a:rPr lang="de-DE" sz="2000" dirty="0">
                <a:ea typeface="Garamond" charset="0"/>
                <a:cs typeface="Calibri" panose="020F0502020204030204" pitchFamily="34" charset="0"/>
              </a:rPr>
              <a:t>Allgemeine</a:t>
            </a:r>
            <a:r>
              <a:rPr lang="de-DE" sz="2000" dirty="0">
                <a:latin typeface="Calibri" panose="020F0502020204030204" pitchFamily="34" charset="0"/>
                <a:ea typeface="Garamond" charset="0"/>
                <a:cs typeface="Calibri" panose="020F0502020204030204" pitchFamily="34" charset="0"/>
              </a:rPr>
              <a:t> Hinweise</a:t>
            </a:r>
          </a:p>
          <a:p>
            <a:pPr marL="411480" lvl="1" indent="0">
              <a:spcBef>
                <a:spcPts val="0"/>
              </a:spcBef>
              <a:buNone/>
            </a:pPr>
            <a:endParaRPr lang="de-DE" sz="1400" dirty="0">
              <a:latin typeface="Calibri" panose="020F0502020204030204" pitchFamily="34" charset="0"/>
              <a:ea typeface="Garamond" charset="0"/>
              <a:cs typeface="Calibri" panose="020F0502020204030204" pitchFamily="34" charset="0"/>
            </a:endParaRPr>
          </a:p>
        </p:txBody>
      </p:sp>
      <p:sp>
        <p:nvSpPr>
          <p:cNvPr id="3" name="Titel 2"/>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Informationen zur Kursstufe</a:t>
            </a:r>
          </a:p>
        </p:txBody>
      </p:sp>
    </p:spTree>
    <p:extLst>
      <p:ext uri="{BB962C8B-B14F-4D97-AF65-F5344CB8AC3E}">
        <p14:creationId xmlns:p14="http://schemas.microsoft.com/office/powerpoint/2010/main" val="2729302991"/>
      </p:ext>
    </p:extLst>
  </p:cSld>
  <p:clrMapOvr>
    <a:masterClrMapping/>
  </p:clrMapOvr>
  <p:transition>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4F7486D8-9302-4EB7-A793-3CA946255912}"/>
              </a:ext>
            </a:extLst>
          </p:cNvPr>
          <p:cNvSpPr>
            <a:spLocks noGrp="1"/>
          </p:cNvSpPr>
          <p:nvPr>
            <p:ph idx="1"/>
          </p:nvPr>
        </p:nvSpPr>
        <p:spPr/>
        <p:txBody>
          <a:bodyPr/>
          <a:lstStyle/>
          <a:p>
            <a:endParaRPr lang="de-DE" dirty="0"/>
          </a:p>
        </p:txBody>
      </p:sp>
      <p:sp>
        <p:nvSpPr>
          <p:cNvPr id="3" name="Titel 2"/>
          <p:cNvSpPr>
            <a:spLocks noGrp="1"/>
          </p:cNvSpPr>
          <p:nvPr>
            <p:ph type="title"/>
          </p:nvPr>
        </p:nvSpPr>
        <p:spPr/>
        <p:txBody>
          <a:bodyPr>
            <a:normAutofit/>
          </a:bodyPr>
          <a:lstStyle/>
          <a:p>
            <a:r>
              <a:rPr lang="de-DE" u="sng" dirty="0"/>
              <a:t>Prüfungen</a:t>
            </a:r>
            <a:endParaRPr lang="de-DE" sz="2800" dirty="0"/>
          </a:p>
        </p:txBody>
      </p:sp>
      <p:graphicFrame>
        <p:nvGraphicFramePr>
          <p:cNvPr id="4" name="Tabelle 3"/>
          <p:cNvGraphicFramePr>
            <a:graphicFrameLocks noGrp="1"/>
          </p:cNvGraphicFramePr>
          <p:nvPr>
            <p:extLst>
              <p:ext uri="{D42A27DB-BD31-4B8C-83A1-F6EECF244321}">
                <p14:modId xmlns:p14="http://schemas.microsoft.com/office/powerpoint/2010/main" val="2182038661"/>
              </p:ext>
            </p:extLst>
          </p:nvPr>
        </p:nvGraphicFramePr>
        <p:xfrm>
          <a:off x="539552" y="1846800"/>
          <a:ext cx="7776863" cy="3976321"/>
        </p:xfrm>
        <a:graphic>
          <a:graphicData uri="http://schemas.openxmlformats.org/drawingml/2006/table">
            <a:tbl>
              <a:tblPr firstRow="1" bandRow="1">
                <a:tableStyleId>{5C22544A-7EE6-4342-B048-85BDC9FD1C3A}</a:tableStyleId>
              </a:tblPr>
              <a:tblGrid>
                <a:gridCol w="3889702">
                  <a:extLst>
                    <a:ext uri="{9D8B030D-6E8A-4147-A177-3AD203B41FA5}">
                      <a16:colId xmlns:a16="http://schemas.microsoft.com/office/drawing/2014/main" xmlns="" val="20000"/>
                    </a:ext>
                  </a:extLst>
                </a:gridCol>
                <a:gridCol w="3887161">
                  <a:extLst>
                    <a:ext uri="{9D8B030D-6E8A-4147-A177-3AD203B41FA5}">
                      <a16:colId xmlns:a16="http://schemas.microsoft.com/office/drawing/2014/main" xmlns="" val="20001"/>
                    </a:ext>
                  </a:extLst>
                </a:gridCol>
              </a:tblGrid>
              <a:tr h="378383">
                <a:tc>
                  <a:txBody>
                    <a:bodyPr/>
                    <a:lstStyle/>
                    <a:p>
                      <a:r>
                        <a:rPr lang="de-DE" sz="2000" dirty="0">
                          <a:latin typeface="+mn-lt"/>
                          <a:ea typeface="Garamond" charset="0"/>
                          <a:cs typeface="Garamond" charset="0"/>
                        </a:rPr>
                        <a:t>Leistungsfach</a:t>
                      </a:r>
                    </a:p>
                  </a:txBody>
                  <a:tcPr/>
                </a:tc>
                <a:tc>
                  <a:txBody>
                    <a:bodyPr/>
                    <a:lstStyle/>
                    <a:p>
                      <a:r>
                        <a:rPr lang="de-DE" sz="2000" dirty="0">
                          <a:latin typeface="+mn-lt"/>
                          <a:ea typeface="Garamond" charset="0"/>
                          <a:cs typeface="Garamond" charset="0"/>
                        </a:rPr>
                        <a:t>Basisfach</a:t>
                      </a:r>
                    </a:p>
                  </a:txBody>
                  <a:tcPr/>
                </a:tc>
                <a:extLst>
                  <a:ext uri="{0D108BD9-81ED-4DB2-BD59-A6C34878D82A}">
                    <a16:rowId xmlns:a16="http://schemas.microsoft.com/office/drawing/2014/main" xmlns="" val="10000"/>
                  </a:ext>
                </a:extLst>
              </a:tr>
              <a:tr h="3580081">
                <a:tc>
                  <a:txBody>
                    <a:bodyPr/>
                    <a:lstStyle/>
                    <a:p>
                      <a:pPr marL="285750" indent="-285750">
                        <a:buFont typeface="Arial" charset="0"/>
                        <a:buChar char="•"/>
                      </a:pPr>
                      <a:r>
                        <a:rPr lang="de-DE" sz="2000" dirty="0">
                          <a:solidFill>
                            <a:schemeClr val="accent5">
                              <a:lumMod val="50000"/>
                            </a:schemeClr>
                          </a:solidFill>
                          <a:latin typeface="+mn-lt"/>
                          <a:ea typeface="Garamond" charset="0"/>
                          <a:cs typeface="Garamond" charset="0"/>
                        </a:rPr>
                        <a:t>Praktische Prüfung nach neuem Modell</a:t>
                      </a:r>
                    </a:p>
                    <a:p>
                      <a:pPr marL="285750" indent="-285750">
                        <a:buFont typeface="Arial" charset="0"/>
                        <a:buChar char="•"/>
                      </a:pPr>
                      <a:r>
                        <a:rPr lang="de-DE" sz="2000" dirty="0">
                          <a:solidFill>
                            <a:schemeClr val="accent5">
                              <a:lumMod val="50000"/>
                            </a:schemeClr>
                          </a:solidFill>
                          <a:latin typeface="+mn-lt"/>
                          <a:ea typeface="Garamond" charset="0"/>
                          <a:cs typeface="Garamond" charset="0"/>
                        </a:rPr>
                        <a:t>Schriftliche Prüfung orientiert sich an den Teilkompetenzen aus dem Inhaltsbereich Wissen</a:t>
                      </a:r>
                    </a:p>
                    <a:p>
                      <a:pPr marL="742950" lvl="1" indent="-285750">
                        <a:buFont typeface="Arial" charset="0"/>
                        <a:buChar char="•"/>
                      </a:pPr>
                      <a:r>
                        <a:rPr lang="de-DE" sz="2000" dirty="0">
                          <a:solidFill>
                            <a:schemeClr val="accent5">
                              <a:lumMod val="50000"/>
                            </a:schemeClr>
                          </a:solidFill>
                          <a:latin typeface="+mn-lt"/>
                          <a:ea typeface="Garamond" charset="0"/>
                          <a:cs typeface="Garamond" charset="0"/>
                        </a:rPr>
                        <a:t>Schwerpunktsetzung im Abitur durch Facherlass</a:t>
                      </a:r>
                    </a:p>
                    <a:p>
                      <a:pPr marL="742950" lvl="1" indent="-285750">
                        <a:buFont typeface="Arial" charset="0"/>
                        <a:buChar char="•"/>
                      </a:pPr>
                      <a:r>
                        <a:rPr lang="de-DE" sz="2000" dirty="0">
                          <a:solidFill>
                            <a:schemeClr val="accent5">
                              <a:lumMod val="50000"/>
                            </a:schemeClr>
                          </a:solidFill>
                          <a:latin typeface="+mn-lt"/>
                          <a:ea typeface="Garamond" charset="0"/>
                          <a:cs typeface="Garamond" charset="0"/>
                        </a:rPr>
                        <a:t>Präzisierung durch Basispapiere</a:t>
                      </a:r>
                    </a:p>
                    <a:p>
                      <a:pPr marL="285750" indent="-285750">
                        <a:buFont typeface="Arial" charset="0"/>
                        <a:buChar char="•"/>
                      </a:pPr>
                      <a:r>
                        <a:rPr lang="de-DE" sz="2000" dirty="0">
                          <a:solidFill>
                            <a:schemeClr val="accent5">
                              <a:lumMod val="50000"/>
                            </a:schemeClr>
                          </a:solidFill>
                          <a:latin typeface="+mn-lt"/>
                          <a:ea typeface="Garamond" charset="0"/>
                          <a:cs typeface="Garamond" charset="0"/>
                        </a:rPr>
                        <a:t>praktisch und schriftlich</a:t>
                      </a:r>
                      <a:br>
                        <a:rPr lang="de-DE" sz="2000" dirty="0">
                          <a:solidFill>
                            <a:schemeClr val="accent5">
                              <a:lumMod val="50000"/>
                            </a:schemeClr>
                          </a:solidFill>
                          <a:latin typeface="+mn-lt"/>
                          <a:ea typeface="Garamond" charset="0"/>
                          <a:cs typeface="Garamond" charset="0"/>
                        </a:rPr>
                      </a:br>
                      <a:r>
                        <a:rPr lang="de-DE" sz="2000" dirty="0">
                          <a:solidFill>
                            <a:schemeClr val="accent5">
                              <a:lumMod val="50000"/>
                            </a:schemeClr>
                          </a:solidFill>
                          <a:latin typeface="+mn-lt"/>
                          <a:ea typeface="Garamond" charset="0"/>
                          <a:cs typeface="Garamond" charset="0"/>
                        </a:rPr>
                        <a:t>Gewichtung 1:1</a:t>
                      </a:r>
                    </a:p>
                  </a:txBody>
                  <a:tcPr/>
                </a:tc>
                <a:tc>
                  <a:txBody>
                    <a:bodyPr/>
                    <a:lstStyle/>
                    <a:p>
                      <a:pPr marL="285750" indent="-285750">
                        <a:buFont typeface="Arial" charset="0"/>
                        <a:buChar char="•"/>
                      </a:pPr>
                      <a:r>
                        <a:rPr lang="de-DE" sz="2000" dirty="0">
                          <a:solidFill>
                            <a:schemeClr val="accent5">
                              <a:lumMod val="50000"/>
                            </a:schemeClr>
                          </a:solidFill>
                          <a:latin typeface="+mn-lt"/>
                          <a:ea typeface="Garamond" charset="0"/>
                          <a:cs typeface="Garamond" charset="0"/>
                        </a:rPr>
                        <a:t>Praktische Prüfung nach neuem Modell</a:t>
                      </a:r>
                    </a:p>
                    <a:p>
                      <a:pPr marL="285750" indent="-285750">
                        <a:buFont typeface="Arial" charset="0"/>
                        <a:buChar char="•"/>
                      </a:pPr>
                      <a:r>
                        <a:rPr lang="de-DE" sz="2000" dirty="0">
                          <a:solidFill>
                            <a:schemeClr val="accent5">
                              <a:lumMod val="50000"/>
                            </a:schemeClr>
                          </a:solidFill>
                          <a:latin typeface="+mn-lt"/>
                          <a:ea typeface="Garamond" charset="0"/>
                          <a:cs typeface="Garamond" charset="0"/>
                        </a:rPr>
                        <a:t>Mündliche Prüfung orientiert sich an den Teilkompetenzen aus dem Inhaltsbereich Wissen</a:t>
                      </a:r>
                    </a:p>
                    <a:p>
                      <a:pPr marL="7429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lang="de-DE" sz="2000" dirty="0">
                          <a:solidFill>
                            <a:schemeClr val="accent5">
                              <a:lumMod val="50000"/>
                            </a:schemeClr>
                          </a:solidFill>
                          <a:latin typeface="+mn-lt"/>
                          <a:ea typeface="Garamond" charset="0"/>
                          <a:cs typeface="Garamond" charset="0"/>
                        </a:rPr>
                        <a:t>Präzisierung durch Basispapiere</a:t>
                      </a:r>
                    </a:p>
                    <a:p>
                      <a:pPr marL="285750" indent="-285750">
                        <a:buFont typeface="Arial" charset="0"/>
                        <a:buChar char="•"/>
                      </a:pPr>
                      <a:r>
                        <a:rPr lang="de-DE" sz="2000" dirty="0">
                          <a:solidFill>
                            <a:schemeClr val="accent5">
                              <a:lumMod val="50000"/>
                            </a:schemeClr>
                          </a:solidFill>
                          <a:latin typeface="+mn-lt"/>
                          <a:ea typeface="Garamond" charset="0"/>
                          <a:cs typeface="Garamond" charset="0"/>
                        </a:rPr>
                        <a:t>praktisch und mündlich</a:t>
                      </a:r>
                      <a:br>
                        <a:rPr lang="de-DE" sz="2000" dirty="0">
                          <a:solidFill>
                            <a:schemeClr val="accent5">
                              <a:lumMod val="50000"/>
                            </a:schemeClr>
                          </a:solidFill>
                          <a:latin typeface="+mn-lt"/>
                          <a:ea typeface="Garamond" charset="0"/>
                          <a:cs typeface="Garamond" charset="0"/>
                        </a:rPr>
                      </a:br>
                      <a:r>
                        <a:rPr lang="de-DE" sz="2000" dirty="0">
                          <a:solidFill>
                            <a:schemeClr val="accent5">
                              <a:lumMod val="50000"/>
                            </a:schemeClr>
                          </a:solidFill>
                          <a:latin typeface="+mn-lt"/>
                          <a:ea typeface="Garamond" charset="0"/>
                          <a:cs typeface="Garamond" charset="0"/>
                        </a:rPr>
                        <a:t>Gewichtung 2:1</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87594597"/>
      </p:ext>
    </p:extLst>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404622" indent="-285750">
              <a:spcBef>
                <a:spcPts val="0"/>
              </a:spcBef>
            </a:pPr>
            <a:r>
              <a:rPr lang="de-DE" sz="2000" b="1" dirty="0">
                <a:latin typeface="Calibri" panose="020F0502020204030204" pitchFamily="34" charset="0"/>
                <a:ea typeface="Garamond" charset="0"/>
                <a:cs typeface="Calibri" panose="020F0502020204030204" pitchFamily="34" charset="0"/>
              </a:rPr>
              <a:t>Zeitschiene</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Planungsebenen Sportunterricht</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Stufenspezifische Hinweise</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Leistungsfach</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Prüfungen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Praktische Prüfung</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Schriftliche Prüfung (Leistungsfach)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Mündliche Prüfung</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Inhaltsbereich Wissen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Standards</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Basispapiere</a:t>
            </a:r>
          </a:p>
          <a:p>
            <a:pPr marL="404622" indent="-285750">
              <a:spcBef>
                <a:spcPts val="0"/>
              </a:spcBef>
            </a:pPr>
            <a:r>
              <a:rPr lang="de-DE" sz="2000" dirty="0">
                <a:ea typeface="Garamond" charset="0"/>
                <a:cs typeface="Calibri" panose="020F0502020204030204" pitchFamily="34" charset="0"/>
              </a:rPr>
              <a:t>Allgemeine</a:t>
            </a:r>
            <a:r>
              <a:rPr lang="de-DE" sz="2000" dirty="0">
                <a:latin typeface="Calibri" panose="020F0502020204030204" pitchFamily="34" charset="0"/>
                <a:ea typeface="Garamond" charset="0"/>
                <a:cs typeface="Calibri" panose="020F0502020204030204" pitchFamily="34" charset="0"/>
              </a:rPr>
              <a:t> Hinweise</a:t>
            </a:r>
          </a:p>
          <a:p>
            <a:pPr marL="411480" lvl="1" indent="0">
              <a:spcBef>
                <a:spcPts val="0"/>
              </a:spcBef>
              <a:buNone/>
            </a:pPr>
            <a:endParaRPr lang="de-DE" sz="1400" dirty="0">
              <a:latin typeface="Calibri" panose="020F0502020204030204" pitchFamily="34" charset="0"/>
              <a:ea typeface="Garamond" charset="0"/>
              <a:cs typeface="Calibri" panose="020F0502020204030204" pitchFamily="34" charset="0"/>
            </a:endParaRPr>
          </a:p>
        </p:txBody>
      </p:sp>
      <p:sp>
        <p:nvSpPr>
          <p:cNvPr id="3" name="Titel 2"/>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Informationen zur Kursstufe</a:t>
            </a:r>
          </a:p>
        </p:txBody>
      </p:sp>
    </p:spTree>
    <p:extLst>
      <p:ext uri="{BB962C8B-B14F-4D97-AF65-F5344CB8AC3E}">
        <p14:creationId xmlns:p14="http://schemas.microsoft.com/office/powerpoint/2010/main" val="3914018876"/>
      </p:ext>
    </p:extLst>
  </p:cSld>
  <p:clrMapOvr>
    <a:masterClrMapping/>
  </p:clrMapOvr>
  <p:transition>
    <p:pull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A80A4A07-2BB0-4FED-8EF6-AF64102A39CA}"/>
              </a:ext>
            </a:extLst>
          </p:cNvPr>
          <p:cNvSpPr>
            <a:spLocks noGrp="1"/>
          </p:cNvSpPr>
          <p:nvPr>
            <p:ph idx="1"/>
          </p:nvPr>
        </p:nvSpPr>
        <p:spPr/>
        <p:txBody>
          <a:bodyPr/>
          <a:lstStyle/>
          <a:p>
            <a:pPr marL="109728" indent="0">
              <a:buNone/>
            </a:pPr>
            <a:r>
              <a:rPr lang="de-DE" dirty="0">
                <a:solidFill>
                  <a:srgbClr val="000000">
                    <a:lumMod val="65000"/>
                    <a:lumOff val="35000"/>
                  </a:srgbClr>
                </a:solidFill>
              </a:rPr>
              <a:t>Wichtigste Neuerungen:</a:t>
            </a:r>
          </a:p>
          <a:p>
            <a:pPr marL="109728" indent="0">
              <a:buNone/>
            </a:pPr>
            <a:endParaRPr lang="de-DE" dirty="0">
              <a:solidFill>
                <a:srgbClr val="000000">
                  <a:lumMod val="65000"/>
                  <a:lumOff val="35000"/>
                </a:srgbClr>
              </a:solidFill>
            </a:endParaRPr>
          </a:p>
          <a:p>
            <a:pPr>
              <a:lnSpc>
                <a:spcPct val="90000"/>
              </a:lnSpc>
            </a:pPr>
            <a:r>
              <a:rPr lang="de-DE" sz="2200" dirty="0">
                <a:latin typeface="+mn-lt"/>
              </a:rPr>
              <a:t>Verbreiterung der Prüfungsanforderungen im Leistungsfach (zusätzliche 2. Individualsportart)</a:t>
            </a:r>
          </a:p>
          <a:p>
            <a:pPr>
              <a:lnSpc>
                <a:spcPct val="90000"/>
              </a:lnSpc>
            </a:pPr>
            <a:r>
              <a:rPr lang="de-DE" sz="2200" dirty="0">
                <a:latin typeface="+mn-lt"/>
              </a:rPr>
              <a:t>Keine verpflichtende Ausdauerprüfung </a:t>
            </a:r>
          </a:p>
          <a:p>
            <a:endParaRPr lang="de-DE" dirty="0"/>
          </a:p>
        </p:txBody>
      </p:sp>
      <p:sp>
        <p:nvSpPr>
          <p:cNvPr id="3" name="Titel 2">
            <a:extLst>
              <a:ext uri="{FF2B5EF4-FFF2-40B4-BE49-F238E27FC236}">
                <a16:creationId xmlns:a16="http://schemas.microsoft.com/office/drawing/2014/main" xmlns="" id="{4ADAD506-6DC6-4C5F-B50B-CB5BA8B18045}"/>
              </a:ext>
            </a:extLst>
          </p:cNvPr>
          <p:cNvSpPr>
            <a:spLocks noGrp="1"/>
          </p:cNvSpPr>
          <p:nvPr>
            <p:ph type="title"/>
          </p:nvPr>
        </p:nvSpPr>
        <p:spPr/>
        <p:txBody>
          <a:bodyPr>
            <a:normAutofit/>
          </a:bodyPr>
          <a:lstStyle/>
          <a:p>
            <a:r>
              <a:rPr lang="de-DE" u="sng" dirty="0"/>
              <a:t>Praktische Prüfung</a:t>
            </a:r>
            <a:endParaRPr lang="de-DE" dirty="0"/>
          </a:p>
        </p:txBody>
      </p:sp>
    </p:spTree>
    <p:extLst>
      <p:ext uri="{BB962C8B-B14F-4D97-AF65-F5344CB8AC3E}">
        <p14:creationId xmlns:p14="http://schemas.microsoft.com/office/powerpoint/2010/main" val="3424768184"/>
      </p:ext>
    </p:extLst>
  </p:cSld>
  <p:clrMapOvr>
    <a:masterClrMapping/>
  </p:clrMapOvr>
  <p:transition>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pPr marL="109728" indent="0">
              <a:buNone/>
            </a:pPr>
            <a:r>
              <a:rPr lang="de-DE" dirty="0">
                <a:latin typeface="+mn-lt"/>
                <a:ea typeface="Garamond" charset="0"/>
                <a:cs typeface="Garamond" charset="0"/>
              </a:rPr>
              <a:t>Die Prüfung besteht aus zwei Prüfungsteilen </a:t>
            </a:r>
            <a:br>
              <a:rPr lang="de-DE" dirty="0">
                <a:latin typeface="+mn-lt"/>
                <a:ea typeface="Garamond" charset="0"/>
                <a:cs typeface="Garamond" charset="0"/>
              </a:rPr>
            </a:br>
            <a:r>
              <a:rPr lang="de-DE" dirty="0">
                <a:latin typeface="+mn-lt"/>
                <a:ea typeface="Garamond" charset="0"/>
                <a:cs typeface="Garamond" charset="0"/>
              </a:rPr>
              <a:t>(1 x Individualsportart, 1 x Spiel) </a:t>
            </a:r>
          </a:p>
          <a:p>
            <a:pPr marL="109728" indent="0">
              <a:buNone/>
            </a:pPr>
            <a:endParaRPr lang="de-DE" dirty="0">
              <a:latin typeface="+mn-lt"/>
              <a:ea typeface="Garamond" charset="0"/>
              <a:cs typeface="Garamond" charset="0"/>
            </a:endParaRPr>
          </a:p>
          <a:p>
            <a:pPr marL="461772" lvl="1" indent="-342900">
              <a:buFont typeface="+mj-lt"/>
              <a:buAutoNum type="arabicPeriod"/>
            </a:pPr>
            <a:r>
              <a:rPr lang="de-DE" b="1" dirty="0">
                <a:latin typeface="+mn-lt"/>
                <a:ea typeface="Garamond" charset="0"/>
                <a:cs typeface="Garamond" charset="0"/>
              </a:rPr>
              <a:t>Wahlentscheidung: </a:t>
            </a:r>
            <a:r>
              <a:rPr lang="de-DE" dirty="0">
                <a:latin typeface="+mn-lt"/>
                <a:ea typeface="Garamond" charset="0"/>
                <a:cs typeface="Garamond" charset="0"/>
              </a:rPr>
              <a:t/>
            </a:r>
            <a:br>
              <a:rPr lang="de-DE" dirty="0">
                <a:latin typeface="+mn-lt"/>
                <a:ea typeface="Garamond" charset="0"/>
                <a:cs typeface="Garamond" charset="0"/>
              </a:rPr>
            </a:br>
            <a:r>
              <a:rPr lang="de-DE" dirty="0">
                <a:latin typeface="+mn-lt"/>
                <a:ea typeface="Garamond" charset="0"/>
                <a:cs typeface="Garamond" charset="0"/>
              </a:rPr>
              <a:t>Es werden </a:t>
            </a:r>
            <a:r>
              <a:rPr lang="de-DE" b="1" dirty="0">
                <a:latin typeface="+mn-lt"/>
                <a:ea typeface="Garamond" charset="0"/>
                <a:cs typeface="Garamond" charset="0"/>
              </a:rPr>
              <a:t>zwei</a:t>
            </a:r>
            <a:r>
              <a:rPr lang="de-DE" dirty="0">
                <a:latin typeface="+mn-lt"/>
                <a:ea typeface="Garamond" charset="0"/>
                <a:cs typeface="Garamond" charset="0"/>
              </a:rPr>
              <a:t> Disziplinen/Geräte aus einem beliebigen Inhaltsbereich (außer Spiel) gewählt.</a:t>
            </a:r>
            <a:br>
              <a:rPr lang="de-DE" dirty="0">
                <a:latin typeface="+mn-lt"/>
                <a:ea typeface="Garamond" charset="0"/>
                <a:cs typeface="Garamond" charset="0"/>
              </a:rPr>
            </a:br>
            <a:r>
              <a:rPr lang="de-DE" dirty="0">
                <a:latin typeface="+mn-lt"/>
                <a:ea typeface="Garamond" charset="0"/>
                <a:cs typeface="Garamond" charset="0"/>
              </a:rPr>
              <a:t>Hinweis:</a:t>
            </a:r>
            <a:br>
              <a:rPr lang="de-DE" dirty="0">
                <a:latin typeface="+mn-lt"/>
                <a:ea typeface="Garamond" charset="0"/>
                <a:cs typeface="Garamond" charset="0"/>
              </a:rPr>
            </a:br>
            <a:r>
              <a:rPr lang="de-DE" dirty="0">
                <a:latin typeface="+mn-lt"/>
                <a:ea typeface="Garamond" charset="0"/>
                <a:cs typeface="Garamond" charset="0"/>
              </a:rPr>
              <a:t>Fällt die erste Wahlentscheidung auf den Inhaltsbereich „Laufen, Springen, Werfen“, werden </a:t>
            </a:r>
            <a:r>
              <a:rPr lang="de-DE" b="1" dirty="0">
                <a:latin typeface="+mn-lt"/>
                <a:ea typeface="Garamond" charset="0"/>
                <a:cs typeface="Garamond" charset="0"/>
              </a:rPr>
              <a:t>drei </a:t>
            </a:r>
            <a:r>
              <a:rPr lang="de-DE" dirty="0">
                <a:latin typeface="+mn-lt"/>
                <a:ea typeface="Garamond" charset="0"/>
                <a:cs typeface="Garamond" charset="0"/>
              </a:rPr>
              <a:t>Disziplinen aus diesem Inhaltsbereich gewählt.</a:t>
            </a:r>
          </a:p>
          <a:p>
            <a:pPr marL="452628" lvl="1" indent="-342900">
              <a:buFont typeface="+mj-lt"/>
              <a:buAutoNum type="arabicPeriod"/>
            </a:pPr>
            <a:r>
              <a:rPr lang="de-DE" b="1" dirty="0">
                <a:latin typeface="+mn-lt"/>
                <a:ea typeface="Garamond" charset="0"/>
                <a:cs typeface="Garamond" charset="0"/>
              </a:rPr>
              <a:t>Wahlentscheidung:</a:t>
            </a:r>
            <a:r>
              <a:rPr lang="de-DE" dirty="0">
                <a:latin typeface="+mn-lt"/>
                <a:ea typeface="Garamond" charset="0"/>
                <a:cs typeface="Garamond" charset="0"/>
              </a:rPr>
              <a:t/>
            </a:r>
            <a:br>
              <a:rPr lang="de-DE" dirty="0">
                <a:latin typeface="+mn-lt"/>
                <a:ea typeface="Garamond" charset="0"/>
                <a:cs typeface="Garamond" charset="0"/>
              </a:rPr>
            </a:br>
            <a:r>
              <a:rPr lang="de-DE" dirty="0">
                <a:latin typeface="+mn-lt"/>
                <a:ea typeface="Garamond" charset="0"/>
                <a:cs typeface="Garamond" charset="0"/>
              </a:rPr>
              <a:t>Es wird </a:t>
            </a:r>
            <a:r>
              <a:rPr lang="de-DE" b="1" dirty="0">
                <a:latin typeface="+mn-lt"/>
                <a:ea typeface="Garamond" charset="0"/>
                <a:cs typeface="Garamond" charset="0"/>
              </a:rPr>
              <a:t>ein</a:t>
            </a:r>
            <a:r>
              <a:rPr lang="de-DE" dirty="0">
                <a:latin typeface="+mn-lt"/>
                <a:ea typeface="Garamond" charset="0"/>
                <a:cs typeface="Garamond" charset="0"/>
              </a:rPr>
              <a:t> Spiel gewählt.</a:t>
            </a:r>
            <a:endParaRPr lang="de-DE" dirty="0">
              <a:latin typeface="+mn-lt"/>
            </a:endParaRPr>
          </a:p>
          <a:p>
            <a:pPr marL="109728" indent="0">
              <a:buNone/>
            </a:pPr>
            <a:endParaRPr lang="de-DE" dirty="0"/>
          </a:p>
        </p:txBody>
      </p:sp>
      <p:sp>
        <p:nvSpPr>
          <p:cNvPr id="4" name="Titel 2"/>
          <p:cNvSpPr>
            <a:spLocks noGrp="1"/>
          </p:cNvSpPr>
          <p:nvPr>
            <p:ph type="title"/>
          </p:nvPr>
        </p:nvSpPr>
        <p:spPr/>
        <p:txBody>
          <a:bodyPr>
            <a:normAutofit/>
          </a:bodyPr>
          <a:lstStyle/>
          <a:p>
            <a:r>
              <a:rPr lang="de-DE" u="sng" dirty="0"/>
              <a:t>Praktische Prüfung </a:t>
            </a:r>
            <a:r>
              <a:rPr lang="de-DE" b="1" u="sng" dirty="0"/>
              <a:t>Basisfach</a:t>
            </a:r>
            <a:endParaRPr lang="de-DE" sz="3600" b="1" dirty="0"/>
          </a:p>
        </p:txBody>
      </p:sp>
    </p:spTree>
    <p:extLst>
      <p:ext uri="{BB962C8B-B14F-4D97-AF65-F5344CB8AC3E}">
        <p14:creationId xmlns:p14="http://schemas.microsoft.com/office/powerpoint/2010/main" val="651947117"/>
      </p:ext>
    </p:extLst>
  </p:cSld>
  <p:clrMapOvr>
    <a:masterClrMapping/>
  </p:clrMapOvr>
  <p:transition>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pPr marL="109728" indent="0">
              <a:buNone/>
            </a:pPr>
            <a:r>
              <a:rPr lang="de-DE" sz="2200" dirty="0">
                <a:latin typeface="+mn-lt"/>
                <a:ea typeface="Garamond" charset="0"/>
                <a:cs typeface="Garamond" charset="0"/>
              </a:rPr>
              <a:t>Die Prüfung besteht aus drei Prüfungsteilen </a:t>
            </a:r>
            <a:br>
              <a:rPr lang="de-DE" sz="2200" dirty="0">
                <a:latin typeface="+mn-lt"/>
                <a:ea typeface="Garamond" charset="0"/>
                <a:cs typeface="Garamond" charset="0"/>
              </a:rPr>
            </a:br>
            <a:r>
              <a:rPr lang="de-DE" sz="2200" dirty="0">
                <a:latin typeface="+mn-lt"/>
                <a:ea typeface="Garamond" charset="0"/>
                <a:cs typeface="Garamond" charset="0"/>
              </a:rPr>
              <a:t>(2 x Individualsportarten, 1 x Spiel) </a:t>
            </a:r>
          </a:p>
          <a:p>
            <a:pPr marL="109728" indent="0">
              <a:buNone/>
            </a:pPr>
            <a:endParaRPr lang="de-DE" sz="2000" dirty="0">
              <a:latin typeface="+mn-lt"/>
              <a:ea typeface="Garamond" charset="0"/>
              <a:cs typeface="Garamond" charset="0"/>
            </a:endParaRPr>
          </a:p>
          <a:p>
            <a:pPr marL="461772" lvl="1" indent="-342900">
              <a:buFont typeface="+mj-lt"/>
              <a:buAutoNum type="arabicPeriod"/>
            </a:pPr>
            <a:r>
              <a:rPr lang="de-DE" sz="2200" b="1" dirty="0">
                <a:latin typeface="+mn-lt"/>
                <a:ea typeface="Garamond" charset="0"/>
                <a:cs typeface="Garamond" charset="0"/>
              </a:rPr>
              <a:t>Wahlentscheidung: </a:t>
            </a:r>
            <a:r>
              <a:rPr lang="de-DE" sz="2200" dirty="0">
                <a:latin typeface="+mn-lt"/>
                <a:ea typeface="Garamond" charset="0"/>
                <a:cs typeface="Garamond" charset="0"/>
              </a:rPr>
              <a:t/>
            </a:r>
            <a:br>
              <a:rPr lang="de-DE" sz="2200" dirty="0">
                <a:latin typeface="+mn-lt"/>
                <a:ea typeface="Garamond" charset="0"/>
                <a:cs typeface="Garamond" charset="0"/>
              </a:rPr>
            </a:br>
            <a:r>
              <a:rPr lang="de-DE" sz="2200" dirty="0">
                <a:latin typeface="+mn-lt"/>
                <a:ea typeface="Garamond" charset="0"/>
                <a:cs typeface="Garamond" charset="0"/>
              </a:rPr>
              <a:t>Es werden </a:t>
            </a:r>
            <a:r>
              <a:rPr lang="de-DE" sz="2200" b="1" dirty="0">
                <a:latin typeface="+mn-lt"/>
                <a:ea typeface="Garamond" charset="0"/>
                <a:cs typeface="Garamond" charset="0"/>
              </a:rPr>
              <a:t>zwei</a:t>
            </a:r>
            <a:r>
              <a:rPr lang="de-DE" sz="2200" dirty="0">
                <a:latin typeface="+mn-lt"/>
                <a:ea typeface="Garamond" charset="0"/>
                <a:cs typeface="Garamond" charset="0"/>
              </a:rPr>
              <a:t> Disziplinen/Geräte aus einem beliebigen Inhaltsbereich (außer Spiel) gewählt.</a:t>
            </a:r>
            <a:br>
              <a:rPr lang="de-DE" sz="2200" dirty="0">
                <a:latin typeface="+mn-lt"/>
                <a:ea typeface="Garamond" charset="0"/>
                <a:cs typeface="Garamond" charset="0"/>
              </a:rPr>
            </a:br>
            <a:r>
              <a:rPr lang="de-DE" sz="2200" dirty="0">
                <a:latin typeface="+mn-lt"/>
                <a:ea typeface="Garamond" charset="0"/>
                <a:cs typeface="Garamond" charset="0"/>
              </a:rPr>
              <a:t>Hinweis:</a:t>
            </a:r>
            <a:br>
              <a:rPr lang="de-DE" sz="2200" dirty="0">
                <a:latin typeface="+mn-lt"/>
                <a:ea typeface="Garamond" charset="0"/>
                <a:cs typeface="Garamond" charset="0"/>
              </a:rPr>
            </a:br>
            <a:r>
              <a:rPr lang="de-DE" sz="2200" dirty="0">
                <a:latin typeface="+mn-lt"/>
                <a:ea typeface="Garamond" charset="0"/>
                <a:cs typeface="Garamond" charset="0"/>
              </a:rPr>
              <a:t>Fällt die erste Wahlentscheidung auf den Inhaltsbereich „Laufen, Springen, Werfen“, werden </a:t>
            </a:r>
            <a:r>
              <a:rPr lang="de-DE" sz="2200" b="1" dirty="0">
                <a:latin typeface="+mn-lt"/>
                <a:ea typeface="Garamond" charset="0"/>
                <a:cs typeface="Garamond" charset="0"/>
              </a:rPr>
              <a:t>drei </a:t>
            </a:r>
            <a:r>
              <a:rPr lang="de-DE" sz="2200" dirty="0">
                <a:latin typeface="+mn-lt"/>
                <a:ea typeface="Garamond" charset="0"/>
                <a:cs typeface="Garamond" charset="0"/>
              </a:rPr>
              <a:t>Disziplinen aus diesem Inhaltsbereich gewählt.</a:t>
            </a:r>
          </a:p>
          <a:p>
            <a:pPr marL="452628" lvl="1" indent="-342900">
              <a:buFont typeface="+mj-lt"/>
              <a:buAutoNum type="arabicPeriod"/>
            </a:pPr>
            <a:r>
              <a:rPr lang="de-DE" sz="2200" b="1" dirty="0">
                <a:latin typeface="+mn-lt"/>
                <a:ea typeface="Garamond" charset="0"/>
                <a:cs typeface="Garamond" charset="0"/>
              </a:rPr>
              <a:t>Wahlentscheidung: </a:t>
            </a:r>
            <a:r>
              <a:rPr lang="de-DE" sz="2200" dirty="0">
                <a:latin typeface="+mn-lt"/>
                <a:ea typeface="Garamond" charset="0"/>
                <a:cs typeface="Garamond" charset="0"/>
              </a:rPr>
              <a:t/>
            </a:r>
            <a:br>
              <a:rPr lang="de-DE" sz="2200" dirty="0">
                <a:latin typeface="+mn-lt"/>
                <a:ea typeface="Garamond" charset="0"/>
                <a:cs typeface="Garamond" charset="0"/>
              </a:rPr>
            </a:br>
            <a:r>
              <a:rPr lang="de-DE" sz="2200" dirty="0">
                <a:latin typeface="+mn-lt"/>
                <a:ea typeface="Garamond" charset="0"/>
                <a:cs typeface="Garamond" charset="0"/>
              </a:rPr>
              <a:t>Es wird </a:t>
            </a:r>
            <a:r>
              <a:rPr lang="de-DE" sz="2200" b="1" dirty="0">
                <a:latin typeface="+mn-lt"/>
                <a:ea typeface="Garamond" charset="0"/>
                <a:cs typeface="Garamond" charset="0"/>
              </a:rPr>
              <a:t>eine</a:t>
            </a:r>
            <a:r>
              <a:rPr lang="de-DE" sz="2200" dirty="0">
                <a:latin typeface="+mn-lt"/>
                <a:ea typeface="Garamond" charset="0"/>
                <a:cs typeface="Garamond" charset="0"/>
              </a:rPr>
              <a:t> weitere Disziplin/Gerät aus einem Inhaltsbereich mit anderer Bezugsnorm (außer Spiel) gewählt.</a:t>
            </a:r>
          </a:p>
          <a:p>
            <a:pPr marL="452628" lvl="1" indent="-342900">
              <a:buFont typeface="+mj-lt"/>
              <a:buAutoNum type="arabicPeriod"/>
            </a:pPr>
            <a:r>
              <a:rPr lang="de-DE" sz="2200" b="1" dirty="0">
                <a:latin typeface="+mn-lt"/>
                <a:ea typeface="Garamond" charset="0"/>
                <a:cs typeface="Garamond" charset="0"/>
              </a:rPr>
              <a:t>Wahlentscheidung:</a:t>
            </a:r>
            <a:r>
              <a:rPr lang="de-DE" sz="2200" dirty="0">
                <a:latin typeface="+mn-lt"/>
                <a:ea typeface="Garamond" charset="0"/>
                <a:cs typeface="Garamond" charset="0"/>
              </a:rPr>
              <a:t/>
            </a:r>
            <a:br>
              <a:rPr lang="de-DE" sz="2200" dirty="0">
                <a:latin typeface="+mn-lt"/>
                <a:ea typeface="Garamond" charset="0"/>
                <a:cs typeface="Garamond" charset="0"/>
              </a:rPr>
            </a:br>
            <a:r>
              <a:rPr lang="de-DE" sz="2200" dirty="0">
                <a:latin typeface="+mn-lt"/>
                <a:ea typeface="Garamond" charset="0"/>
                <a:cs typeface="Garamond" charset="0"/>
              </a:rPr>
              <a:t>Es wird </a:t>
            </a:r>
            <a:r>
              <a:rPr lang="de-DE" sz="2200" b="1" dirty="0">
                <a:latin typeface="+mn-lt"/>
                <a:ea typeface="Garamond" charset="0"/>
                <a:cs typeface="Garamond" charset="0"/>
              </a:rPr>
              <a:t>ein</a:t>
            </a:r>
            <a:r>
              <a:rPr lang="de-DE" sz="2200" dirty="0">
                <a:latin typeface="+mn-lt"/>
                <a:ea typeface="Garamond" charset="0"/>
                <a:cs typeface="Garamond" charset="0"/>
              </a:rPr>
              <a:t> Spiel gewählt.</a:t>
            </a:r>
          </a:p>
        </p:txBody>
      </p:sp>
      <p:sp>
        <p:nvSpPr>
          <p:cNvPr id="4" name="Titel 2"/>
          <p:cNvSpPr>
            <a:spLocks noGrp="1"/>
          </p:cNvSpPr>
          <p:nvPr>
            <p:ph type="title"/>
          </p:nvPr>
        </p:nvSpPr>
        <p:spPr/>
        <p:txBody>
          <a:bodyPr>
            <a:normAutofit/>
          </a:bodyPr>
          <a:lstStyle/>
          <a:p>
            <a:r>
              <a:rPr lang="de-DE" u="sng" dirty="0"/>
              <a:t>Praktische Prüfung </a:t>
            </a:r>
            <a:r>
              <a:rPr lang="de-DE" b="1" u="sng" dirty="0"/>
              <a:t>Leistungsfach</a:t>
            </a:r>
            <a:endParaRPr lang="de-DE" sz="3600" b="1" dirty="0"/>
          </a:p>
        </p:txBody>
      </p:sp>
    </p:spTree>
    <p:extLst>
      <p:ext uri="{BB962C8B-B14F-4D97-AF65-F5344CB8AC3E}">
        <p14:creationId xmlns:p14="http://schemas.microsoft.com/office/powerpoint/2010/main" val="1467839029"/>
      </p:ext>
    </p:extLst>
  </p:cSld>
  <p:clrMapOvr>
    <a:masterClrMapping/>
  </p:clrMapOvr>
  <p:transition>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xmlns="" id="{8884CBD2-A22D-4387-ADC1-07BB3901A85B}"/>
              </a:ext>
            </a:extLst>
          </p:cNvPr>
          <p:cNvSpPr>
            <a:spLocks noGrp="1"/>
          </p:cNvSpPr>
          <p:nvPr>
            <p:ph type="title"/>
          </p:nvPr>
        </p:nvSpPr>
        <p:spPr>
          <a:xfrm>
            <a:off x="457200" y="692696"/>
            <a:ext cx="8229600" cy="1066800"/>
          </a:xfrm>
        </p:spPr>
        <p:txBody>
          <a:bodyPr>
            <a:normAutofit/>
          </a:bodyPr>
          <a:lstStyle/>
          <a:p>
            <a:r>
              <a:rPr lang="de-DE" u="sng" dirty="0"/>
              <a:t>Praktische Prüfung </a:t>
            </a:r>
            <a:r>
              <a:rPr lang="de-DE" b="1" u="sng" dirty="0"/>
              <a:t>Leistungsfach</a:t>
            </a:r>
            <a:endParaRPr lang="de-DE" sz="3600" b="1"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1556792"/>
            <a:ext cx="5156059" cy="4824536"/>
          </a:xfrm>
        </p:spPr>
      </p:pic>
    </p:spTree>
    <p:extLst>
      <p:ext uri="{BB962C8B-B14F-4D97-AF65-F5344CB8AC3E}">
        <p14:creationId xmlns:p14="http://schemas.microsoft.com/office/powerpoint/2010/main" val="2064871579"/>
      </p:ext>
    </p:extLst>
  </p:cSld>
  <p:clrMapOvr>
    <a:masterClrMapping/>
  </p:clrMapOvr>
  <p:transition>
    <p:pull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6">
            <a:extLst>
              <a:ext uri="{FF2B5EF4-FFF2-40B4-BE49-F238E27FC236}">
                <a16:creationId xmlns:a16="http://schemas.microsoft.com/office/drawing/2014/main" xmlns="" id="{B4827461-B117-4D69-A8C3-B537FB3B2895}"/>
              </a:ext>
            </a:extLst>
          </p:cNvP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12769"/>
          <a:stretch/>
        </p:blipFill>
        <p:spPr>
          <a:xfrm>
            <a:off x="457200" y="2415019"/>
            <a:ext cx="8003232" cy="3534261"/>
          </a:xfrm>
        </p:spPr>
      </p:pic>
      <p:sp>
        <p:nvSpPr>
          <p:cNvPr id="4" name="Titel 2">
            <a:extLst>
              <a:ext uri="{FF2B5EF4-FFF2-40B4-BE49-F238E27FC236}">
                <a16:creationId xmlns:a16="http://schemas.microsoft.com/office/drawing/2014/main" xmlns="" id="{74EBFEDD-2032-4D0B-8658-D1B64AA6F593}"/>
              </a:ext>
            </a:extLst>
          </p:cNvPr>
          <p:cNvSpPr>
            <a:spLocks noGrp="1"/>
          </p:cNvSpPr>
          <p:nvPr>
            <p:ph type="title"/>
          </p:nvPr>
        </p:nvSpPr>
        <p:spPr>
          <a:xfrm>
            <a:off x="457200" y="692150"/>
            <a:ext cx="8229600" cy="1066800"/>
          </a:xfrm>
        </p:spPr>
        <p:txBody>
          <a:bodyPr>
            <a:normAutofit/>
          </a:bodyPr>
          <a:lstStyle/>
          <a:p>
            <a:r>
              <a:rPr lang="de-DE" u="sng" dirty="0"/>
              <a:t>Praktische Prüfung </a:t>
            </a:r>
            <a:r>
              <a:rPr lang="de-DE" b="1" u="sng" dirty="0"/>
              <a:t>Leistungsfach</a:t>
            </a:r>
            <a:endParaRPr lang="de-DE" sz="3600" b="1" dirty="0"/>
          </a:p>
        </p:txBody>
      </p:sp>
      <p:sp>
        <p:nvSpPr>
          <p:cNvPr id="2" name="Rechteck 1">
            <a:extLst>
              <a:ext uri="{FF2B5EF4-FFF2-40B4-BE49-F238E27FC236}">
                <a16:creationId xmlns:a16="http://schemas.microsoft.com/office/drawing/2014/main" xmlns="" id="{28B585FD-351C-4640-89AF-A7DE405FEF92}"/>
              </a:ext>
            </a:extLst>
          </p:cNvPr>
          <p:cNvSpPr/>
          <p:nvPr/>
        </p:nvSpPr>
        <p:spPr>
          <a:xfrm>
            <a:off x="468313" y="1844824"/>
            <a:ext cx="1388522" cy="461665"/>
          </a:xfrm>
          <a:prstGeom prst="rect">
            <a:avLst/>
          </a:prstGeom>
        </p:spPr>
        <p:txBody>
          <a:bodyPr wrap="none">
            <a:spAutoFit/>
          </a:bodyPr>
          <a:lstStyle/>
          <a:p>
            <a:r>
              <a:rPr lang="de-DE" sz="2400" dirty="0"/>
              <a:t>Beispiele:</a:t>
            </a:r>
          </a:p>
        </p:txBody>
      </p:sp>
    </p:spTree>
    <p:extLst>
      <p:ext uri="{BB962C8B-B14F-4D97-AF65-F5344CB8AC3E}">
        <p14:creationId xmlns:p14="http://schemas.microsoft.com/office/powerpoint/2010/main" val="1146851254"/>
      </p:ext>
    </p:extLst>
  </p:cSld>
  <p:clrMapOvr>
    <a:masterClrMapping/>
  </p:clrMapOvr>
  <p:transition>
    <p:pull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404622" indent="-285750">
              <a:spcBef>
                <a:spcPts val="0"/>
              </a:spcBef>
            </a:pPr>
            <a:r>
              <a:rPr lang="de-DE" sz="2000" dirty="0">
                <a:latin typeface="Calibri" panose="020F0502020204030204" pitchFamily="34" charset="0"/>
                <a:ea typeface="Garamond" charset="0"/>
                <a:cs typeface="Calibri" panose="020F0502020204030204" pitchFamily="34" charset="0"/>
              </a:rPr>
              <a:t>Zeitschiene</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Planungsebenen Sportunterricht</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Stufenspezifische Hinweise</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Leistungsfach</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Prüfungen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Praktische Prüfung</a:t>
            </a:r>
          </a:p>
          <a:p>
            <a:pPr marL="697230" lvl="1" indent="-285750">
              <a:spcBef>
                <a:spcPts val="0"/>
              </a:spcBef>
            </a:pPr>
            <a:r>
              <a:rPr lang="de-DE" sz="2000" b="1" dirty="0">
                <a:latin typeface="Calibri" panose="020F0502020204030204" pitchFamily="34" charset="0"/>
                <a:ea typeface="Garamond" charset="0"/>
                <a:cs typeface="Calibri" panose="020F0502020204030204" pitchFamily="34" charset="0"/>
              </a:rPr>
              <a:t>Schriftliche Prüfung (Leistungsfach)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Mündliche Prüfung</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Inhaltsbereich Wissen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Standards</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Basispapiere</a:t>
            </a:r>
          </a:p>
          <a:p>
            <a:pPr marL="404622" indent="-285750">
              <a:spcBef>
                <a:spcPts val="0"/>
              </a:spcBef>
            </a:pPr>
            <a:r>
              <a:rPr lang="de-DE" sz="2000" dirty="0">
                <a:ea typeface="Garamond" charset="0"/>
                <a:cs typeface="Calibri" panose="020F0502020204030204" pitchFamily="34" charset="0"/>
              </a:rPr>
              <a:t>Allgemeine</a:t>
            </a:r>
            <a:r>
              <a:rPr lang="de-DE" sz="2000" dirty="0">
                <a:latin typeface="Calibri" panose="020F0502020204030204" pitchFamily="34" charset="0"/>
                <a:ea typeface="Garamond" charset="0"/>
                <a:cs typeface="Calibri" panose="020F0502020204030204" pitchFamily="34" charset="0"/>
              </a:rPr>
              <a:t> Hinweise</a:t>
            </a:r>
          </a:p>
          <a:p>
            <a:pPr marL="411480" lvl="1" indent="0">
              <a:spcBef>
                <a:spcPts val="0"/>
              </a:spcBef>
              <a:buNone/>
            </a:pPr>
            <a:endParaRPr lang="de-DE" sz="1400" dirty="0">
              <a:latin typeface="Calibri" panose="020F0502020204030204" pitchFamily="34" charset="0"/>
              <a:ea typeface="Garamond" charset="0"/>
              <a:cs typeface="Calibri" panose="020F0502020204030204" pitchFamily="34" charset="0"/>
            </a:endParaRPr>
          </a:p>
        </p:txBody>
      </p:sp>
      <p:sp>
        <p:nvSpPr>
          <p:cNvPr id="3" name="Titel 2"/>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Informationen zur Kursstufe</a:t>
            </a:r>
          </a:p>
        </p:txBody>
      </p:sp>
    </p:spTree>
    <p:extLst>
      <p:ext uri="{BB962C8B-B14F-4D97-AF65-F5344CB8AC3E}">
        <p14:creationId xmlns:p14="http://schemas.microsoft.com/office/powerpoint/2010/main" val="1832934602"/>
      </p:ext>
    </p:extLst>
  </p:cSld>
  <p:clrMapOvr>
    <a:masterClrMapping/>
  </p:clrMapOvr>
  <p:transition>
    <p:pull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r>
              <a:rPr lang="de-DE" dirty="0">
                <a:latin typeface="+mn-lt"/>
              </a:rPr>
              <a:t>Die schriftliche Prüfung gliedert sich in zwei Pflichtbereiche und einen Wahlpflichtbereich. </a:t>
            </a:r>
          </a:p>
          <a:p>
            <a:r>
              <a:rPr lang="de-DE" dirty="0">
                <a:latin typeface="+mn-lt"/>
              </a:rPr>
              <a:t>Der Wissensbereich 1 (Wissen zur Realisierung des eigenen sportlichen Handelns) wird wie bisher aufgrund seiner hohen Bedeutsamkeit durchgängiges Thema der Abiturprüfung sein. </a:t>
            </a:r>
          </a:p>
          <a:p>
            <a:r>
              <a:rPr lang="de-DE" dirty="0">
                <a:latin typeface="+mn-lt"/>
              </a:rPr>
              <a:t>Die Wissensbereiche 2 (Wissen zum individuellen Handeln im sportlichen Kontext) und 3 (Wissen über den Sport im gesellschaftlichen Kontext) kommen mit der Implementierung des Bildungsplans 2016 hinzu. </a:t>
            </a:r>
          </a:p>
          <a:p>
            <a:pPr lvl="1"/>
            <a:r>
              <a:rPr lang="de-DE" dirty="0">
                <a:latin typeface="+mn-lt"/>
              </a:rPr>
              <a:t>Sie werden sich in einem Dreijahresrhythmus abwechseln. </a:t>
            </a:r>
          </a:p>
          <a:p>
            <a:pPr lvl="1"/>
            <a:r>
              <a:rPr lang="de-DE" dirty="0">
                <a:latin typeface="+mn-lt"/>
              </a:rPr>
              <a:t>Dabei wird mit dem Wissensbereich 3 begonnen (Abiturjahrgänge 2023 bis 2025).</a:t>
            </a:r>
          </a:p>
        </p:txBody>
      </p:sp>
      <p:sp>
        <p:nvSpPr>
          <p:cNvPr id="3" name="Titel 2"/>
          <p:cNvSpPr>
            <a:spLocks noGrp="1"/>
          </p:cNvSpPr>
          <p:nvPr>
            <p:ph type="title"/>
          </p:nvPr>
        </p:nvSpPr>
        <p:spPr/>
        <p:txBody>
          <a:bodyPr>
            <a:normAutofit/>
          </a:bodyPr>
          <a:lstStyle/>
          <a:p>
            <a:r>
              <a:rPr lang="de-DE" u="sng" dirty="0"/>
              <a:t>Schriftliche Prüfung (Leistungsfach)</a:t>
            </a:r>
            <a:endParaRPr lang="de-DE" dirty="0"/>
          </a:p>
        </p:txBody>
      </p:sp>
    </p:spTree>
    <p:extLst>
      <p:ext uri="{BB962C8B-B14F-4D97-AF65-F5344CB8AC3E}">
        <p14:creationId xmlns:p14="http://schemas.microsoft.com/office/powerpoint/2010/main" val="2226221671"/>
      </p:ext>
    </p:extLst>
  </p:cSld>
  <p:clrMapOvr>
    <a:masterClrMapping/>
  </p:clrMapOvr>
  <p:transition>
    <p:pull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834977"/>
            <a:ext cx="8229600" cy="4032448"/>
          </a:xfrm>
        </p:spPr>
        <p:txBody>
          <a:bodyPr/>
          <a:lstStyle/>
          <a:p>
            <a:pPr marL="109728" indent="0">
              <a:buNone/>
            </a:pPr>
            <a:r>
              <a:rPr lang="de-DE" dirty="0">
                <a:solidFill>
                  <a:schemeClr val="tx1"/>
                </a:solidFill>
                <a:latin typeface="+mn-lt"/>
                <a:ea typeface="Garamond" charset="0"/>
                <a:cs typeface="Garamond" charset="0"/>
              </a:rPr>
              <a:t>Abitur 2023 - 2025</a:t>
            </a:r>
          </a:p>
        </p:txBody>
      </p:sp>
      <p:graphicFrame>
        <p:nvGraphicFramePr>
          <p:cNvPr id="4" name="Tabelle 3">
            <a:extLst>
              <a:ext uri="{FF2B5EF4-FFF2-40B4-BE49-F238E27FC236}">
                <a16:creationId xmlns:a16="http://schemas.microsoft.com/office/drawing/2014/main" xmlns="" id="{57312A03-711B-49AE-8BAD-61688A47E38B}"/>
              </a:ext>
            </a:extLst>
          </p:cNvPr>
          <p:cNvGraphicFramePr>
            <a:graphicFrameLocks noGrp="1"/>
          </p:cNvGraphicFramePr>
          <p:nvPr>
            <p:extLst>
              <p:ext uri="{D42A27DB-BD31-4B8C-83A1-F6EECF244321}">
                <p14:modId xmlns:p14="http://schemas.microsoft.com/office/powerpoint/2010/main" val="2978462395"/>
              </p:ext>
            </p:extLst>
          </p:nvPr>
        </p:nvGraphicFramePr>
        <p:xfrm>
          <a:off x="457201" y="2494872"/>
          <a:ext cx="8229601" cy="3238384"/>
        </p:xfrm>
        <a:graphic>
          <a:graphicData uri="http://schemas.openxmlformats.org/drawingml/2006/table">
            <a:tbl>
              <a:tblPr firstRow="1" firstCol="1" bandRow="1">
                <a:tableStyleId>{5C22544A-7EE6-4342-B048-85BDC9FD1C3A}</a:tableStyleId>
              </a:tblPr>
              <a:tblGrid>
                <a:gridCol w="2117404">
                  <a:extLst>
                    <a:ext uri="{9D8B030D-6E8A-4147-A177-3AD203B41FA5}">
                      <a16:colId xmlns:a16="http://schemas.microsoft.com/office/drawing/2014/main" xmlns="" val="1734864116"/>
                    </a:ext>
                  </a:extLst>
                </a:gridCol>
                <a:gridCol w="3797596">
                  <a:extLst>
                    <a:ext uri="{9D8B030D-6E8A-4147-A177-3AD203B41FA5}">
                      <a16:colId xmlns:a16="http://schemas.microsoft.com/office/drawing/2014/main" xmlns="" val="2147814571"/>
                    </a:ext>
                  </a:extLst>
                </a:gridCol>
                <a:gridCol w="2314601">
                  <a:extLst>
                    <a:ext uri="{9D8B030D-6E8A-4147-A177-3AD203B41FA5}">
                      <a16:colId xmlns:a16="http://schemas.microsoft.com/office/drawing/2014/main" xmlns="" val="1683821265"/>
                    </a:ext>
                  </a:extLst>
                </a:gridCol>
              </a:tblGrid>
              <a:tr h="413436">
                <a:tc>
                  <a:txBody>
                    <a:bodyPr/>
                    <a:lstStyle/>
                    <a:p>
                      <a:pPr marL="180975">
                        <a:lnSpc>
                          <a:spcPts val="1800"/>
                        </a:lnSpc>
                        <a:spcAft>
                          <a:spcPts val="0"/>
                        </a:spcAft>
                      </a:pPr>
                      <a:r>
                        <a:rPr lang="de-DE" sz="1800" dirty="0">
                          <a:effectLst/>
                          <a:latin typeface="+mn-lt"/>
                        </a:rPr>
                        <a:t> </a:t>
                      </a:r>
                      <a:endParaRPr lang="de-DE"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180975">
                        <a:lnSpc>
                          <a:spcPts val="1800"/>
                        </a:lnSpc>
                        <a:spcAft>
                          <a:spcPts val="0"/>
                        </a:spcAft>
                      </a:pPr>
                      <a:r>
                        <a:rPr lang="de-DE" sz="1800" dirty="0">
                          <a:effectLst/>
                          <a:latin typeface="+mn-lt"/>
                        </a:rPr>
                        <a:t>Inhalt</a:t>
                      </a:r>
                      <a:endParaRPr lang="de-DE"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180975">
                        <a:lnSpc>
                          <a:spcPts val="1800"/>
                        </a:lnSpc>
                        <a:spcAft>
                          <a:spcPts val="0"/>
                        </a:spcAft>
                      </a:pPr>
                      <a:r>
                        <a:rPr lang="de-DE" sz="1800" dirty="0">
                          <a:effectLst/>
                          <a:latin typeface="+mn-lt"/>
                        </a:rPr>
                        <a:t>Verrechnungspunkte</a:t>
                      </a:r>
                      <a:endParaRPr lang="de-DE" sz="1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46246105"/>
                  </a:ext>
                </a:extLst>
              </a:tr>
              <a:tr h="559814">
                <a:tc>
                  <a:txBody>
                    <a:bodyPr/>
                    <a:lstStyle/>
                    <a:p>
                      <a:pPr>
                        <a:lnSpc>
                          <a:spcPts val="1800"/>
                        </a:lnSpc>
                        <a:spcAft>
                          <a:spcPts val="0"/>
                        </a:spcAft>
                      </a:pPr>
                      <a:r>
                        <a:rPr lang="de-DE" sz="1800" dirty="0">
                          <a:effectLst/>
                          <a:latin typeface="+mn-lt"/>
                        </a:rPr>
                        <a:t>Pflichtbereich 1</a:t>
                      </a:r>
                      <a:endParaRPr lang="de-DE"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285750" indent="-285750">
                        <a:lnSpc>
                          <a:spcPts val="1800"/>
                        </a:lnSpc>
                        <a:spcAft>
                          <a:spcPts val="0"/>
                        </a:spcAft>
                        <a:buFont typeface="Arial" panose="020B0604020202020204" pitchFamily="34" charset="0"/>
                        <a:buChar char="•"/>
                      </a:pPr>
                      <a:r>
                        <a:rPr kumimoji="0" lang="de-DE" sz="1800" kern="1200" dirty="0">
                          <a:solidFill>
                            <a:schemeClr val="dk1"/>
                          </a:solidFill>
                          <a:effectLst/>
                          <a:latin typeface="+mn-lt"/>
                          <a:ea typeface="+mn-ea"/>
                          <a:cs typeface="Arial" panose="020B0604020202020204" pitchFamily="34" charset="0"/>
                        </a:rPr>
                        <a:t>Wissensbereich</a:t>
                      </a:r>
                      <a:r>
                        <a:rPr lang="de-DE" sz="1800" dirty="0">
                          <a:effectLst/>
                          <a:latin typeface="+mn-lt"/>
                          <a:cs typeface="Arial" panose="020B0604020202020204" pitchFamily="34" charset="0"/>
                        </a:rPr>
                        <a:t> 1</a:t>
                      </a:r>
                      <a:endParaRPr lang="de-DE" sz="18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180975">
                        <a:lnSpc>
                          <a:spcPts val="1800"/>
                        </a:lnSpc>
                        <a:spcAft>
                          <a:spcPts val="0"/>
                        </a:spcAft>
                      </a:pPr>
                      <a:r>
                        <a:rPr kumimoji="0" lang="de-DE" sz="1800" kern="1200" dirty="0">
                          <a:solidFill>
                            <a:schemeClr val="dk1"/>
                          </a:solidFill>
                          <a:effectLst/>
                          <a:latin typeface="+mn-lt"/>
                          <a:ea typeface="+mn-ea"/>
                          <a:cs typeface="Arial" panose="020B0604020202020204" pitchFamily="34" charset="0"/>
                        </a:rPr>
                        <a:t>40 VP</a:t>
                      </a:r>
                    </a:p>
                  </a:txBody>
                  <a:tcPr marL="68580" marR="68580" marT="0" marB="0" anchor="ctr"/>
                </a:tc>
                <a:extLst>
                  <a:ext uri="{0D108BD9-81ED-4DB2-BD59-A6C34878D82A}">
                    <a16:rowId xmlns:a16="http://schemas.microsoft.com/office/drawing/2014/main" xmlns="" val="3028733946"/>
                  </a:ext>
                </a:extLst>
              </a:tr>
              <a:tr h="536942">
                <a:tc>
                  <a:txBody>
                    <a:bodyPr/>
                    <a:lstStyle/>
                    <a:p>
                      <a:pPr>
                        <a:lnSpc>
                          <a:spcPts val="1800"/>
                        </a:lnSpc>
                        <a:spcAft>
                          <a:spcPts val="0"/>
                        </a:spcAft>
                      </a:pPr>
                      <a:r>
                        <a:rPr lang="de-DE" sz="1800" dirty="0">
                          <a:effectLst/>
                          <a:latin typeface="+mn-lt"/>
                        </a:rPr>
                        <a:t>Pflichtbereich 2</a:t>
                      </a:r>
                      <a:endParaRPr lang="de-DE"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285750" lvl="0" indent="-285750">
                        <a:lnSpc>
                          <a:spcPts val="1800"/>
                        </a:lnSpc>
                        <a:buFont typeface="Arial" panose="020B0604020202020204" pitchFamily="34" charset="0"/>
                        <a:buChar char="•"/>
                      </a:pPr>
                      <a:r>
                        <a:rPr kumimoji="0" lang="de-DE" sz="1800" kern="1200" dirty="0">
                          <a:solidFill>
                            <a:schemeClr val="dk1"/>
                          </a:solidFill>
                          <a:effectLst/>
                          <a:latin typeface="+mn-lt"/>
                          <a:ea typeface="+mn-ea"/>
                          <a:cs typeface="Arial" panose="020B0604020202020204" pitchFamily="34" charset="0"/>
                        </a:rPr>
                        <a:t>Wissensbereich 3</a:t>
                      </a:r>
                    </a:p>
                  </a:txBody>
                  <a:tcPr marL="68580" marR="68580" marT="0" marB="0" anchor="ctr"/>
                </a:tc>
                <a:tc>
                  <a:txBody>
                    <a:bodyPr/>
                    <a:lstStyle/>
                    <a:p>
                      <a:pPr marL="180975">
                        <a:lnSpc>
                          <a:spcPts val="1800"/>
                        </a:lnSpc>
                        <a:spcAft>
                          <a:spcPts val="0"/>
                        </a:spcAft>
                      </a:pPr>
                      <a:r>
                        <a:rPr kumimoji="0" lang="de-DE" sz="1800" kern="1200" dirty="0">
                          <a:solidFill>
                            <a:schemeClr val="dk1"/>
                          </a:solidFill>
                          <a:effectLst/>
                          <a:latin typeface="+mn-lt"/>
                          <a:ea typeface="+mn-ea"/>
                          <a:cs typeface="Arial" panose="020B0604020202020204" pitchFamily="34" charset="0"/>
                        </a:rPr>
                        <a:t>10 VP</a:t>
                      </a:r>
                    </a:p>
                  </a:txBody>
                  <a:tcPr marL="68580" marR="68580" marT="0" marB="0" anchor="ctr"/>
                </a:tc>
                <a:extLst>
                  <a:ext uri="{0D108BD9-81ED-4DB2-BD59-A6C34878D82A}">
                    <a16:rowId xmlns:a16="http://schemas.microsoft.com/office/drawing/2014/main" xmlns="" val="1029909470"/>
                  </a:ext>
                </a:extLst>
              </a:tr>
              <a:tr h="1224136">
                <a:tc>
                  <a:txBody>
                    <a:bodyPr/>
                    <a:lstStyle/>
                    <a:p>
                      <a:pPr>
                        <a:lnSpc>
                          <a:spcPts val="1800"/>
                        </a:lnSpc>
                        <a:spcAft>
                          <a:spcPts val="0"/>
                        </a:spcAft>
                      </a:pPr>
                      <a:r>
                        <a:rPr lang="de-DE" sz="1800" dirty="0">
                          <a:effectLst/>
                          <a:latin typeface="+mn-lt"/>
                        </a:rPr>
                        <a:t>Wahlpflichtbereich</a:t>
                      </a:r>
                      <a:endParaRPr lang="de-DE"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285750" lvl="0" indent="-285750">
                        <a:lnSpc>
                          <a:spcPts val="1800"/>
                        </a:lnSpc>
                        <a:buFont typeface="Arial" panose="020B0604020202020204" pitchFamily="34" charset="0"/>
                        <a:buChar char="•"/>
                      </a:pPr>
                      <a:r>
                        <a:rPr kumimoji="0" lang="de-DE" sz="1800" kern="1200" dirty="0">
                          <a:solidFill>
                            <a:schemeClr val="dk1"/>
                          </a:solidFill>
                          <a:effectLst/>
                          <a:latin typeface="+mn-lt"/>
                          <a:ea typeface="+mn-ea"/>
                          <a:cs typeface="Arial" panose="020B0604020202020204" pitchFamily="34" charset="0"/>
                        </a:rPr>
                        <a:t>Zwei Aufgaben aus den Wissensbereichen 1 und 3, aus denen der Prüfling eine Aufgabe auswählt</a:t>
                      </a:r>
                    </a:p>
                  </a:txBody>
                  <a:tcPr marL="68580" marR="68580" marT="0" marB="0" anchor="ctr"/>
                </a:tc>
                <a:tc>
                  <a:txBody>
                    <a:bodyPr/>
                    <a:lstStyle/>
                    <a:p>
                      <a:pPr marL="180975">
                        <a:lnSpc>
                          <a:spcPts val="1800"/>
                        </a:lnSpc>
                        <a:spcAft>
                          <a:spcPts val="0"/>
                        </a:spcAft>
                      </a:pPr>
                      <a:r>
                        <a:rPr kumimoji="0" lang="de-DE" sz="1800" kern="1200" dirty="0">
                          <a:solidFill>
                            <a:schemeClr val="dk1"/>
                          </a:solidFill>
                          <a:effectLst/>
                          <a:latin typeface="+mn-lt"/>
                          <a:ea typeface="+mn-ea"/>
                          <a:cs typeface="Arial" panose="020B0604020202020204" pitchFamily="34" charset="0"/>
                        </a:rPr>
                        <a:t>10 VP</a:t>
                      </a:r>
                    </a:p>
                  </a:txBody>
                  <a:tcPr marL="68580" marR="68580" marT="0" marB="0" anchor="ctr"/>
                </a:tc>
                <a:extLst>
                  <a:ext uri="{0D108BD9-81ED-4DB2-BD59-A6C34878D82A}">
                    <a16:rowId xmlns:a16="http://schemas.microsoft.com/office/drawing/2014/main" xmlns="" val="651187801"/>
                  </a:ext>
                </a:extLst>
              </a:tr>
              <a:tr h="504056">
                <a:tc>
                  <a:txBody>
                    <a:bodyPr/>
                    <a:lstStyle/>
                    <a:p>
                      <a:pPr marL="180975">
                        <a:lnSpc>
                          <a:spcPts val="1800"/>
                        </a:lnSpc>
                        <a:spcAft>
                          <a:spcPts val="0"/>
                        </a:spcAft>
                      </a:pPr>
                      <a:r>
                        <a:rPr lang="de-DE" sz="1800" dirty="0">
                          <a:effectLst/>
                          <a:latin typeface="+mn-lt"/>
                        </a:rPr>
                        <a:t> </a:t>
                      </a:r>
                      <a:endParaRPr lang="de-DE"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ts val="1800"/>
                        </a:lnSpc>
                        <a:spcAft>
                          <a:spcPts val="0"/>
                        </a:spcAft>
                      </a:pPr>
                      <a:r>
                        <a:rPr lang="de-DE" sz="1800" dirty="0">
                          <a:effectLst/>
                          <a:latin typeface="+mn-lt"/>
                        </a:rPr>
                        <a:t>Gesamt:</a:t>
                      </a:r>
                      <a:endParaRPr lang="de-DE"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180975">
                        <a:lnSpc>
                          <a:spcPts val="1800"/>
                        </a:lnSpc>
                        <a:spcAft>
                          <a:spcPts val="0"/>
                        </a:spcAft>
                      </a:pPr>
                      <a:r>
                        <a:rPr kumimoji="0" lang="de-DE" sz="1800" kern="1200" dirty="0">
                          <a:solidFill>
                            <a:schemeClr val="dk1"/>
                          </a:solidFill>
                          <a:effectLst/>
                          <a:latin typeface="+mn-lt"/>
                          <a:ea typeface="+mn-ea"/>
                          <a:cs typeface="Arial" panose="020B0604020202020204" pitchFamily="34" charset="0"/>
                        </a:rPr>
                        <a:t>60 VP</a:t>
                      </a:r>
                    </a:p>
                  </a:txBody>
                  <a:tcPr marL="68580" marR="68580" marT="0" marB="0" anchor="ctr"/>
                </a:tc>
                <a:extLst>
                  <a:ext uri="{0D108BD9-81ED-4DB2-BD59-A6C34878D82A}">
                    <a16:rowId xmlns:a16="http://schemas.microsoft.com/office/drawing/2014/main" xmlns="" val="4122508596"/>
                  </a:ext>
                </a:extLst>
              </a:tr>
            </a:tbl>
          </a:graphicData>
        </a:graphic>
      </p:graphicFrame>
      <p:sp>
        <p:nvSpPr>
          <p:cNvPr id="8" name="Titel 2">
            <a:extLst>
              <a:ext uri="{FF2B5EF4-FFF2-40B4-BE49-F238E27FC236}">
                <a16:creationId xmlns:a16="http://schemas.microsoft.com/office/drawing/2014/main" xmlns="" id="{B9F8F855-6180-4C4F-B4C7-E75AF0943E20}"/>
              </a:ext>
            </a:extLst>
          </p:cNvPr>
          <p:cNvSpPr>
            <a:spLocks noGrp="1"/>
          </p:cNvSpPr>
          <p:nvPr>
            <p:ph type="title"/>
          </p:nvPr>
        </p:nvSpPr>
        <p:spPr>
          <a:xfrm>
            <a:off x="457200" y="692696"/>
            <a:ext cx="8229600" cy="1066800"/>
          </a:xfrm>
        </p:spPr>
        <p:txBody>
          <a:bodyPr>
            <a:normAutofit/>
          </a:bodyPr>
          <a:lstStyle/>
          <a:p>
            <a:r>
              <a:rPr lang="de-DE" u="sng" dirty="0"/>
              <a:t>Schriftliche Prüfung (Leistungsfach)</a:t>
            </a:r>
            <a:endParaRPr lang="de-DE" dirty="0"/>
          </a:p>
        </p:txBody>
      </p:sp>
    </p:spTree>
    <p:extLst>
      <p:ext uri="{BB962C8B-B14F-4D97-AF65-F5344CB8AC3E}">
        <p14:creationId xmlns:p14="http://schemas.microsoft.com/office/powerpoint/2010/main" val="1592707029"/>
      </p:ext>
    </p:extLst>
  </p:cSld>
  <p:clrMapOvr>
    <a:masterClrMapping/>
  </p:clrMapOvr>
  <p:transition>
    <p:pull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404622" indent="-285750">
              <a:spcBef>
                <a:spcPts val="0"/>
              </a:spcBef>
            </a:pPr>
            <a:r>
              <a:rPr lang="de-DE" sz="2000" dirty="0">
                <a:latin typeface="Calibri" panose="020F0502020204030204" pitchFamily="34" charset="0"/>
                <a:ea typeface="Garamond" charset="0"/>
                <a:cs typeface="Calibri" panose="020F0502020204030204" pitchFamily="34" charset="0"/>
              </a:rPr>
              <a:t>Zeitschiene</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Planungsebenen Sportunterricht</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Stufenspezifische Hinweise</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Leistungsfach</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Prüfungen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Praktische Prüfung</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Schriftliche Prüfung (Leistungsfach)</a:t>
            </a:r>
          </a:p>
          <a:p>
            <a:pPr marL="697230" lvl="1" indent="-285750">
              <a:spcBef>
                <a:spcPts val="0"/>
              </a:spcBef>
            </a:pPr>
            <a:r>
              <a:rPr lang="de-DE" sz="2000" b="1" dirty="0">
                <a:latin typeface="Calibri" panose="020F0502020204030204" pitchFamily="34" charset="0"/>
                <a:ea typeface="Garamond" charset="0"/>
                <a:cs typeface="Calibri" panose="020F0502020204030204" pitchFamily="34" charset="0"/>
              </a:rPr>
              <a:t>Mündliche Prüfung</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Inhaltsbereich Wissen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Standards</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Basispapiere</a:t>
            </a:r>
          </a:p>
          <a:p>
            <a:pPr marL="404622" indent="-285750">
              <a:spcBef>
                <a:spcPts val="0"/>
              </a:spcBef>
            </a:pPr>
            <a:r>
              <a:rPr lang="de-DE" sz="2000" dirty="0">
                <a:ea typeface="Garamond" charset="0"/>
                <a:cs typeface="Calibri" panose="020F0502020204030204" pitchFamily="34" charset="0"/>
              </a:rPr>
              <a:t>Allgemeine</a:t>
            </a:r>
            <a:r>
              <a:rPr lang="de-DE" sz="2000" dirty="0">
                <a:latin typeface="Calibri" panose="020F0502020204030204" pitchFamily="34" charset="0"/>
                <a:ea typeface="Garamond" charset="0"/>
                <a:cs typeface="Calibri" panose="020F0502020204030204" pitchFamily="34" charset="0"/>
              </a:rPr>
              <a:t> Hinweise</a:t>
            </a:r>
          </a:p>
          <a:p>
            <a:pPr marL="411480" lvl="1" indent="0">
              <a:spcBef>
                <a:spcPts val="0"/>
              </a:spcBef>
              <a:buNone/>
            </a:pPr>
            <a:endParaRPr lang="de-DE" sz="1400" dirty="0">
              <a:latin typeface="Calibri" panose="020F0502020204030204" pitchFamily="34" charset="0"/>
              <a:ea typeface="Garamond" charset="0"/>
              <a:cs typeface="Calibri" panose="020F0502020204030204" pitchFamily="34" charset="0"/>
            </a:endParaRPr>
          </a:p>
        </p:txBody>
      </p:sp>
      <p:sp>
        <p:nvSpPr>
          <p:cNvPr id="3" name="Titel 2"/>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Informationen zur Kursstufe</a:t>
            </a:r>
          </a:p>
        </p:txBody>
      </p:sp>
    </p:spTree>
    <p:extLst>
      <p:ext uri="{BB962C8B-B14F-4D97-AF65-F5344CB8AC3E}">
        <p14:creationId xmlns:p14="http://schemas.microsoft.com/office/powerpoint/2010/main" val="3141364167"/>
      </p:ext>
    </p:extLst>
  </p:cSld>
  <p:clrMapOvr>
    <a:masterClrMapping/>
  </p:clrMapOvr>
  <p:transition>
    <p:pull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a:lnSpc>
                <a:spcPct val="90000"/>
              </a:lnSpc>
            </a:pPr>
            <a:r>
              <a:rPr lang="de-DE" sz="2200" dirty="0">
                <a:latin typeface="+mn-lt"/>
              </a:rPr>
              <a:t>Jede mündliche Prüfung dauert etwa 20 Minuten und besteht aus zwei Prüfungsteilen:</a:t>
            </a:r>
          </a:p>
          <a:p>
            <a:pPr marL="754380" lvl="1" indent="-342900">
              <a:lnSpc>
                <a:spcPct val="90000"/>
              </a:lnSpc>
              <a:buFont typeface="+mj-lt"/>
              <a:buAutoNum type="alphaLcParenR"/>
            </a:pPr>
            <a:r>
              <a:rPr lang="de-DE" sz="1800" dirty="0">
                <a:latin typeface="+mn-lt"/>
              </a:rPr>
              <a:t>ca. 10 Minuten Vortrag und</a:t>
            </a:r>
          </a:p>
          <a:p>
            <a:pPr marL="754380" lvl="1" indent="-342900">
              <a:lnSpc>
                <a:spcPct val="90000"/>
              </a:lnSpc>
              <a:buFont typeface="+mj-lt"/>
              <a:buAutoNum type="alphaLcParenR"/>
            </a:pPr>
            <a:r>
              <a:rPr lang="de-DE" sz="1800" dirty="0">
                <a:latin typeface="+mn-lt"/>
              </a:rPr>
              <a:t>ca. 10 Minuten Prüfungsgespräch</a:t>
            </a:r>
          </a:p>
          <a:p>
            <a:pPr>
              <a:lnSpc>
                <a:spcPct val="90000"/>
              </a:lnSpc>
            </a:pPr>
            <a:r>
              <a:rPr lang="de-DE" sz="2200" dirty="0">
                <a:latin typeface="+mn-lt"/>
              </a:rPr>
              <a:t>In der Prüfung sind Inhalte aus unterschiedlichen Kurshalbjahren sowie mindestens zwei Wissensbereiche des Inhaltsbereichs Wissen (</a:t>
            </a:r>
            <a:r>
              <a:rPr lang="de-DE" sz="2200" dirty="0"/>
              <a:t>Wissen zur Realisierung des eigenen sportlichen Handels, Wissen zum individuellen sportlichen Handeln im sozialen Kontext, Wissen über den Sport im gesellschaftlichen Kontext) abzuprüfen.</a:t>
            </a:r>
          </a:p>
          <a:p>
            <a:pPr>
              <a:lnSpc>
                <a:spcPct val="90000"/>
              </a:lnSpc>
            </a:pPr>
            <a:r>
              <a:rPr lang="de-DE" sz="2200" dirty="0">
                <a:latin typeface="+mn-lt"/>
              </a:rPr>
              <a:t>Im Vortrag oder im Prüfungsgespräch muss der Wissensbereich 1 enthalten sein.</a:t>
            </a:r>
          </a:p>
        </p:txBody>
      </p:sp>
      <p:sp>
        <p:nvSpPr>
          <p:cNvPr id="3" name="Titel 2"/>
          <p:cNvSpPr>
            <a:spLocks noGrp="1"/>
          </p:cNvSpPr>
          <p:nvPr>
            <p:ph type="title"/>
          </p:nvPr>
        </p:nvSpPr>
        <p:spPr/>
        <p:txBody>
          <a:bodyPr>
            <a:normAutofit fontScale="90000"/>
          </a:bodyPr>
          <a:lstStyle/>
          <a:p>
            <a:r>
              <a:rPr lang="de-DE" u="sng" dirty="0"/>
              <a:t>Mündliche Prüfung (Basis-/Leistungsfach)</a:t>
            </a:r>
            <a:endParaRPr lang="de-DE" dirty="0"/>
          </a:p>
        </p:txBody>
      </p:sp>
    </p:spTree>
    <p:extLst>
      <p:ext uri="{BB962C8B-B14F-4D97-AF65-F5344CB8AC3E}">
        <p14:creationId xmlns:p14="http://schemas.microsoft.com/office/powerpoint/2010/main" val="3922279609"/>
      </p:ext>
    </p:extLst>
  </p:cSld>
  <p:clrMapOvr>
    <a:masterClrMapping/>
  </p:clrMapOvr>
  <p:transition>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u="sng" dirty="0"/>
              <a:t>Zeitschiene</a:t>
            </a:r>
          </a:p>
        </p:txBody>
      </p:sp>
      <p:graphicFrame>
        <p:nvGraphicFramePr>
          <p:cNvPr id="4" name="Inhaltsplatzhalter 2">
            <a:extLst>
              <a:ext uri="{FF2B5EF4-FFF2-40B4-BE49-F238E27FC236}">
                <a16:creationId xmlns:a16="http://schemas.microsoft.com/office/drawing/2014/main" xmlns="" id="{876F4870-C64A-4E85-AC3D-CBF11302DB37}"/>
              </a:ext>
            </a:extLst>
          </p:cNvPr>
          <p:cNvGraphicFramePr>
            <a:graphicFrameLocks noGrp="1"/>
          </p:cNvGraphicFramePr>
          <p:nvPr>
            <p:ph idx="1"/>
            <p:extLst>
              <p:ext uri="{D42A27DB-BD31-4B8C-83A1-F6EECF244321}">
                <p14:modId xmlns:p14="http://schemas.microsoft.com/office/powerpoint/2010/main" val="419693397"/>
              </p:ext>
            </p:extLst>
          </p:nvPr>
        </p:nvGraphicFramePr>
        <p:xfrm>
          <a:off x="354360" y="1988840"/>
          <a:ext cx="8435280" cy="2236271"/>
        </p:xfrm>
        <a:graphic>
          <a:graphicData uri="http://schemas.openxmlformats.org/drawingml/2006/table">
            <a:tbl>
              <a:tblPr firstRow="1" bandRow="1">
                <a:tableStyleId>{5C22544A-7EE6-4342-B048-85BDC9FD1C3A}</a:tableStyleId>
              </a:tblPr>
              <a:tblGrid>
                <a:gridCol w="1687056">
                  <a:extLst>
                    <a:ext uri="{9D8B030D-6E8A-4147-A177-3AD203B41FA5}">
                      <a16:colId xmlns:a16="http://schemas.microsoft.com/office/drawing/2014/main" xmlns="" val="20000"/>
                    </a:ext>
                  </a:extLst>
                </a:gridCol>
                <a:gridCol w="1687056">
                  <a:extLst>
                    <a:ext uri="{9D8B030D-6E8A-4147-A177-3AD203B41FA5}">
                      <a16:colId xmlns:a16="http://schemas.microsoft.com/office/drawing/2014/main" xmlns="" val="20001"/>
                    </a:ext>
                  </a:extLst>
                </a:gridCol>
                <a:gridCol w="1790580">
                  <a:extLst>
                    <a:ext uri="{9D8B030D-6E8A-4147-A177-3AD203B41FA5}">
                      <a16:colId xmlns:a16="http://schemas.microsoft.com/office/drawing/2014/main" xmlns="" val="20002"/>
                    </a:ext>
                  </a:extLst>
                </a:gridCol>
                <a:gridCol w="1730330">
                  <a:extLst>
                    <a:ext uri="{9D8B030D-6E8A-4147-A177-3AD203B41FA5}">
                      <a16:colId xmlns:a16="http://schemas.microsoft.com/office/drawing/2014/main" xmlns="" val="20003"/>
                    </a:ext>
                  </a:extLst>
                </a:gridCol>
                <a:gridCol w="1540258">
                  <a:extLst>
                    <a:ext uri="{9D8B030D-6E8A-4147-A177-3AD203B41FA5}">
                      <a16:colId xmlns:a16="http://schemas.microsoft.com/office/drawing/2014/main" xmlns="" val="20004"/>
                    </a:ext>
                  </a:extLst>
                </a:gridCol>
              </a:tblGrid>
              <a:tr h="636071">
                <a:tc>
                  <a:txBody>
                    <a:bodyPr/>
                    <a:lstStyle/>
                    <a:p>
                      <a:r>
                        <a:rPr lang="de-DE" sz="1600" b="0" dirty="0">
                          <a:latin typeface="Calibri" panose="020F0502020204030204" pitchFamily="34" charset="0"/>
                          <a:ea typeface="Garamond" charset="0"/>
                          <a:cs typeface="Garamond" charset="0"/>
                        </a:rPr>
                        <a:t>Schuljahr </a:t>
                      </a:r>
                    </a:p>
                    <a:p>
                      <a:r>
                        <a:rPr lang="de-DE" sz="1600" b="0" dirty="0">
                          <a:latin typeface="Calibri" panose="020F0502020204030204" pitchFamily="34" charset="0"/>
                          <a:ea typeface="Garamond" charset="0"/>
                          <a:cs typeface="Garamond" charset="0"/>
                        </a:rPr>
                        <a:t>18/19</a:t>
                      </a:r>
                    </a:p>
                  </a:txBody>
                  <a:tcPr/>
                </a:tc>
                <a:tc>
                  <a:txBody>
                    <a:bodyPr/>
                    <a:lstStyle/>
                    <a:p>
                      <a:r>
                        <a:rPr lang="de-DE" sz="1600" b="0" dirty="0">
                          <a:latin typeface="Calibri" panose="020F0502020204030204" pitchFamily="34" charset="0"/>
                          <a:ea typeface="Garamond" charset="0"/>
                          <a:cs typeface="Garamond" charset="0"/>
                        </a:rPr>
                        <a:t>Schuljahr </a:t>
                      </a:r>
                    </a:p>
                    <a:p>
                      <a:r>
                        <a:rPr lang="de-DE" sz="1600" b="0" dirty="0">
                          <a:latin typeface="Calibri" panose="020F0502020204030204" pitchFamily="34" charset="0"/>
                          <a:ea typeface="Garamond" charset="0"/>
                          <a:cs typeface="Garamond" charset="0"/>
                        </a:rPr>
                        <a:t>19/20</a:t>
                      </a:r>
                    </a:p>
                  </a:txBody>
                  <a:tcPr/>
                </a:tc>
                <a:tc>
                  <a:txBody>
                    <a:bodyPr/>
                    <a:lstStyle/>
                    <a:p>
                      <a:r>
                        <a:rPr lang="de-DE" sz="1600" b="0" dirty="0">
                          <a:latin typeface="Calibri" panose="020F0502020204030204" pitchFamily="34" charset="0"/>
                          <a:ea typeface="Garamond" charset="0"/>
                          <a:cs typeface="Garamond" charset="0"/>
                        </a:rPr>
                        <a:t>Schuljahr </a:t>
                      </a:r>
                    </a:p>
                    <a:p>
                      <a:r>
                        <a:rPr lang="de-DE" sz="1600" b="0" dirty="0">
                          <a:latin typeface="Calibri" panose="020F0502020204030204" pitchFamily="34" charset="0"/>
                          <a:ea typeface="Garamond" charset="0"/>
                          <a:cs typeface="Garamond" charset="0"/>
                        </a:rPr>
                        <a:t>20/21</a:t>
                      </a:r>
                    </a:p>
                    <a:p>
                      <a:endParaRPr lang="de-DE" sz="1600" b="0" dirty="0">
                        <a:latin typeface="Calibri" panose="020F0502020204030204" pitchFamily="34" charset="0"/>
                        <a:ea typeface="Garamond" charset="0"/>
                        <a:cs typeface="Garamond" charset="0"/>
                      </a:endParaRPr>
                    </a:p>
                  </a:txBody>
                  <a:tcPr>
                    <a:solidFill>
                      <a:schemeClr val="accent1"/>
                    </a:solidFill>
                  </a:tcPr>
                </a:tc>
                <a:tc>
                  <a:txBody>
                    <a:bodyPr/>
                    <a:lstStyle/>
                    <a:p>
                      <a:r>
                        <a:rPr lang="de-DE" sz="1600" b="0" dirty="0">
                          <a:latin typeface="Calibri" panose="020F0502020204030204" pitchFamily="34" charset="0"/>
                          <a:ea typeface="Garamond" charset="0"/>
                          <a:cs typeface="Garamond" charset="0"/>
                        </a:rPr>
                        <a:t>Schuljahr  </a:t>
                      </a:r>
                    </a:p>
                    <a:p>
                      <a:r>
                        <a:rPr lang="de-DE" sz="1600" b="0" dirty="0">
                          <a:latin typeface="Calibri" panose="020F0502020204030204" pitchFamily="34" charset="0"/>
                          <a:ea typeface="Garamond" charset="0"/>
                          <a:cs typeface="Garamond" charset="0"/>
                        </a:rPr>
                        <a:t>21/22</a:t>
                      </a:r>
                    </a:p>
                  </a:txBody>
                  <a:tcPr/>
                </a:tc>
                <a:tc>
                  <a:txBody>
                    <a:bodyPr/>
                    <a:lstStyle/>
                    <a:p>
                      <a:r>
                        <a:rPr lang="de-DE" sz="1600" b="1" dirty="0">
                          <a:latin typeface="Calibri" panose="020F0502020204030204" pitchFamily="34" charset="0"/>
                          <a:ea typeface="Garamond" charset="0"/>
                          <a:cs typeface="Garamond" charset="0"/>
                        </a:rPr>
                        <a:t>Schuljahr  </a:t>
                      </a:r>
                    </a:p>
                    <a:p>
                      <a:r>
                        <a:rPr lang="de-DE" sz="1600" b="1" dirty="0">
                          <a:latin typeface="Calibri" panose="020F0502020204030204" pitchFamily="34" charset="0"/>
                          <a:ea typeface="Garamond" charset="0"/>
                          <a:cs typeface="Garamond" charset="0"/>
                        </a:rPr>
                        <a:t>22/23</a:t>
                      </a:r>
                    </a:p>
                  </a:txBody>
                  <a:tcPr>
                    <a:solidFill>
                      <a:srgbClr val="C00000"/>
                    </a:solidFill>
                  </a:tcPr>
                </a:tc>
                <a:extLst>
                  <a:ext uri="{0D108BD9-81ED-4DB2-BD59-A6C34878D82A}">
                    <a16:rowId xmlns:a16="http://schemas.microsoft.com/office/drawing/2014/main" xmlns="" val="10000"/>
                  </a:ext>
                </a:extLst>
              </a:tr>
              <a:tr h="636071">
                <a:tc>
                  <a:txBody>
                    <a:bodyPr/>
                    <a:lstStyle/>
                    <a:p>
                      <a:r>
                        <a:rPr lang="de-DE" sz="1500" dirty="0">
                          <a:latin typeface="Calibri" panose="020F0502020204030204" pitchFamily="34" charset="0"/>
                          <a:ea typeface="Garamond" charset="0"/>
                          <a:cs typeface="Garamond" charset="0"/>
                        </a:rPr>
                        <a:t>BP 2016</a:t>
                      </a:r>
                      <a:r>
                        <a:rPr lang="de-DE" sz="1500" baseline="0" dirty="0">
                          <a:latin typeface="Calibri" panose="020F0502020204030204" pitchFamily="34" charset="0"/>
                          <a:ea typeface="Garamond" charset="0"/>
                          <a:cs typeface="Garamond" charset="0"/>
                        </a:rPr>
                        <a:t> in </a:t>
                      </a:r>
                    </a:p>
                    <a:p>
                      <a:r>
                        <a:rPr lang="de-DE" sz="1500" dirty="0">
                          <a:latin typeface="Calibri" panose="020F0502020204030204" pitchFamily="34" charset="0"/>
                          <a:ea typeface="Garamond" charset="0"/>
                          <a:cs typeface="Garamond" charset="0"/>
                        </a:rPr>
                        <a:t>Klasse 8</a:t>
                      </a:r>
                    </a:p>
                  </a:txBody>
                  <a:tcPr>
                    <a:solidFill>
                      <a:schemeClr val="accent1">
                        <a:lumMod val="40000"/>
                        <a:lumOff val="60000"/>
                      </a:schemeClr>
                    </a:solidFill>
                  </a:tcPr>
                </a:tc>
                <a:tc>
                  <a:txBody>
                    <a:bodyPr/>
                    <a:lstStyle/>
                    <a:p>
                      <a:r>
                        <a:rPr lang="de-DE" sz="1500" dirty="0">
                          <a:latin typeface="Calibri" panose="020F0502020204030204" pitchFamily="34" charset="0"/>
                          <a:ea typeface="Garamond" charset="0"/>
                          <a:cs typeface="Garamond" charset="0"/>
                        </a:rPr>
                        <a:t>BP 2016</a:t>
                      </a:r>
                      <a:r>
                        <a:rPr lang="de-DE" sz="1500" baseline="0" dirty="0">
                          <a:latin typeface="Calibri" panose="020F0502020204030204" pitchFamily="34" charset="0"/>
                          <a:ea typeface="Garamond" charset="0"/>
                          <a:cs typeface="Garamond" charset="0"/>
                        </a:rPr>
                        <a:t> in </a:t>
                      </a:r>
                    </a:p>
                    <a:p>
                      <a:r>
                        <a:rPr lang="de-DE" sz="1500" dirty="0">
                          <a:latin typeface="Calibri" panose="020F0502020204030204" pitchFamily="34" charset="0"/>
                          <a:ea typeface="Garamond" charset="0"/>
                          <a:cs typeface="Garamond" charset="0"/>
                        </a:rPr>
                        <a:t>Klasse 9</a:t>
                      </a:r>
                    </a:p>
                  </a:txBody>
                  <a:tcPr>
                    <a:solidFill>
                      <a:schemeClr val="accent1">
                        <a:lumMod val="40000"/>
                        <a:lumOff val="60000"/>
                      </a:schemeClr>
                    </a:solidFill>
                  </a:tcPr>
                </a:tc>
                <a:tc>
                  <a:txBody>
                    <a:bodyPr/>
                    <a:lstStyle/>
                    <a:p>
                      <a:r>
                        <a:rPr lang="de-DE" sz="1500" dirty="0">
                          <a:latin typeface="Calibri" panose="020F0502020204030204" pitchFamily="34" charset="0"/>
                          <a:ea typeface="Garamond" charset="0"/>
                          <a:cs typeface="Garamond" charset="0"/>
                        </a:rPr>
                        <a:t>BP 2016</a:t>
                      </a:r>
                      <a:r>
                        <a:rPr lang="de-DE" sz="1500" baseline="0" dirty="0">
                          <a:latin typeface="Calibri" panose="020F0502020204030204" pitchFamily="34" charset="0"/>
                          <a:ea typeface="Garamond" charset="0"/>
                          <a:cs typeface="Garamond" charset="0"/>
                        </a:rPr>
                        <a:t> in </a:t>
                      </a:r>
                    </a:p>
                    <a:p>
                      <a:r>
                        <a:rPr lang="de-DE" sz="1500" dirty="0">
                          <a:latin typeface="Calibri" panose="020F0502020204030204" pitchFamily="34" charset="0"/>
                          <a:ea typeface="Garamond" charset="0"/>
                          <a:cs typeface="Garamond" charset="0"/>
                        </a:rPr>
                        <a:t>Klasse 10</a:t>
                      </a:r>
                    </a:p>
                  </a:txBody>
                  <a:tcPr>
                    <a:solidFill>
                      <a:schemeClr val="accent1">
                        <a:lumMod val="40000"/>
                        <a:lumOff val="60000"/>
                      </a:schemeClr>
                    </a:solidFill>
                  </a:tcPr>
                </a:tc>
                <a:tc>
                  <a:txBody>
                    <a:bodyPr/>
                    <a:lstStyle/>
                    <a:p>
                      <a:r>
                        <a:rPr lang="de-DE" sz="1500" dirty="0">
                          <a:latin typeface="Calibri" panose="020F0502020204030204" pitchFamily="34" charset="0"/>
                          <a:ea typeface="Garamond" charset="0"/>
                          <a:cs typeface="Garamond" charset="0"/>
                        </a:rPr>
                        <a:t>BP 2016</a:t>
                      </a:r>
                      <a:r>
                        <a:rPr lang="de-DE" sz="1500" baseline="0" dirty="0">
                          <a:latin typeface="Calibri" panose="020F0502020204030204" pitchFamily="34" charset="0"/>
                          <a:ea typeface="Garamond" charset="0"/>
                          <a:cs typeface="Garamond" charset="0"/>
                        </a:rPr>
                        <a:t> in </a:t>
                      </a:r>
                    </a:p>
                    <a:p>
                      <a:r>
                        <a:rPr lang="de-DE" sz="1500" dirty="0">
                          <a:latin typeface="Calibri" panose="020F0502020204030204" pitchFamily="34" charset="0"/>
                          <a:ea typeface="Garamond" charset="0"/>
                          <a:cs typeface="Garamond" charset="0"/>
                        </a:rPr>
                        <a:t>Klasse </a:t>
                      </a:r>
                      <a:r>
                        <a:rPr lang="de-DE" sz="1500" baseline="0" dirty="0">
                          <a:latin typeface="Calibri" panose="020F0502020204030204" pitchFamily="34" charset="0"/>
                          <a:ea typeface="Garamond" charset="0"/>
                          <a:cs typeface="Garamond" charset="0"/>
                        </a:rPr>
                        <a:t>11</a:t>
                      </a:r>
                      <a:endParaRPr lang="de-DE" sz="1500" dirty="0">
                        <a:latin typeface="Calibri" panose="020F0502020204030204" pitchFamily="34" charset="0"/>
                        <a:ea typeface="Garamond" charset="0"/>
                        <a:cs typeface="Garamond" charset="0"/>
                      </a:endParaRPr>
                    </a:p>
                  </a:txBody>
                  <a:tcPr>
                    <a:solidFill>
                      <a:schemeClr val="accent1">
                        <a:lumMod val="40000"/>
                        <a:lumOff val="60000"/>
                      </a:schemeClr>
                    </a:solidFill>
                  </a:tcPr>
                </a:tc>
                <a:tc>
                  <a:txBody>
                    <a:bodyPr/>
                    <a:lstStyle/>
                    <a:p>
                      <a:pPr marL="0" algn="l" defTabSz="914400" rtl="0" eaLnBrk="1" latinLnBrk="0" hangingPunct="1"/>
                      <a:r>
                        <a:rPr lang="de-DE" sz="1500" kern="1200" dirty="0">
                          <a:solidFill>
                            <a:schemeClr val="dk1"/>
                          </a:solidFill>
                          <a:latin typeface="Calibri" panose="020F0502020204030204" pitchFamily="34" charset="0"/>
                          <a:ea typeface="Garamond" charset="0"/>
                          <a:cs typeface="Garamond" charset="0"/>
                        </a:rPr>
                        <a:t>BP 2016 in </a:t>
                      </a:r>
                    </a:p>
                    <a:p>
                      <a:pPr marL="0" algn="l" defTabSz="914400" rtl="0" eaLnBrk="1" latinLnBrk="0" hangingPunct="1"/>
                      <a:r>
                        <a:rPr lang="de-DE" sz="1500" kern="1200" dirty="0">
                          <a:solidFill>
                            <a:schemeClr val="dk1"/>
                          </a:solidFill>
                          <a:latin typeface="Calibri" panose="020F0502020204030204" pitchFamily="34" charset="0"/>
                          <a:ea typeface="Garamond" charset="0"/>
                          <a:cs typeface="Garamond" charset="0"/>
                        </a:rPr>
                        <a:t>Klasse 12</a:t>
                      </a:r>
                    </a:p>
                  </a:txBody>
                  <a:tcPr>
                    <a:solidFill>
                      <a:schemeClr val="accent1">
                        <a:lumMod val="40000"/>
                        <a:lumOff val="60000"/>
                      </a:schemeClr>
                    </a:solidFill>
                  </a:tcPr>
                </a:tc>
                <a:extLst>
                  <a:ext uri="{0D108BD9-81ED-4DB2-BD59-A6C34878D82A}">
                    <a16:rowId xmlns:a16="http://schemas.microsoft.com/office/drawing/2014/main" xmlns="" val="10001"/>
                  </a:ext>
                </a:extLst>
              </a:tr>
              <a:tr h="0">
                <a:tc>
                  <a:txBody>
                    <a:bodyPr/>
                    <a:lstStyle/>
                    <a:p>
                      <a:endParaRPr lang="de-DE" sz="1500" dirty="0">
                        <a:latin typeface="Calibri" panose="020F0502020204030204" pitchFamily="34" charset="0"/>
                        <a:ea typeface="Garamond" charset="0"/>
                        <a:cs typeface="Garamond" charset="0"/>
                      </a:endParaRPr>
                    </a:p>
                  </a:txBody>
                  <a:tcPr>
                    <a:noFill/>
                  </a:tcPr>
                </a:tc>
                <a:tc>
                  <a:txBody>
                    <a:bodyPr/>
                    <a:lstStyle/>
                    <a:p>
                      <a:endParaRPr lang="de-DE" sz="1500" dirty="0">
                        <a:latin typeface="Calibri" panose="020F0502020204030204" pitchFamily="34" charset="0"/>
                        <a:ea typeface="Garamond" charset="0"/>
                        <a:cs typeface="Garamond" charset="0"/>
                      </a:endParaRPr>
                    </a:p>
                  </a:txBody>
                  <a:tcPr>
                    <a:noFill/>
                  </a:tcPr>
                </a:tc>
                <a:tc>
                  <a:txBody>
                    <a:bodyPr/>
                    <a:lstStyle/>
                    <a:p>
                      <a:pPr marL="0" marR="0" indent="0" algn="l" rtl="0" eaLnBrk="1" fontAlgn="auto" latinLnBrk="0" hangingPunct="1">
                        <a:spcBef>
                          <a:spcPts val="0"/>
                        </a:spcBef>
                        <a:spcAft>
                          <a:spcPts val="0"/>
                        </a:spcAft>
                      </a:pPr>
                      <a:r>
                        <a:rPr lang="de-DE" sz="1500" b="0" kern="1200" dirty="0">
                          <a:solidFill>
                            <a:srgbClr val="000000"/>
                          </a:solidFill>
                          <a:effectLst/>
                          <a:latin typeface="Calibri" panose="020F0502020204030204" pitchFamily="34" charset="0"/>
                          <a:ea typeface="Garamond" charset="0"/>
                          <a:cs typeface="Garamond" charset="0"/>
                        </a:rPr>
                        <a:t>Fortbildungen zur neuen Kursstufe (2h/5h)</a:t>
                      </a:r>
                      <a:endParaRPr lang="de-DE" sz="1500" b="0" dirty="0">
                        <a:effectLst/>
                        <a:latin typeface="Calibri" panose="020F0502020204030204" pitchFamily="34" charset="0"/>
                        <a:ea typeface="Garamond" charset="0"/>
                        <a:cs typeface="Garamond" charset="0"/>
                      </a:endParaRP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dirty="0">
                          <a:latin typeface="Calibri" panose="020F0502020204030204" pitchFamily="34" charset="0"/>
                          <a:ea typeface="Garamond" charset="0"/>
                          <a:cs typeface="Garamond" charset="0"/>
                        </a:rPr>
                        <a:t>„neue“ Kursstufe mit BP 2016</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b="1" dirty="0">
                          <a:latin typeface="Calibri" panose="020F0502020204030204" pitchFamily="34" charset="0"/>
                          <a:ea typeface="Garamond" charset="0"/>
                          <a:cs typeface="Garamond" charset="0"/>
                        </a:rPr>
                        <a:t>Erstes Abitur nach BP 2016</a:t>
                      </a:r>
                    </a:p>
                  </a:txBody>
                  <a:tcPr>
                    <a:solidFill>
                      <a:schemeClr val="accent5">
                        <a:lumMod val="60000"/>
                        <a:lumOff val="4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780049934"/>
      </p:ext>
    </p:extLst>
  </p:cSld>
  <p:clrMapOvr>
    <a:masterClrMapping/>
  </p:clrMapOvr>
  <p:transition>
    <p:pull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a:lnSpc>
                <a:spcPct val="90000"/>
              </a:lnSpc>
            </a:pPr>
            <a:r>
              <a:rPr lang="de-DE" sz="2200" dirty="0"/>
              <a:t>Die Aufgabenstellungen zur Vorbereitung sowie das Prüfungsgespräch bedienen alle Anforderungsbereiche (AFB I Reproduktion, AFB II Reorganisation, AFB III Transfer/Bewertung)</a:t>
            </a:r>
          </a:p>
          <a:p>
            <a:pPr>
              <a:lnSpc>
                <a:spcPct val="90000"/>
              </a:lnSpc>
            </a:pPr>
            <a:r>
              <a:rPr lang="de-DE" sz="2200" dirty="0"/>
              <a:t>Die Aufgabe wird schriftlich vorgelegt, die Vorbereitungszeit beträgt ca. 20 Minuten.</a:t>
            </a:r>
          </a:p>
          <a:p>
            <a:pPr>
              <a:lnSpc>
                <a:spcPct val="90000"/>
              </a:lnSpc>
            </a:pPr>
            <a:r>
              <a:rPr lang="de-DE" sz="2200" dirty="0"/>
              <a:t>Jeder Aufgabenvorschlag bezieht sich auf einen oder zwei Wissensbereiche.</a:t>
            </a:r>
          </a:p>
          <a:p>
            <a:pPr>
              <a:lnSpc>
                <a:spcPct val="90000"/>
              </a:lnSpc>
            </a:pPr>
            <a:r>
              <a:rPr lang="de-DE" sz="2200" dirty="0"/>
              <a:t>Der Erwartungshorizont zur Aufgabe ist durch das prüfende Mitglied vor Beginn der Prüfung dem Fachausschuss mündlich vorzutragen.</a:t>
            </a:r>
          </a:p>
          <a:p>
            <a:pPr>
              <a:lnSpc>
                <a:spcPct val="90000"/>
              </a:lnSpc>
            </a:pPr>
            <a:r>
              <a:rPr lang="de-DE" sz="2200" dirty="0">
                <a:latin typeface="+mn-lt"/>
              </a:rPr>
              <a:t>Das anschließende Prüfungsgespräch soll sich neben unmittelbaren Rückfragen zur Aufgabe auf mindestens ein weiteres Wissensgebiet beziehen.</a:t>
            </a:r>
          </a:p>
        </p:txBody>
      </p:sp>
      <p:sp>
        <p:nvSpPr>
          <p:cNvPr id="9" name="Titel 2">
            <a:extLst>
              <a:ext uri="{FF2B5EF4-FFF2-40B4-BE49-F238E27FC236}">
                <a16:creationId xmlns:a16="http://schemas.microsoft.com/office/drawing/2014/main" xmlns="" id="{3AB84F4E-80F3-459E-A2FC-4838F3FEC37E}"/>
              </a:ext>
            </a:extLst>
          </p:cNvPr>
          <p:cNvSpPr>
            <a:spLocks noGrp="1"/>
          </p:cNvSpPr>
          <p:nvPr>
            <p:ph type="title"/>
          </p:nvPr>
        </p:nvSpPr>
        <p:spPr>
          <a:xfrm>
            <a:off x="457200" y="692696"/>
            <a:ext cx="8229600" cy="1066800"/>
          </a:xfrm>
        </p:spPr>
        <p:txBody>
          <a:bodyPr>
            <a:normAutofit fontScale="90000"/>
          </a:bodyPr>
          <a:lstStyle/>
          <a:p>
            <a:r>
              <a:rPr lang="de-DE" u="sng" dirty="0"/>
              <a:t>Mündliche Prüfung (Basis-/Leistungsfach)</a:t>
            </a:r>
            <a:endParaRPr lang="de-DE" dirty="0"/>
          </a:p>
        </p:txBody>
      </p:sp>
    </p:spTree>
    <p:extLst>
      <p:ext uri="{BB962C8B-B14F-4D97-AF65-F5344CB8AC3E}">
        <p14:creationId xmlns:p14="http://schemas.microsoft.com/office/powerpoint/2010/main" val="4231208224"/>
      </p:ext>
    </p:extLst>
  </p:cSld>
  <p:clrMapOvr>
    <a:masterClrMapping/>
  </p:clrMapOvr>
  <p:transition>
    <p:pull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404622" indent="-285750">
              <a:spcBef>
                <a:spcPts val="0"/>
              </a:spcBef>
            </a:pPr>
            <a:r>
              <a:rPr lang="de-DE" sz="2000" dirty="0">
                <a:latin typeface="Calibri" panose="020F0502020204030204" pitchFamily="34" charset="0"/>
                <a:ea typeface="Garamond" charset="0"/>
                <a:cs typeface="Calibri" panose="020F0502020204030204" pitchFamily="34" charset="0"/>
              </a:rPr>
              <a:t>Zeitschiene</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Planungsebenen Sportunterricht</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Stufenspezifische Hinweise</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Leistungsfach</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Prüfungen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Praktische Prüfung</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Schriftliche Prüfung (Leistungsfach)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Mündliche Prüfung</a:t>
            </a:r>
          </a:p>
          <a:p>
            <a:pPr marL="404622" indent="-285750">
              <a:spcBef>
                <a:spcPts val="0"/>
              </a:spcBef>
            </a:pPr>
            <a:r>
              <a:rPr lang="de-DE" sz="2000" b="1" dirty="0">
                <a:latin typeface="Calibri" panose="020F0502020204030204" pitchFamily="34" charset="0"/>
                <a:ea typeface="Garamond" charset="0"/>
                <a:cs typeface="Calibri" panose="020F0502020204030204" pitchFamily="34" charset="0"/>
              </a:rPr>
              <a:t>Inhaltsbereich Wissen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Standards</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Basispapiere</a:t>
            </a:r>
          </a:p>
          <a:p>
            <a:pPr marL="404622" indent="-285750">
              <a:spcBef>
                <a:spcPts val="0"/>
              </a:spcBef>
            </a:pPr>
            <a:r>
              <a:rPr lang="de-DE" sz="2000" dirty="0">
                <a:ea typeface="Garamond" charset="0"/>
                <a:cs typeface="Calibri" panose="020F0502020204030204" pitchFamily="34" charset="0"/>
              </a:rPr>
              <a:t>Allgemeine</a:t>
            </a:r>
            <a:r>
              <a:rPr lang="de-DE" sz="2000" dirty="0">
                <a:latin typeface="Calibri" panose="020F0502020204030204" pitchFamily="34" charset="0"/>
                <a:ea typeface="Garamond" charset="0"/>
                <a:cs typeface="Calibri" panose="020F0502020204030204" pitchFamily="34" charset="0"/>
              </a:rPr>
              <a:t> Hinweise</a:t>
            </a:r>
          </a:p>
          <a:p>
            <a:pPr marL="411480" lvl="1" indent="0">
              <a:spcBef>
                <a:spcPts val="0"/>
              </a:spcBef>
              <a:buNone/>
            </a:pPr>
            <a:endParaRPr lang="de-DE" sz="1400" dirty="0">
              <a:latin typeface="Calibri" panose="020F0502020204030204" pitchFamily="34" charset="0"/>
              <a:ea typeface="Garamond" charset="0"/>
              <a:cs typeface="Calibri" panose="020F0502020204030204" pitchFamily="34" charset="0"/>
            </a:endParaRPr>
          </a:p>
        </p:txBody>
      </p:sp>
      <p:sp>
        <p:nvSpPr>
          <p:cNvPr id="3" name="Titel 2"/>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Informationen zur Kursstufe</a:t>
            </a:r>
          </a:p>
        </p:txBody>
      </p:sp>
    </p:spTree>
    <p:extLst>
      <p:ext uri="{BB962C8B-B14F-4D97-AF65-F5344CB8AC3E}">
        <p14:creationId xmlns:p14="http://schemas.microsoft.com/office/powerpoint/2010/main" val="3047027488"/>
      </p:ext>
    </p:extLst>
  </p:cSld>
  <p:clrMapOvr>
    <a:masterClrMapping/>
  </p:clrMapOvr>
  <p:transition>
    <p:pull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p:nvPr/>
        </p:nvSpPr>
        <p:spPr>
          <a:xfrm>
            <a:off x="126225" y="2833031"/>
            <a:ext cx="6264759" cy="338554"/>
          </a:xfrm>
          <a:prstGeom prst="rect">
            <a:avLst/>
          </a:prstGeom>
          <a:noFill/>
        </p:spPr>
        <p:txBody>
          <a:bodyPr wrap="square" rtlCol="0">
            <a:spAutoFit/>
          </a:bodyPr>
          <a:lstStyle/>
          <a:p>
            <a:pPr algn="ctr"/>
            <a:endParaRPr lang="de-DE" sz="1600" dirty="0">
              <a:latin typeface="Garamond" charset="0"/>
              <a:ea typeface="Garamond" charset="0"/>
              <a:cs typeface="Garamond" charset="0"/>
            </a:endParaRPr>
          </a:p>
        </p:txBody>
      </p:sp>
      <p:grpSp>
        <p:nvGrpSpPr>
          <p:cNvPr id="4" name="Gruppierung 3"/>
          <p:cNvGrpSpPr/>
          <p:nvPr/>
        </p:nvGrpSpPr>
        <p:grpSpPr>
          <a:xfrm>
            <a:off x="231443" y="1759496"/>
            <a:ext cx="7796941" cy="4104456"/>
            <a:chOff x="209299" y="1467687"/>
            <a:chExt cx="8251133" cy="4433801"/>
          </a:xfrm>
        </p:grpSpPr>
        <p:grpSp>
          <p:nvGrpSpPr>
            <p:cNvPr id="20" name="Gruppierung 19"/>
            <p:cNvGrpSpPr/>
            <p:nvPr/>
          </p:nvGrpSpPr>
          <p:grpSpPr>
            <a:xfrm>
              <a:off x="611560" y="5085376"/>
              <a:ext cx="6441638" cy="816110"/>
              <a:chOff x="1043608" y="2060848"/>
              <a:chExt cx="3024336" cy="792088"/>
            </a:xfrm>
            <a:solidFill>
              <a:schemeClr val="bg1">
                <a:lumMod val="25000"/>
              </a:schemeClr>
            </a:solidFill>
          </p:grpSpPr>
          <p:sp>
            <p:nvSpPr>
              <p:cNvPr id="21" name="Rechteck 20"/>
              <p:cNvSpPr/>
              <p:nvPr/>
            </p:nvSpPr>
            <p:spPr>
              <a:xfrm>
                <a:off x="1043608" y="2060848"/>
                <a:ext cx="3024336" cy="792088"/>
              </a:xfrm>
              <a:prstGeom prst="rect">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Textfeld 21"/>
              <p:cNvSpPr txBox="1"/>
              <p:nvPr/>
            </p:nvSpPr>
            <p:spPr>
              <a:xfrm>
                <a:off x="1100588" y="2133726"/>
                <a:ext cx="2945393" cy="645373"/>
              </a:xfrm>
              <a:prstGeom prst="rect">
                <a:avLst/>
              </a:prstGeom>
              <a:noFill/>
              <a:ln>
                <a:noFill/>
              </a:ln>
            </p:spPr>
            <p:txBody>
              <a:bodyPr wrap="square" rtlCol="0">
                <a:spAutoFit/>
              </a:bodyPr>
              <a:lstStyle/>
              <a:p>
                <a:pPr algn="ctr"/>
                <a:r>
                  <a:rPr lang="de-DE" sz="1600" dirty="0">
                    <a:latin typeface="+mj-lt"/>
                    <a:ea typeface="Garamond" charset="0"/>
                    <a:cs typeface="Garamond" charset="0"/>
                  </a:rPr>
                  <a:t>Prozessbezogene</a:t>
                </a:r>
                <a:r>
                  <a:rPr lang="de-DE" dirty="0">
                    <a:latin typeface="+mj-lt"/>
                  </a:rPr>
                  <a:t> </a:t>
                </a:r>
              </a:p>
              <a:p>
                <a:pPr algn="ctr"/>
                <a:r>
                  <a:rPr lang="de-DE" sz="1600" dirty="0">
                    <a:latin typeface="+mj-lt"/>
                    <a:ea typeface="Garamond" charset="0"/>
                    <a:cs typeface="Garamond" charset="0"/>
                  </a:rPr>
                  <a:t>Kompetenzen</a:t>
                </a:r>
              </a:p>
            </p:txBody>
          </p:sp>
        </p:grpSp>
        <p:grpSp>
          <p:nvGrpSpPr>
            <p:cNvPr id="26" name="Gruppierung 25"/>
            <p:cNvGrpSpPr/>
            <p:nvPr/>
          </p:nvGrpSpPr>
          <p:grpSpPr>
            <a:xfrm rot="5400000">
              <a:off x="6052949" y="3494006"/>
              <a:ext cx="3529095" cy="1285870"/>
              <a:chOff x="1043608" y="2060848"/>
              <a:chExt cx="3024336" cy="792088"/>
            </a:xfrm>
            <a:solidFill>
              <a:schemeClr val="bg1">
                <a:lumMod val="25000"/>
              </a:schemeClr>
            </a:solidFill>
          </p:grpSpPr>
          <p:sp>
            <p:nvSpPr>
              <p:cNvPr id="27" name="Rechteck 26"/>
              <p:cNvSpPr/>
              <p:nvPr/>
            </p:nvSpPr>
            <p:spPr>
              <a:xfrm>
                <a:off x="1043608" y="2060848"/>
                <a:ext cx="3024336" cy="792088"/>
              </a:xfrm>
              <a:prstGeom prst="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Textfeld 27"/>
              <p:cNvSpPr txBox="1"/>
              <p:nvPr/>
            </p:nvSpPr>
            <p:spPr>
              <a:xfrm>
                <a:off x="1242812" y="2339077"/>
                <a:ext cx="2503512" cy="220696"/>
              </a:xfrm>
              <a:prstGeom prst="rect">
                <a:avLst/>
              </a:prstGeom>
              <a:grpFill/>
              <a:ln>
                <a:noFill/>
              </a:ln>
            </p:spPr>
            <p:txBody>
              <a:bodyPr wrap="square" rtlCol="0">
                <a:spAutoFit/>
              </a:bodyPr>
              <a:lstStyle/>
              <a:p>
                <a:pPr algn="ctr"/>
                <a:r>
                  <a:rPr lang="de-DE" sz="1600" dirty="0">
                    <a:solidFill>
                      <a:srgbClr val="FFFDE9"/>
                    </a:solidFill>
                    <a:latin typeface="+mj-lt"/>
                    <a:ea typeface="Garamond" charset="0"/>
                    <a:cs typeface="Garamond" charset="0"/>
                  </a:rPr>
                  <a:t>Mehrperspektivität</a:t>
                </a:r>
              </a:p>
            </p:txBody>
          </p:sp>
        </p:grpSp>
        <p:grpSp>
          <p:nvGrpSpPr>
            <p:cNvPr id="32" name="Gruppierung 31"/>
            <p:cNvGrpSpPr/>
            <p:nvPr/>
          </p:nvGrpSpPr>
          <p:grpSpPr>
            <a:xfrm>
              <a:off x="611559" y="2929050"/>
              <a:ext cx="6441639" cy="846206"/>
              <a:chOff x="1043608" y="2060848"/>
              <a:chExt cx="3024336" cy="792088"/>
            </a:xfrm>
          </p:grpSpPr>
          <p:sp>
            <p:nvSpPr>
              <p:cNvPr id="33" name="Rechteck 32"/>
              <p:cNvSpPr/>
              <p:nvPr/>
            </p:nvSpPr>
            <p:spPr>
              <a:xfrm>
                <a:off x="1043608" y="2060848"/>
                <a:ext cx="3024336" cy="7920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Textfeld 33"/>
              <p:cNvSpPr txBox="1"/>
              <p:nvPr/>
            </p:nvSpPr>
            <p:spPr>
              <a:xfrm>
                <a:off x="1304020" y="2192566"/>
                <a:ext cx="2503512" cy="591299"/>
              </a:xfrm>
              <a:prstGeom prst="rect">
                <a:avLst/>
              </a:prstGeom>
              <a:noFill/>
            </p:spPr>
            <p:txBody>
              <a:bodyPr wrap="square" rtlCol="0">
                <a:spAutoFit/>
              </a:bodyPr>
              <a:lstStyle/>
              <a:p>
                <a:pPr algn="ctr"/>
                <a:r>
                  <a:rPr lang="de-DE" sz="1600" b="1" dirty="0">
                    <a:latin typeface="+mj-lt"/>
                    <a:ea typeface="Garamond" charset="0"/>
                    <a:cs typeface="Garamond" charset="0"/>
                  </a:rPr>
                  <a:t>Wissen</a:t>
                </a:r>
                <a:r>
                  <a:rPr lang="de-DE" sz="1600" dirty="0">
                    <a:latin typeface="+mj-lt"/>
                    <a:ea typeface="Garamond" charset="0"/>
                    <a:cs typeface="Garamond" charset="0"/>
                  </a:rPr>
                  <a:t/>
                </a:r>
                <a:br>
                  <a:rPr lang="de-DE" sz="1600" dirty="0">
                    <a:latin typeface="+mj-lt"/>
                    <a:ea typeface="Garamond" charset="0"/>
                    <a:cs typeface="Garamond" charset="0"/>
                  </a:rPr>
                </a:br>
                <a:r>
                  <a:rPr lang="de-DE" sz="1600" dirty="0">
                    <a:latin typeface="+mj-lt"/>
                    <a:ea typeface="Garamond" charset="0"/>
                    <a:cs typeface="Garamond" charset="0"/>
                  </a:rPr>
                  <a:t> </a:t>
                </a:r>
                <a:r>
                  <a:rPr lang="de-DE" sz="1400" dirty="0">
                    <a:latin typeface="+mj-lt"/>
                    <a:ea typeface="Garamond" charset="0"/>
                    <a:cs typeface="Garamond" charset="0"/>
                  </a:rPr>
                  <a:t>Standards für inhaltsbezogenen Kompetenzen</a:t>
                </a:r>
              </a:p>
            </p:txBody>
          </p:sp>
        </p:grpSp>
        <p:grpSp>
          <p:nvGrpSpPr>
            <p:cNvPr id="36" name="Gruppierung 35"/>
            <p:cNvGrpSpPr/>
            <p:nvPr/>
          </p:nvGrpSpPr>
          <p:grpSpPr>
            <a:xfrm>
              <a:off x="611559" y="1467687"/>
              <a:ext cx="7848873" cy="816110"/>
              <a:chOff x="1043608" y="2060848"/>
              <a:chExt cx="3024336" cy="792088"/>
            </a:xfrm>
            <a:solidFill>
              <a:schemeClr val="accent5">
                <a:lumMod val="20000"/>
                <a:lumOff val="80000"/>
              </a:schemeClr>
            </a:solidFill>
          </p:grpSpPr>
          <p:sp>
            <p:nvSpPr>
              <p:cNvPr id="37" name="Rechteck 36"/>
              <p:cNvSpPr/>
              <p:nvPr/>
            </p:nvSpPr>
            <p:spPr>
              <a:xfrm>
                <a:off x="1043608" y="2060848"/>
                <a:ext cx="3024336" cy="792088"/>
              </a:xfrm>
              <a:prstGeom prst="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8" name="Textfeld 37"/>
              <p:cNvSpPr txBox="1"/>
              <p:nvPr/>
            </p:nvSpPr>
            <p:spPr>
              <a:xfrm>
                <a:off x="1100588" y="2264526"/>
                <a:ext cx="2945393" cy="354955"/>
              </a:xfrm>
              <a:prstGeom prst="rect">
                <a:avLst/>
              </a:prstGeom>
              <a:grpFill/>
              <a:ln>
                <a:noFill/>
              </a:ln>
            </p:spPr>
            <p:txBody>
              <a:bodyPr wrap="square" rtlCol="0">
                <a:spAutoFit/>
              </a:bodyPr>
              <a:lstStyle/>
              <a:p>
                <a:pPr algn="ctr"/>
                <a:r>
                  <a:rPr lang="de-DE" sz="1600" b="1" dirty="0">
                    <a:latin typeface="+mj-lt"/>
                    <a:ea typeface="Garamond" charset="0"/>
                    <a:cs typeface="Garamond" charset="0"/>
                  </a:rPr>
                  <a:t>Leitperspektiven</a:t>
                </a:r>
              </a:p>
            </p:txBody>
          </p:sp>
        </p:grpSp>
        <p:grpSp>
          <p:nvGrpSpPr>
            <p:cNvPr id="39" name="Gruppierung 38"/>
            <p:cNvGrpSpPr/>
            <p:nvPr/>
          </p:nvGrpSpPr>
          <p:grpSpPr>
            <a:xfrm>
              <a:off x="611559" y="2352718"/>
              <a:ext cx="6441639" cy="571432"/>
              <a:chOff x="1043608" y="2060848"/>
              <a:chExt cx="3024336" cy="792088"/>
            </a:xfrm>
            <a:solidFill>
              <a:schemeClr val="accent6">
                <a:lumMod val="40000"/>
                <a:lumOff val="60000"/>
              </a:schemeClr>
            </a:solidFill>
          </p:grpSpPr>
          <p:sp>
            <p:nvSpPr>
              <p:cNvPr id="40" name="Rechteck 39"/>
              <p:cNvSpPr/>
              <p:nvPr/>
            </p:nvSpPr>
            <p:spPr>
              <a:xfrm>
                <a:off x="1043608" y="2060848"/>
                <a:ext cx="3024336" cy="792088"/>
              </a:xfrm>
              <a:prstGeom prst="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1" name="Textfeld 40"/>
              <p:cNvSpPr txBox="1"/>
              <p:nvPr/>
            </p:nvSpPr>
            <p:spPr>
              <a:xfrm>
                <a:off x="1315301" y="2218611"/>
                <a:ext cx="2503511" cy="506941"/>
              </a:xfrm>
              <a:prstGeom prst="rect">
                <a:avLst/>
              </a:prstGeom>
              <a:grpFill/>
              <a:ln>
                <a:noFill/>
              </a:ln>
            </p:spPr>
            <p:txBody>
              <a:bodyPr wrap="square" rtlCol="0">
                <a:spAutoFit/>
              </a:bodyPr>
              <a:lstStyle/>
              <a:p>
                <a:pPr algn="ctr"/>
                <a:r>
                  <a:rPr lang="de-DE" sz="1600" b="1" dirty="0">
                    <a:latin typeface="+mj-lt"/>
                    <a:ea typeface="Garamond" charset="0"/>
                    <a:cs typeface="Garamond" charset="0"/>
                  </a:rPr>
                  <a:t>Inhaltsbereiche</a:t>
                </a:r>
              </a:p>
            </p:txBody>
          </p:sp>
        </p:grpSp>
        <p:pic>
          <p:nvPicPr>
            <p:cNvPr id="35" name="Bild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8332" y="3002131"/>
              <a:ext cx="876002" cy="816002"/>
            </a:xfrm>
            <a:prstGeom prst="rect">
              <a:avLst/>
            </a:prstGeom>
            <a:effectLst>
              <a:reflection stA="97000" endPos="65000" dist="50800" dir="5400000" sy="-100000" algn="bl" rotWithShape="0"/>
            </a:effectLst>
          </p:spPr>
        </p:pic>
        <p:grpSp>
          <p:nvGrpSpPr>
            <p:cNvPr id="43" name="Gruppierung 42"/>
            <p:cNvGrpSpPr/>
            <p:nvPr/>
          </p:nvGrpSpPr>
          <p:grpSpPr>
            <a:xfrm>
              <a:off x="209299" y="3768342"/>
              <a:ext cx="7294211" cy="624137"/>
              <a:chOff x="854748" y="2060848"/>
              <a:chExt cx="3424617" cy="810081"/>
            </a:xfrm>
          </p:grpSpPr>
          <p:sp>
            <p:nvSpPr>
              <p:cNvPr id="44" name="Rechteck 43"/>
              <p:cNvSpPr/>
              <p:nvPr/>
            </p:nvSpPr>
            <p:spPr>
              <a:xfrm>
                <a:off x="1043608" y="2060848"/>
                <a:ext cx="3024336" cy="7920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feld 44"/>
              <p:cNvSpPr txBox="1"/>
              <p:nvPr/>
            </p:nvSpPr>
            <p:spPr>
              <a:xfrm>
                <a:off x="854748" y="2094186"/>
                <a:ext cx="3424617" cy="776743"/>
              </a:xfrm>
              <a:prstGeom prst="rect">
                <a:avLst/>
              </a:prstGeom>
              <a:noFill/>
            </p:spPr>
            <p:txBody>
              <a:bodyPr wrap="square" rtlCol="0">
                <a:spAutoFit/>
              </a:bodyPr>
              <a:lstStyle/>
              <a:p>
                <a:pPr algn="ctr"/>
                <a:r>
                  <a:rPr lang="de-DE" sz="1600" b="1" dirty="0">
                    <a:latin typeface="+mj-lt"/>
                    <a:ea typeface="Garamond" charset="0"/>
                    <a:cs typeface="Garamond" charset="0"/>
                  </a:rPr>
                  <a:t>Spielen</a:t>
                </a:r>
              </a:p>
              <a:p>
                <a:pPr algn="ctr"/>
                <a:r>
                  <a:rPr lang="de-DE" sz="1300" dirty="0">
                    <a:latin typeface="+mj-lt"/>
                    <a:ea typeface="Garamond" charset="0"/>
                    <a:cs typeface="Garamond" charset="0"/>
                  </a:rPr>
                  <a:t>Standards für inhaltsbezogenen Kompetenzen (motorisch/kognitiv/kreativ gestalterisch)</a:t>
                </a:r>
                <a:endParaRPr lang="de-DE" sz="1300" b="1" dirty="0">
                  <a:latin typeface="+mj-lt"/>
                  <a:ea typeface="Garamond" charset="0"/>
                  <a:cs typeface="Garamond" charset="0"/>
                </a:endParaRPr>
              </a:p>
            </p:txBody>
          </p:sp>
        </p:grpSp>
        <p:grpSp>
          <p:nvGrpSpPr>
            <p:cNvPr id="46" name="Gruppierung 45"/>
            <p:cNvGrpSpPr/>
            <p:nvPr/>
          </p:nvGrpSpPr>
          <p:grpSpPr>
            <a:xfrm>
              <a:off x="611559" y="4380882"/>
              <a:ext cx="6441639" cy="610274"/>
              <a:chOff x="1043608" y="2060848"/>
              <a:chExt cx="3024336" cy="792088"/>
            </a:xfrm>
          </p:grpSpPr>
          <p:sp>
            <p:nvSpPr>
              <p:cNvPr id="47" name="Rechteck 46"/>
              <p:cNvSpPr/>
              <p:nvPr/>
            </p:nvSpPr>
            <p:spPr>
              <a:xfrm>
                <a:off x="1043608" y="2060848"/>
                <a:ext cx="3024336" cy="7920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8" name="Textfeld 47"/>
              <p:cNvSpPr txBox="1"/>
              <p:nvPr/>
            </p:nvSpPr>
            <p:spPr>
              <a:xfrm>
                <a:off x="1296588" y="2221437"/>
                <a:ext cx="2503512" cy="474675"/>
              </a:xfrm>
              <a:prstGeom prst="rect">
                <a:avLst/>
              </a:prstGeom>
              <a:noFill/>
            </p:spPr>
            <p:txBody>
              <a:bodyPr wrap="square" rtlCol="0">
                <a:spAutoFit/>
              </a:bodyPr>
              <a:lstStyle/>
              <a:p>
                <a:pPr algn="ctr"/>
                <a:r>
                  <a:rPr lang="is-IS" sz="1600" dirty="0">
                    <a:latin typeface="+mj-lt"/>
                    <a:ea typeface="Garamond" charset="0"/>
                    <a:cs typeface="Garamond" charset="0"/>
                  </a:rPr>
                  <a:t>…</a:t>
                </a:r>
                <a:endParaRPr lang="de-DE" sz="1600" dirty="0">
                  <a:latin typeface="+mj-lt"/>
                  <a:ea typeface="Garamond" charset="0"/>
                  <a:cs typeface="Garamond" charset="0"/>
                </a:endParaRPr>
              </a:p>
            </p:txBody>
          </p:sp>
        </p:grpSp>
      </p:grpSp>
      <p:sp>
        <p:nvSpPr>
          <p:cNvPr id="29" name="Titel 2"/>
          <p:cNvSpPr>
            <a:spLocks noGrp="1"/>
          </p:cNvSpPr>
          <p:nvPr>
            <p:ph type="title"/>
          </p:nvPr>
        </p:nvSpPr>
        <p:spPr>
          <a:xfrm>
            <a:off x="457200" y="692696"/>
            <a:ext cx="8229600" cy="1066800"/>
          </a:xfrm>
        </p:spPr>
        <p:txBody>
          <a:bodyPr>
            <a:normAutofit/>
          </a:bodyPr>
          <a:lstStyle/>
          <a:p>
            <a:r>
              <a:rPr lang="de-DE" u="sng" dirty="0"/>
              <a:t>Inhaltsbereich Wissen</a:t>
            </a:r>
            <a:endParaRPr lang="de-DE" sz="3200" u="sng" dirty="0"/>
          </a:p>
        </p:txBody>
      </p:sp>
    </p:spTree>
    <p:extLst>
      <p:ext uri="{BB962C8B-B14F-4D97-AF65-F5344CB8AC3E}">
        <p14:creationId xmlns:p14="http://schemas.microsoft.com/office/powerpoint/2010/main" val="338454338"/>
      </p:ext>
    </p:extLst>
  </p:cSld>
  <p:clrMapOvr>
    <a:masterClrMapping/>
  </p:clrMapOvr>
  <p:transition>
    <p:pull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404622" indent="-285750">
              <a:spcBef>
                <a:spcPts val="0"/>
              </a:spcBef>
            </a:pPr>
            <a:r>
              <a:rPr lang="de-DE" sz="2000" dirty="0">
                <a:latin typeface="Calibri" panose="020F0502020204030204" pitchFamily="34" charset="0"/>
                <a:ea typeface="Garamond" charset="0"/>
                <a:cs typeface="Calibri" panose="020F0502020204030204" pitchFamily="34" charset="0"/>
              </a:rPr>
              <a:t>Zeitschiene</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Planungsebenen Sportunterricht</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Stufenspezifische Hinweise</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Leistungsfach</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Prüfungen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Praktische Prüfung</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Schriftliche Prüfung (Leistungsfach)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Mündliche Prüfung</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Inhaltsbereich Wissen</a:t>
            </a:r>
          </a:p>
          <a:p>
            <a:pPr marL="697230" lvl="1" indent="-285750">
              <a:spcBef>
                <a:spcPts val="0"/>
              </a:spcBef>
            </a:pPr>
            <a:r>
              <a:rPr lang="de-DE" sz="2000" b="1" dirty="0">
                <a:latin typeface="Calibri" panose="020F0502020204030204" pitchFamily="34" charset="0"/>
                <a:ea typeface="Garamond" charset="0"/>
                <a:cs typeface="Calibri" panose="020F0502020204030204" pitchFamily="34" charset="0"/>
              </a:rPr>
              <a:t>Standards</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Basispapiere</a:t>
            </a:r>
          </a:p>
          <a:p>
            <a:pPr marL="404622" indent="-285750">
              <a:spcBef>
                <a:spcPts val="0"/>
              </a:spcBef>
            </a:pPr>
            <a:r>
              <a:rPr lang="de-DE" sz="2000" dirty="0">
                <a:ea typeface="Garamond" charset="0"/>
                <a:cs typeface="Calibri" panose="020F0502020204030204" pitchFamily="34" charset="0"/>
              </a:rPr>
              <a:t>Allgemeine</a:t>
            </a:r>
            <a:r>
              <a:rPr lang="de-DE" sz="2000" dirty="0">
                <a:latin typeface="Calibri" panose="020F0502020204030204" pitchFamily="34" charset="0"/>
                <a:ea typeface="Garamond" charset="0"/>
                <a:cs typeface="Calibri" panose="020F0502020204030204" pitchFamily="34" charset="0"/>
              </a:rPr>
              <a:t> Hinweise</a:t>
            </a:r>
          </a:p>
          <a:p>
            <a:pPr marL="411480" lvl="1" indent="0">
              <a:spcBef>
                <a:spcPts val="0"/>
              </a:spcBef>
              <a:buNone/>
            </a:pPr>
            <a:endParaRPr lang="de-DE" sz="1400" dirty="0">
              <a:latin typeface="Calibri" panose="020F0502020204030204" pitchFamily="34" charset="0"/>
              <a:ea typeface="Garamond" charset="0"/>
              <a:cs typeface="Calibri" panose="020F0502020204030204" pitchFamily="34" charset="0"/>
            </a:endParaRPr>
          </a:p>
        </p:txBody>
      </p:sp>
      <p:sp>
        <p:nvSpPr>
          <p:cNvPr id="3" name="Titel 2"/>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Informationen zur Kursstufe</a:t>
            </a:r>
          </a:p>
        </p:txBody>
      </p:sp>
    </p:spTree>
    <p:extLst>
      <p:ext uri="{BB962C8B-B14F-4D97-AF65-F5344CB8AC3E}">
        <p14:creationId xmlns:p14="http://schemas.microsoft.com/office/powerpoint/2010/main" val="2931061482"/>
      </p:ext>
    </p:extLst>
  </p:cSld>
  <p:clrMapOvr>
    <a:masterClrMapping/>
  </p:clrMapOvr>
  <p:transition>
    <p:pull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109728" indent="0">
              <a:buNone/>
            </a:pPr>
            <a:r>
              <a:rPr lang="de-DE" sz="1600" b="1" u="sng" dirty="0">
                <a:latin typeface="+mn-lt"/>
                <a:ea typeface="Garamond" charset="0"/>
                <a:cs typeface="Garamond" charset="0"/>
              </a:rPr>
              <a:t>1. Wissen zur Realisierung des eigenen sportlichen Handelns</a:t>
            </a:r>
            <a:endParaRPr lang="de-DE" sz="1600" dirty="0">
              <a:latin typeface="+mn-lt"/>
              <a:ea typeface="Garamond" charset="0"/>
              <a:cs typeface="Garamond" charset="0"/>
            </a:endParaRPr>
          </a:p>
          <a:p>
            <a:pPr marL="109728" indent="0">
              <a:buNone/>
            </a:pPr>
            <a:endParaRPr lang="de-DE" sz="1600" b="1" u="sng" dirty="0">
              <a:latin typeface="+mn-lt"/>
              <a:ea typeface="Garamond" charset="0"/>
              <a:cs typeface="Garamond" charset="0"/>
            </a:endParaRPr>
          </a:p>
          <a:p>
            <a:pPr marL="109728" indent="0">
              <a:buNone/>
            </a:pPr>
            <a:r>
              <a:rPr lang="de-DE" sz="1600" u="sng" dirty="0">
                <a:latin typeface="+mn-lt"/>
                <a:ea typeface="Garamond" charset="0"/>
                <a:cs typeface="Garamond" charset="0"/>
              </a:rPr>
              <a:t>Spezifische Grundlagen der unterrichteten Sportarten und weiterer sportpraktischer Inhalte</a:t>
            </a:r>
            <a:endParaRPr lang="de-DE" sz="1600" dirty="0">
              <a:latin typeface="+mn-lt"/>
              <a:ea typeface="Garamond" charset="0"/>
              <a:cs typeface="Garamond" charset="0"/>
            </a:endParaRPr>
          </a:p>
          <a:p>
            <a:pPr lvl="0"/>
            <a:r>
              <a:rPr lang="de-DE" sz="1600" dirty="0">
                <a:latin typeface="+mn-lt"/>
                <a:ea typeface="Garamond" charset="0"/>
                <a:cs typeface="Garamond" charset="0"/>
              </a:rPr>
              <a:t>sportartspezifische Grundlagen der unterrichteten Inhaltsbereiche (zum Beispiel Regeln, Bewegungstechniken, Taktik) nennen und erläutern</a:t>
            </a:r>
          </a:p>
          <a:p>
            <a:endParaRPr lang="de-DE" sz="1600" dirty="0">
              <a:latin typeface="+mn-lt"/>
              <a:ea typeface="Garamond" charset="0"/>
              <a:cs typeface="Garamond" charset="0"/>
            </a:endParaRPr>
          </a:p>
          <a:p>
            <a:pPr marL="109728" indent="0">
              <a:buNone/>
            </a:pPr>
            <a:r>
              <a:rPr lang="de-DE" sz="1600" u="sng" dirty="0">
                <a:latin typeface="+mn-lt"/>
                <a:ea typeface="Garamond" charset="0"/>
                <a:cs typeface="Garamond" charset="0"/>
              </a:rPr>
              <a:t>Funktionszusammenhänge von Bewegungsabläufen</a:t>
            </a:r>
            <a:endParaRPr lang="de-DE" sz="1600" dirty="0">
              <a:latin typeface="+mn-lt"/>
              <a:ea typeface="Garamond" charset="0"/>
              <a:cs typeface="Garamond" charset="0"/>
            </a:endParaRPr>
          </a:p>
          <a:p>
            <a:pPr lvl="0"/>
            <a:r>
              <a:rPr lang="de-DE" sz="1600" dirty="0">
                <a:latin typeface="+mn-lt"/>
                <a:ea typeface="Garamond" charset="0"/>
                <a:cs typeface="Garamond" charset="0"/>
              </a:rPr>
              <a:t>sportliche Bewegungen unter funktionaler Betrachtungsweise analysieren (zum Beispiel funktionale Bewegungsanalysen entwerfen, Probleme der Phaseneinteilung von Bewegungen erörtern)</a:t>
            </a:r>
          </a:p>
          <a:p>
            <a:pPr lvl="0"/>
            <a:r>
              <a:rPr lang="de-DE" sz="1600" dirty="0">
                <a:latin typeface="+mn-lt"/>
                <a:ea typeface="Garamond" charset="0"/>
                <a:cs typeface="Garamond" charset="0"/>
              </a:rPr>
              <a:t>sportliche Bewegungen unter biomechanischer Betrachtungsweise analysieren (zum Beispiel allgemeine Grundlagen der Biomechanik und biomechanische Prinzipien anwenden)</a:t>
            </a:r>
          </a:p>
          <a:p>
            <a:pPr lvl="0"/>
            <a:r>
              <a:rPr lang="de-DE" sz="1600" dirty="0">
                <a:latin typeface="+mn-lt"/>
                <a:ea typeface="Garamond" charset="0"/>
                <a:cs typeface="Garamond" charset="0"/>
              </a:rPr>
              <a:t>mit mediengestützten Verfahren der Bewegungsbeobachtung und -diagnostik (zum Beispiel Beobachtungsbogen, Fotosequenzen, Videoanalyse) sachgerecht umgehen</a:t>
            </a:r>
          </a:p>
          <a:p>
            <a:pPr lvl="0"/>
            <a:r>
              <a:rPr lang="de-DE" sz="1600" dirty="0">
                <a:latin typeface="+mn-lt"/>
                <a:ea typeface="Garamond" charset="0"/>
                <a:cs typeface="Garamond" charset="0"/>
              </a:rPr>
              <a:t>Bewegungsspielräume erkennen und Fehler korrigieren</a:t>
            </a:r>
          </a:p>
          <a:p>
            <a:pPr marL="109728" indent="0">
              <a:buNone/>
            </a:pPr>
            <a:endParaRPr lang="de-DE" sz="1200" dirty="0"/>
          </a:p>
        </p:txBody>
      </p:sp>
      <p:sp>
        <p:nvSpPr>
          <p:cNvPr id="3" name="Titel 2"/>
          <p:cNvSpPr>
            <a:spLocks noGrp="1"/>
          </p:cNvSpPr>
          <p:nvPr>
            <p:ph type="title"/>
          </p:nvPr>
        </p:nvSpPr>
        <p:spPr/>
        <p:txBody>
          <a:bodyPr>
            <a:noAutofit/>
          </a:bodyPr>
          <a:lstStyle/>
          <a:p>
            <a:r>
              <a:rPr lang="de-DE" u="sng" dirty="0"/>
              <a:t>Standards (Basisfach)</a:t>
            </a:r>
          </a:p>
        </p:txBody>
      </p:sp>
    </p:spTree>
    <p:extLst>
      <p:ext uri="{BB962C8B-B14F-4D97-AF65-F5344CB8AC3E}">
        <p14:creationId xmlns:p14="http://schemas.microsoft.com/office/powerpoint/2010/main" val="888335504"/>
      </p:ext>
    </p:extLst>
  </p:cSld>
  <p:clrMapOvr>
    <a:masterClrMapping/>
  </p:clrMapOvr>
  <p:transition>
    <p:pull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109728" indent="0">
              <a:buFont typeface="Arial" pitchFamily="34" charset="0"/>
              <a:buNone/>
            </a:pPr>
            <a:r>
              <a:rPr lang="de-DE" sz="1500" u="sng" dirty="0">
                <a:latin typeface="+mn-lt"/>
                <a:ea typeface="Garamond" charset="0"/>
                <a:cs typeface="Garamond" charset="0"/>
              </a:rPr>
              <a:t>Grundlagen, Erhaltung und Verbesserung der körperlichen Leistungsfähigkeit durch Training</a:t>
            </a:r>
          </a:p>
          <a:p>
            <a:pPr lvl="0"/>
            <a:r>
              <a:rPr lang="de-DE" sz="1500" dirty="0">
                <a:latin typeface="+mn-lt"/>
                <a:ea typeface="Garamond" charset="0"/>
                <a:cs typeface="Garamond" charset="0"/>
              </a:rPr>
              <a:t>wesentliche Komponenten der konditionellen und koordinativen Fähigkeiten für die ausgeübten Inhaltsbereiche beschreiben</a:t>
            </a:r>
          </a:p>
          <a:p>
            <a:pPr lvl="0"/>
            <a:r>
              <a:rPr lang="de-DE" sz="1500" dirty="0">
                <a:latin typeface="+mn-lt"/>
                <a:ea typeface="Garamond" charset="0"/>
                <a:cs typeface="Garamond" charset="0"/>
              </a:rPr>
              <a:t>allgemeine biologische Grundlagen und Einflussfaktoren als Voraussetzung physiologischer Anpassungsprozesse erklären</a:t>
            </a:r>
          </a:p>
          <a:p>
            <a:pPr lvl="0"/>
            <a:r>
              <a:rPr lang="de-DE" sz="1500" dirty="0">
                <a:latin typeface="+mn-lt"/>
                <a:ea typeface="Garamond" charset="0"/>
                <a:cs typeface="Garamond" charset="0"/>
              </a:rPr>
              <a:t>Belastungskomponenten benennen und die Charakteristik einer fitnessorientierten Ausdauer- und einer Krafttrainingsmethode beschreiben</a:t>
            </a:r>
          </a:p>
          <a:p>
            <a:pPr lvl="0"/>
            <a:r>
              <a:rPr lang="de-DE" sz="1500" dirty="0">
                <a:latin typeface="+mn-lt"/>
                <a:ea typeface="Garamond" charset="0"/>
                <a:cs typeface="Garamond" charset="0"/>
              </a:rPr>
              <a:t>individuell angemessene Trainingsbereiche auswählen</a:t>
            </a:r>
          </a:p>
          <a:p>
            <a:pPr lvl="0"/>
            <a:r>
              <a:rPr lang="de-DE" sz="1500" dirty="0">
                <a:latin typeface="+mn-lt"/>
                <a:ea typeface="Garamond" charset="0"/>
                <a:cs typeface="Garamond" charset="0"/>
              </a:rPr>
              <a:t>Training anhand grundlegender Trainingsgesetze und -prinzipien beurteilen </a:t>
            </a:r>
          </a:p>
          <a:p>
            <a:pPr lvl="0"/>
            <a:r>
              <a:rPr lang="de-DE" sz="1500" dirty="0">
                <a:latin typeface="+mn-lt"/>
                <a:ea typeface="Garamond" charset="0"/>
                <a:cs typeface="Garamond" charset="0"/>
              </a:rPr>
              <a:t>die Möglichkeiten der Energiegewinnung im Muskel beschreiben</a:t>
            </a:r>
          </a:p>
          <a:p>
            <a:pPr lvl="0"/>
            <a:r>
              <a:rPr lang="de-DE" sz="1500" dirty="0">
                <a:latin typeface="+mn-lt"/>
                <a:ea typeface="Garamond" charset="0"/>
                <a:cs typeface="Garamond" charset="0"/>
              </a:rPr>
              <a:t>anatomische und physiologische Grundlagen des Herz-Kreislauf-Systems hinsichtlich der sportpraktischen Bedeutung beschreiben und die Veränderung durch Ausdauertraining erklären </a:t>
            </a:r>
          </a:p>
          <a:p>
            <a:pPr lvl="0"/>
            <a:r>
              <a:rPr lang="de-DE" sz="1500" dirty="0">
                <a:latin typeface="+mn-lt"/>
                <a:ea typeface="Garamond" charset="0"/>
                <a:cs typeface="Garamond" charset="0"/>
              </a:rPr>
              <a:t>den Aufbau der quer gestreiften Skelettmuskulatur beschreiben, verschiedene Kontraktionsformen anhand sportpraktischer Beispiele erläutern und die Veränderung durch Krafttraining erklären</a:t>
            </a:r>
          </a:p>
          <a:p>
            <a:pPr lvl="0"/>
            <a:r>
              <a:rPr lang="de-DE" sz="1500" dirty="0">
                <a:latin typeface="+mn-lt"/>
                <a:ea typeface="Garamond" charset="0"/>
                <a:cs typeface="Garamond" charset="0"/>
              </a:rPr>
              <a:t>Trainingsmethoden und Trainingseffekte beim Grundlagenausdauer- und Krafttraining nennen und beschreiben</a:t>
            </a:r>
          </a:p>
        </p:txBody>
      </p:sp>
      <p:sp>
        <p:nvSpPr>
          <p:cNvPr id="9" name="Titel 2">
            <a:extLst>
              <a:ext uri="{FF2B5EF4-FFF2-40B4-BE49-F238E27FC236}">
                <a16:creationId xmlns:a16="http://schemas.microsoft.com/office/drawing/2014/main" xmlns="" id="{449434AE-D855-4E9D-8E94-ABE5ACDEBA76}"/>
              </a:ext>
            </a:extLst>
          </p:cNvPr>
          <p:cNvSpPr>
            <a:spLocks noGrp="1"/>
          </p:cNvSpPr>
          <p:nvPr>
            <p:ph type="title"/>
          </p:nvPr>
        </p:nvSpPr>
        <p:spPr>
          <a:xfrm>
            <a:off x="457200" y="692696"/>
            <a:ext cx="8229600" cy="1066800"/>
          </a:xfrm>
        </p:spPr>
        <p:txBody>
          <a:bodyPr>
            <a:noAutofit/>
          </a:bodyPr>
          <a:lstStyle/>
          <a:p>
            <a:r>
              <a:rPr lang="de-DE" u="sng" dirty="0"/>
              <a:t>Standards (Basisfach)</a:t>
            </a:r>
          </a:p>
        </p:txBody>
      </p:sp>
    </p:spTree>
    <p:extLst>
      <p:ext uri="{BB962C8B-B14F-4D97-AF65-F5344CB8AC3E}">
        <p14:creationId xmlns:p14="http://schemas.microsoft.com/office/powerpoint/2010/main" val="948501784"/>
      </p:ext>
    </p:extLst>
  </p:cSld>
  <p:clrMapOvr>
    <a:masterClrMapping/>
  </p:clrMapOvr>
  <p:transition>
    <p:pull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846800"/>
            <a:ext cx="8229600" cy="4030472"/>
          </a:xfrm>
        </p:spPr>
        <p:txBody>
          <a:bodyPr>
            <a:noAutofit/>
          </a:bodyPr>
          <a:lstStyle/>
          <a:p>
            <a:pPr marL="109728" indent="0">
              <a:buNone/>
            </a:pPr>
            <a:r>
              <a:rPr lang="de-DE" sz="1700" u="sng" dirty="0">
                <a:latin typeface="+mn-lt"/>
                <a:ea typeface="Garamond" charset="0"/>
                <a:cs typeface="Garamond" charset="0"/>
              </a:rPr>
              <a:t>Grundlagen einer gesunden Lebensführung</a:t>
            </a:r>
          </a:p>
          <a:p>
            <a:r>
              <a:rPr lang="de-DE" sz="1700" dirty="0">
                <a:latin typeface="+mn-lt"/>
                <a:ea typeface="Garamond" charset="0"/>
                <a:cs typeface="Garamond" charset="0"/>
              </a:rPr>
              <a:t>die Bedeutung der Fitness für Gesundheit und Wohlbefinden erläutern</a:t>
            </a:r>
          </a:p>
          <a:p>
            <a:r>
              <a:rPr lang="de-DE" sz="1700" dirty="0">
                <a:latin typeface="+mn-lt"/>
                <a:ea typeface="Garamond" charset="0"/>
                <a:cs typeface="Garamond" charset="0"/>
              </a:rPr>
              <a:t>Gesundheitsrisiken von Sport und Bewegung nennen (zum Beispiel Pressatmung)</a:t>
            </a:r>
          </a:p>
          <a:p>
            <a:r>
              <a:rPr lang="de-DE" sz="1700" dirty="0">
                <a:latin typeface="+mn-lt"/>
                <a:ea typeface="Garamond" charset="0"/>
                <a:cs typeface="Garamond" charset="0"/>
              </a:rPr>
              <a:t>die Eignung unterschiedlicher sportlicher Aktivitäten für ein Gesundheitstraining beurteilen</a:t>
            </a:r>
          </a:p>
          <a:p>
            <a:r>
              <a:rPr lang="de-DE" sz="1700" dirty="0">
                <a:latin typeface="+mn-lt"/>
                <a:ea typeface="Garamond" charset="0"/>
                <a:cs typeface="Garamond" charset="0"/>
              </a:rPr>
              <a:t>ein gesundheitsorientiertes Kraft- oder Ausdauertraining planen</a:t>
            </a:r>
          </a:p>
          <a:p>
            <a:r>
              <a:rPr lang="de-DE" sz="1700" dirty="0">
                <a:latin typeface="+mn-lt"/>
                <a:ea typeface="Garamond" charset="0"/>
                <a:cs typeface="Garamond" charset="0"/>
              </a:rPr>
              <a:t>die Bedeutung eigenen sportlichen Handelns für eine gesunde Lebensführung reflektieren</a:t>
            </a:r>
          </a:p>
          <a:p>
            <a:r>
              <a:rPr lang="de-DE" sz="1700" dirty="0">
                <a:latin typeface="+mn-lt"/>
                <a:ea typeface="Garamond" charset="0"/>
                <a:cs typeface="Garamond" charset="0"/>
              </a:rPr>
              <a:t>den Beitrag von Bewegung, Spiel und Sport zu einer sinnvollen Freizeitgestaltung darstellen</a:t>
            </a:r>
          </a:p>
        </p:txBody>
      </p:sp>
      <p:sp>
        <p:nvSpPr>
          <p:cNvPr id="9" name="Titel 2">
            <a:extLst>
              <a:ext uri="{FF2B5EF4-FFF2-40B4-BE49-F238E27FC236}">
                <a16:creationId xmlns:a16="http://schemas.microsoft.com/office/drawing/2014/main" xmlns="" id="{7BF5BF97-A19D-4F30-BA0B-8B6AAF5B3CD2}"/>
              </a:ext>
            </a:extLst>
          </p:cNvPr>
          <p:cNvSpPr>
            <a:spLocks noGrp="1"/>
          </p:cNvSpPr>
          <p:nvPr>
            <p:ph type="title"/>
          </p:nvPr>
        </p:nvSpPr>
        <p:spPr>
          <a:xfrm>
            <a:off x="457200" y="692696"/>
            <a:ext cx="8229600" cy="1066800"/>
          </a:xfrm>
        </p:spPr>
        <p:txBody>
          <a:bodyPr>
            <a:noAutofit/>
          </a:bodyPr>
          <a:lstStyle/>
          <a:p>
            <a:r>
              <a:rPr lang="de-DE" u="sng" dirty="0"/>
              <a:t>Standards (Basisfach)</a:t>
            </a:r>
          </a:p>
        </p:txBody>
      </p:sp>
    </p:spTree>
    <p:extLst>
      <p:ext uri="{BB962C8B-B14F-4D97-AF65-F5344CB8AC3E}">
        <p14:creationId xmlns:p14="http://schemas.microsoft.com/office/powerpoint/2010/main" val="698372007"/>
      </p:ext>
    </p:extLst>
  </p:cSld>
  <p:clrMapOvr>
    <a:masterClrMapping/>
  </p:clrMapOvr>
  <p:transition>
    <p:pull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pPr marL="109728" indent="0">
              <a:buNone/>
            </a:pPr>
            <a:r>
              <a:rPr lang="de-DE" sz="1800" b="1" u="sng" dirty="0">
                <a:latin typeface="+mn-lt"/>
                <a:ea typeface="Garamond" charset="0"/>
                <a:cs typeface="Garamond" charset="0"/>
              </a:rPr>
              <a:t>2. Wissen zum individuellen sportlichen Handeln im sozialen Kontext</a:t>
            </a:r>
          </a:p>
          <a:p>
            <a:pPr marL="109728" indent="0">
              <a:buNone/>
            </a:pPr>
            <a:endParaRPr lang="de-DE" sz="1800" b="1" u="sng" dirty="0">
              <a:latin typeface="+mn-lt"/>
              <a:ea typeface="Garamond" charset="0"/>
              <a:cs typeface="Garamond" charset="0"/>
            </a:endParaRPr>
          </a:p>
          <a:p>
            <a:pPr marL="109728" indent="0">
              <a:buNone/>
            </a:pPr>
            <a:r>
              <a:rPr lang="de-DE" sz="1800" u="sng" dirty="0">
                <a:latin typeface="+mn-lt"/>
                <a:ea typeface="Garamond" charset="0"/>
                <a:cs typeface="Garamond" charset="0"/>
              </a:rPr>
              <a:t>Zusammenhang von Werten, Normen und sportlichen Regeln</a:t>
            </a:r>
          </a:p>
          <a:p>
            <a:r>
              <a:rPr lang="de-DE" sz="1800" dirty="0">
                <a:latin typeface="+mn-lt"/>
                <a:ea typeface="Garamond" charset="0"/>
                <a:cs typeface="Garamond" charset="0"/>
              </a:rPr>
              <a:t>die Funktionen von Regeln, Werten und Normen für den Sport beschreiben und diese Funktionen anhand der eigenen Sportpraxis überprüfen, wobei sie Möglichkeiten und Wirkungen von Regeländerungen reflektieren</a:t>
            </a:r>
          </a:p>
          <a:p>
            <a:r>
              <a:rPr lang="de-DE" sz="1800" dirty="0">
                <a:latin typeface="+mn-lt"/>
                <a:ea typeface="Garamond" charset="0"/>
                <a:cs typeface="Garamond" charset="0"/>
              </a:rPr>
              <a:t>die Einhaltung der Fairnessregeln in der eigenen Sportpraxis beurteilen</a:t>
            </a:r>
          </a:p>
          <a:p>
            <a:pPr marL="109728" indent="0">
              <a:buNone/>
            </a:pPr>
            <a:r>
              <a:rPr lang="de-DE" sz="1800" dirty="0">
                <a:latin typeface="+mn-lt"/>
                <a:ea typeface="Garamond" charset="0"/>
                <a:cs typeface="Garamond" charset="0"/>
              </a:rPr>
              <a:t> </a:t>
            </a:r>
          </a:p>
          <a:p>
            <a:pPr marL="109728" indent="0">
              <a:buNone/>
            </a:pPr>
            <a:r>
              <a:rPr lang="de-DE" sz="1800" u="sng" dirty="0">
                <a:latin typeface="+mn-lt"/>
                <a:ea typeface="Garamond" charset="0"/>
                <a:cs typeface="Garamond" charset="0"/>
              </a:rPr>
              <a:t>Organisation sportlicher Übungs- und Wettkampfsituationen mit anderen und für andere</a:t>
            </a:r>
          </a:p>
          <a:p>
            <a:r>
              <a:rPr lang="de-DE" sz="1800" dirty="0">
                <a:latin typeface="+mn-lt"/>
                <a:ea typeface="Garamond" charset="0"/>
                <a:cs typeface="Garamond" charset="0"/>
              </a:rPr>
              <a:t>Wettkämpfe und sportliche Übungssituationen organisieren, auch unter dem Aspekt der Chancengleichheit</a:t>
            </a:r>
          </a:p>
          <a:p>
            <a:pPr marL="109728" lvl="0" indent="0">
              <a:buNone/>
            </a:pPr>
            <a:endParaRPr lang="de-DE" sz="1800" b="1" u="sng" dirty="0">
              <a:latin typeface="+mn-lt"/>
              <a:ea typeface="Garamond" charset="0"/>
              <a:cs typeface="Garamond" charset="0"/>
            </a:endParaRPr>
          </a:p>
          <a:p>
            <a:pPr marL="109728" lvl="0" indent="0">
              <a:buNone/>
            </a:pPr>
            <a:r>
              <a:rPr lang="de-DE" sz="1800" u="sng" dirty="0">
                <a:latin typeface="+mn-lt"/>
                <a:ea typeface="Garamond" charset="0"/>
                <a:cs typeface="Garamond" charset="0"/>
              </a:rPr>
              <a:t>Formen sozialen Verhaltens im Sport</a:t>
            </a:r>
          </a:p>
          <a:p>
            <a:r>
              <a:rPr lang="de-DE" sz="1800" dirty="0">
                <a:latin typeface="+mn-lt"/>
                <a:ea typeface="Garamond" charset="0"/>
                <a:cs typeface="Garamond" charset="0"/>
              </a:rPr>
              <a:t>die Bedeutung des sozialen Verhaltens in Sportgruppen exemplarisch analysieren (zum Beispiel gruppendynamische Prozesse, Kommunikation und Interaktion in der Gruppe)</a:t>
            </a:r>
          </a:p>
          <a:p>
            <a:endParaRPr lang="de-DE" dirty="0"/>
          </a:p>
        </p:txBody>
      </p:sp>
      <p:sp>
        <p:nvSpPr>
          <p:cNvPr id="9" name="Titel 2">
            <a:extLst>
              <a:ext uri="{FF2B5EF4-FFF2-40B4-BE49-F238E27FC236}">
                <a16:creationId xmlns:a16="http://schemas.microsoft.com/office/drawing/2014/main" xmlns="" id="{740657D9-C119-454A-9005-BBDEC62268B8}"/>
              </a:ext>
            </a:extLst>
          </p:cNvPr>
          <p:cNvSpPr>
            <a:spLocks noGrp="1"/>
          </p:cNvSpPr>
          <p:nvPr>
            <p:ph type="title"/>
          </p:nvPr>
        </p:nvSpPr>
        <p:spPr>
          <a:xfrm>
            <a:off x="457200" y="692696"/>
            <a:ext cx="8229600" cy="1066800"/>
          </a:xfrm>
        </p:spPr>
        <p:txBody>
          <a:bodyPr>
            <a:noAutofit/>
          </a:bodyPr>
          <a:lstStyle/>
          <a:p>
            <a:r>
              <a:rPr lang="de-DE" u="sng" dirty="0"/>
              <a:t>Standards (Basisfach)</a:t>
            </a:r>
          </a:p>
        </p:txBody>
      </p:sp>
    </p:spTree>
    <p:extLst>
      <p:ext uri="{BB962C8B-B14F-4D97-AF65-F5344CB8AC3E}">
        <p14:creationId xmlns:p14="http://schemas.microsoft.com/office/powerpoint/2010/main" val="1540190794"/>
      </p:ext>
    </p:extLst>
  </p:cSld>
  <p:clrMapOvr>
    <a:masterClrMapping/>
  </p:clrMapOvr>
  <p:transition>
    <p:pull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846800"/>
            <a:ext cx="8579296" cy="4032448"/>
          </a:xfrm>
        </p:spPr>
        <p:txBody>
          <a:bodyPr>
            <a:normAutofit/>
          </a:bodyPr>
          <a:lstStyle/>
          <a:p>
            <a:pPr marL="109728" indent="0">
              <a:buNone/>
            </a:pPr>
            <a:r>
              <a:rPr lang="de-DE" sz="1700" b="1" u="sng" dirty="0">
                <a:latin typeface="+mn-lt"/>
                <a:ea typeface="Garamond" charset="0"/>
                <a:cs typeface="Garamond" charset="0"/>
              </a:rPr>
              <a:t>3. Wissen über den Sport im gesellschaftlichen Kontext</a:t>
            </a:r>
          </a:p>
          <a:p>
            <a:pPr marL="109728" indent="0">
              <a:buNone/>
            </a:pPr>
            <a:endParaRPr lang="de-DE" sz="1700" b="1" u="sng" dirty="0">
              <a:latin typeface="+mn-lt"/>
            </a:endParaRPr>
          </a:p>
          <a:p>
            <a:pPr marL="109728" indent="0">
              <a:buNone/>
            </a:pPr>
            <a:r>
              <a:rPr lang="de-DE" sz="1700" u="sng" dirty="0">
                <a:latin typeface="+mn-lt"/>
                <a:ea typeface="Garamond" charset="0"/>
                <a:cs typeface="Garamond" charset="0"/>
              </a:rPr>
              <a:t>Motive sportlichen Handelns</a:t>
            </a:r>
          </a:p>
          <a:p>
            <a:r>
              <a:rPr lang="de-DE" sz="1700" dirty="0">
                <a:latin typeface="+mn-lt"/>
                <a:ea typeface="Garamond" charset="0"/>
                <a:cs typeface="Garamond" charset="0"/>
              </a:rPr>
              <a:t>den Unterschied zwischen Motiv, Motivierung und Motivation erläutern</a:t>
            </a:r>
          </a:p>
          <a:p>
            <a:r>
              <a:rPr lang="de-DE" sz="1700" dirty="0">
                <a:latin typeface="+mn-lt"/>
                <a:ea typeface="Garamond" charset="0"/>
                <a:cs typeface="Garamond" charset="0"/>
              </a:rPr>
              <a:t>Motive und deren Bedeutung für das eigene sportliche Handeln reflektieren</a:t>
            </a:r>
          </a:p>
          <a:p>
            <a:r>
              <a:rPr lang="de-DE" sz="1700" dirty="0">
                <a:latin typeface="+mn-lt"/>
                <a:ea typeface="Garamond" charset="0"/>
                <a:cs typeface="Garamond" charset="0"/>
              </a:rPr>
              <a:t>die gesellschaftliche Rolle von Sport an ausgewählten Beispielen erklären (zum Beispiel Kommerzialisierung, Freizeit /Leistungssport, Medien) </a:t>
            </a:r>
          </a:p>
        </p:txBody>
      </p:sp>
      <p:sp>
        <p:nvSpPr>
          <p:cNvPr id="10" name="Titel 2">
            <a:extLst>
              <a:ext uri="{FF2B5EF4-FFF2-40B4-BE49-F238E27FC236}">
                <a16:creationId xmlns:a16="http://schemas.microsoft.com/office/drawing/2014/main" xmlns="" id="{32081743-2842-4FED-BB78-03CD02DBF2EE}"/>
              </a:ext>
            </a:extLst>
          </p:cNvPr>
          <p:cNvSpPr>
            <a:spLocks noGrp="1"/>
          </p:cNvSpPr>
          <p:nvPr>
            <p:ph type="title"/>
          </p:nvPr>
        </p:nvSpPr>
        <p:spPr>
          <a:xfrm>
            <a:off x="457200" y="692696"/>
            <a:ext cx="8229600" cy="1066800"/>
          </a:xfrm>
        </p:spPr>
        <p:txBody>
          <a:bodyPr>
            <a:noAutofit/>
          </a:bodyPr>
          <a:lstStyle/>
          <a:p>
            <a:r>
              <a:rPr lang="de-DE" u="sng" dirty="0"/>
              <a:t>Standards (Basisfach)</a:t>
            </a:r>
          </a:p>
        </p:txBody>
      </p:sp>
    </p:spTree>
    <p:extLst>
      <p:ext uri="{BB962C8B-B14F-4D97-AF65-F5344CB8AC3E}">
        <p14:creationId xmlns:p14="http://schemas.microsoft.com/office/powerpoint/2010/main" val="218793820"/>
      </p:ext>
    </p:extLst>
  </p:cSld>
  <p:clrMapOvr>
    <a:masterClrMapping/>
  </p:clrMapOvr>
  <p:transition>
    <p:pull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404622" indent="-285750">
              <a:spcBef>
                <a:spcPts val="0"/>
              </a:spcBef>
            </a:pPr>
            <a:r>
              <a:rPr lang="de-DE" sz="2000" dirty="0">
                <a:latin typeface="Calibri" panose="020F0502020204030204" pitchFamily="34" charset="0"/>
                <a:ea typeface="Garamond" charset="0"/>
                <a:cs typeface="Calibri" panose="020F0502020204030204" pitchFamily="34" charset="0"/>
              </a:rPr>
              <a:t>Zeitschiene</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Planungsebenen Sportunterricht</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Stufenspezifische Hinweise</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Leistungsfach</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Prüfungen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Praktische Prüfung</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Schriftliche Prüfung (Leistungsfach)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Mündliche Prüfung</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Inhaltsbereich Wissen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Standards</a:t>
            </a:r>
          </a:p>
          <a:p>
            <a:pPr marL="697230" lvl="1" indent="-285750">
              <a:spcBef>
                <a:spcPts val="0"/>
              </a:spcBef>
            </a:pPr>
            <a:r>
              <a:rPr lang="de-DE" sz="2000" b="1" dirty="0">
                <a:latin typeface="Calibri" panose="020F0502020204030204" pitchFamily="34" charset="0"/>
                <a:ea typeface="Garamond" charset="0"/>
                <a:cs typeface="Calibri" panose="020F0502020204030204" pitchFamily="34" charset="0"/>
              </a:rPr>
              <a:t>Basispapiere</a:t>
            </a:r>
          </a:p>
          <a:p>
            <a:pPr marL="404622" indent="-285750">
              <a:spcBef>
                <a:spcPts val="0"/>
              </a:spcBef>
            </a:pPr>
            <a:r>
              <a:rPr lang="de-DE" sz="2000" dirty="0">
                <a:ea typeface="Garamond" charset="0"/>
                <a:cs typeface="Calibri" panose="020F0502020204030204" pitchFamily="34" charset="0"/>
              </a:rPr>
              <a:t>Allgemeine</a:t>
            </a:r>
            <a:r>
              <a:rPr lang="de-DE" sz="2000" dirty="0">
                <a:latin typeface="Calibri" panose="020F0502020204030204" pitchFamily="34" charset="0"/>
                <a:ea typeface="Garamond" charset="0"/>
                <a:cs typeface="Calibri" panose="020F0502020204030204" pitchFamily="34" charset="0"/>
              </a:rPr>
              <a:t> Hinweise</a:t>
            </a:r>
          </a:p>
          <a:p>
            <a:pPr marL="411480" lvl="1" indent="0">
              <a:spcBef>
                <a:spcPts val="0"/>
              </a:spcBef>
              <a:buNone/>
            </a:pPr>
            <a:endParaRPr lang="de-DE" sz="1400" dirty="0">
              <a:latin typeface="Calibri" panose="020F0502020204030204" pitchFamily="34" charset="0"/>
              <a:ea typeface="Garamond" charset="0"/>
              <a:cs typeface="Calibri" panose="020F0502020204030204" pitchFamily="34" charset="0"/>
            </a:endParaRPr>
          </a:p>
        </p:txBody>
      </p:sp>
      <p:sp>
        <p:nvSpPr>
          <p:cNvPr id="3" name="Titel 2"/>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Informationen zur Kursstufe</a:t>
            </a:r>
          </a:p>
        </p:txBody>
      </p:sp>
    </p:spTree>
    <p:extLst>
      <p:ext uri="{BB962C8B-B14F-4D97-AF65-F5344CB8AC3E}">
        <p14:creationId xmlns:p14="http://schemas.microsoft.com/office/powerpoint/2010/main" val="2072400326"/>
      </p:ext>
    </p:extLst>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404622" indent="-285750">
              <a:spcBef>
                <a:spcPts val="0"/>
              </a:spcBef>
            </a:pPr>
            <a:r>
              <a:rPr lang="de-DE" sz="2000" dirty="0">
                <a:latin typeface="Calibri" panose="020F0502020204030204" pitchFamily="34" charset="0"/>
                <a:ea typeface="Garamond" charset="0"/>
                <a:cs typeface="Calibri" panose="020F0502020204030204" pitchFamily="34" charset="0"/>
              </a:rPr>
              <a:t>Zeitschiene</a:t>
            </a:r>
          </a:p>
          <a:p>
            <a:pPr marL="404622" indent="-285750">
              <a:spcBef>
                <a:spcPts val="0"/>
              </a:spcBef>
            </a:pPr>
            <a:r>
              <a:rPr lang="de-DE" sz="2000" b="1" dirty="0">
                <a:latin typeface="Calibri" panose="020F0502020204030204" pitchFamily="34" charset="0"/>
                <a:ea typeface="Garamond" charset="0"/>
                <a:cs typeface="Calibri" panose="020F0502020204030204" pitchFamily="34" charset="0"/>
              </a:rPr>
              <a:t>Planungsebenen Sportunterricht</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Stufenspezifische Hinweise</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Leistungsfach</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Prüfungen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Praktische Prüfung</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Schriftliche Prüfung (Leistungsfach)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Mündliche Prüfung</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Inhaltsbereich Wissen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Standards</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Basispapiere</a:t>
            </a:r>
          </a:p>
          <a:p>
            <a:pPr marL="404622" indent="-285750">
              <a:spcBef>
                <a:spcPts val="0"/>
              </a:spcBef>
            </a:pPr>
            <a:r>
              <a:rPr lang="de-DE" sz="2000" dirty="0">
                <a:ea typeface="Garamond" charset="0"/>
                <a:cs typeface="Calibri" panose="020F0502020204030204" pitchFamily="34" charset="0"/>
              </a:rPr>
              <a:t>Allgemeine</a:t>
            </a:r>
            <a:r>
              <a:rPr lang="de-DE" sz="2000" dirty="0">
                <a:latin typeface="Calibri" panose="020F0502020204030204" pitchFamily="34" charset="0"/>
                <a:ea typeface="Garamond" charset="0"/>
                <a:cs typeface="Calibri" panose="020F0502020204030204" pitchFamily="34" charset="0"/>
              </a:rPr>
              <a:t> Hinweise</a:t>
            </a:r>
          </a:p>
          <a:p>
            <a:pPr marL="411480" lvl="1" indent="0">
              <a:spcBef>
                <a:spcPts val="0"/>
              </a:spcBef>
              <a:buNone/>
            </a:pPr>
            <a:endParaRPr lang="de-DE" sz="1400" dirty="0">
              <a:latin typeface="Calibri" panose="020F0502020204030204" pitchFamily="34" charset="0"/>
              <a:ea typeface="Garamond" charset="0"/>
              <a:cs typeface="Calibri" panose="020F0502020204030204" pitchFamily="34" charset="0"/>
            </a:endParaRPr>
          </a:p>
        </p:txBody>
      </p:sp>
      <p:sp>
        <p:nvSpPr>
          <p:cNvPr id="3" name="Titel 2"/>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Informationen zur Kursstufe</a:t>
            </a:r>
          </a:p>
        </p:txBody>
      </p:sp>
    </p:spTree>
    <p:extLst>
      <p:ext uri="{BB962C8B-B14F-4D97-AF65-F5344CB8AC3E}">
        <p14:creationId xmlns:p14="http://schemas.microsoft.com/office/powerpoint/2010/main" val="3461675569"/>
      </p:ext>
    </p:extLst>
  </p:cSld>
  <p:clrMapOvr>
    <a:masterClrMapping/>
  </p:clrMapOvr>
  <p:transition>
    <p:pull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846800"/>
            <a:ext cx="8579296" cy="4032448"/>
          </a:xfrm>
        </p:spPr>
        <p:txBody>
          <a:bodyPr>
            <a:normAutofit/>
          </a:bodyPr>
          <a:lstStyle/>
          <a:p>
            <a:pPr>
              <a:lnSpc>
                <a:spcPct val="90000"/>
              </a:lnSpc>
              <a:buSzPct val="100000"/>
            </a:pPr>
            <a:r>
              <a:rPr lang="de-DE" sz="2200" b="1" dirty="0">
                <a:latin typeface="+mn-lt"/>
              </a:rPr>
              <a:t>Tiefe</a:t>
            </a:r>
            <a:r>
              <a:rPr lang="de-DE" sz="2200" dirty="0">
                <a:latin typeface="+mn-lt"/>
              </a:rPr>
              <a:t> und </a:t>
            </a:r>
            <a:r>
              <a:rPr lang="de-DE" sz="2200" b="1" dirty="0">
                <a:latin typeface="+mn-lt"/>
              </a:rPr>
              <a:t>Umfang</a:t>
            </a:r>
            <a:r>
              <a:rPr lang="de-DE" sz="2200" dirty="0">
                <a:latin typeface="+mn-lt"/>
              </a:rPr>
              <a:t> der im Basisfach zu behandelnden theoretischen Bausteine müssen in einem stimmigen Verhältnis zu denen im Leistungsfach stehen.</a:t>
            </a:r>
          </a:p>
          <a:p>
            <a:pPr>
              <a:lnSpc>
                <a:spcPct val="90000"/>
              </a:lnSpc>
              <a:buSzPct val="100000"/>
            </a:pPr>
            <a:r>
              <a:rPr lang="de-DE" sz="2200" b="1" dirty="0">
                <a:latin typeface="+mn-lt"/>
              </a:rPr>
              <a:t>Tiefe</a:t>
            </a:r>
            <a:r>
              <a:rPr lang="de-DE" sz="2200" dirty="0">
                <a:latin typeface="+mn-lt"/>
              </a:rPr>
              <a:t> und </a:t>
            </a:r>
            <a:r>
              <a:rPr lang="de-DE" sz="2200" b="1" dirty="0">
                <a:latin typeface="+mn-lt"/>
              </a:rPr>
              <a:t>Umfang</a:t>
            </a:r>
            <a:r>
              <a:rPr lang="de-DE" sz="2200" dirty="0">
                <a:latin typeface="+mn-lt"/>
              </a:rPr>
              <a:t> der in der Schule behandelten theoretischen Bausteine müssen in einem </a:t>
            </a:r>
            <a:r>
              <a:rPr lang="de-DE" sz="2200" b="1" dirty="0">
                <a:latin typeface="+mn-lt"/>
              </a:rPr>
              <a:t>stimmigen Verhältnis </a:t>
            </a:r>
            <a:r>
              <a:rPr lang="de-DE" sz="2200" dirty="0">
                <a:latin typeface="+mn-lt"/>
              </a:rPr>
              <a:t>zu universitären Bausteinen stehen.</a:t>
            </a:r>
          </a:p>
          <a:p>
            <a:pPr marL="109728" indent="0">
              <a:buNone/>
            </a:pPr>
            <a:endParaRPr lang="de-DE" sz="1700" dirty="0">
              <a:latin typeface="Garamond" charset="0"/>
              <a:ea typeface="Garamond" charset="0"/>
              <a:cs typeface="Garamond" charset="0"/>
            </a:endParaRPr>
          </a:p>
        </p:txBody>
      </p:sp>
      <p:sp>
        <p:nvSpPr>
          <p:cNvPr id="6" name="Titel 2">
            <a:extLst>
              <a:ext uri="{FF2B5EF4-FFF2-40B4-BE49-F238E27FC236}">
                <a16:creationId xmlns:a16="http://schemas.microsoft.com/office/drawing/2014/main" xmlns="" id="{BDC66AD2-2589-40AF-AE77-8F504DCB094D}"/>
              </a:ext>
            </a:extLst>
          </p:cNvPr>
          <p:cNvSpPr>
            <a:spLocks noGrp="1"/>
          </p:cNvSpPr>
          <p:nvPr>
            <p:ph type="title"/>
          </p:nvPr>
        </p:nvSpPr>
        <p:spPr>
          <a:xfrm>
            <a:off x="457200" y="692696"/>
            <a:ext cx="8229600" cy="1066800"/>
          </a:xfrm>
        </p:spPr>
        <p:txBody>
          <a:bodyPr>
            <a:noAutofit/>
          </a:bodyPr>
          <a:lstStyle/>
          <a:p>
            <a:r>
              <a:rPr lang="de-DE" u="sng" dirty="0"/>
              <a:t>Basispapiere</a:t>
            </a:r>
          </a:p>
        </p:txBody>
      </p:sp>
    </p:spTree>
    <p:extLst>
      <p:ext uri="{BB962C8B-B14F-4D97-AF65-F5344CB8AC3E}">
        <p14:creationId xmlns:p14="http://schemas.microsoft.com/office/powerpoint/2010/main" val="670840791"/>
      </p:ext>
    </p:extLst>
  </p:cSld>
  <p:clrMapOvr>
    <a:masterClrMapping/>
  </p:clrMapOvr>
  <p:transition>
    <p:pull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a:bodyPr>
          <a:lstStyle/>
          <a:p>
            <a:pPr marL="114300" indent="0" eaLnBrk="0" hangingPunct="0">
              <a:spcBef>
                <a:spcPct val="0"/>
              </a:spcBef>
              <a:buClr>
                <a:schemeClr val="tx1"/>
              </a:buClr>
              <a:buSzPct val="100000"/>
              <a:buNone/>
            </a:pPr>
            <a:r>
              <a:rPr lang="de-DE" sz="2200" b="1" dirty="0">
                <a:latin typeface="+mn-lt"/>
                <a:ea typeface="Garamond" charset="0"/>
                <a:cs typeface="Garamond" charset="0"/>
              </a:rPr>
              <a:t>Idee</a:t>
            </a:r>
          </a:p>
          <a:p>
            <a:pPr marL="109728" indent="0">
              <a:spcAft>
                <a:spcPts val="1200"/>
              </a:spcAft>
              <a:buSzPct val="100000"/>
              <a:buNone/>
            </a:pPr>
            <a:r>
              <a:rPr lang="de-DE" sz="2200" dirty="0">
                <a:latin typeface="+mn-lt"/>
              </a:rPr>
              <a:t>Jeder Teilkompetenz werden konkrete Wissensbausteine zugeordnet</a:t>
            </a:r>
          </a:p>
          <a:p>
            <a:pPr marL="114300" indent="0" eaLnBrk="0" hangingPunct="0">
              <a:spcBef>
                <a:spcPct val="0"/>
              </a:spcBef>
              <a:buClr>
                <a:schemeClr val="tx1"/>
              </a:buClr>
              <a:buSzPct val="100000"/>
              <a:buNone/>
            </a:pPr>
            <a:r>
              <a:rPr lang="de-DE" sz="2200" b="1" dirty="0">
                <a:latin typeface="+mn-lt"/>
              </a:rPr>
              <a:t>Ziel</a:t>
            </a:r>
          </a:p>
          <a:p>
            <a:pPr>
              <a:lnSpc>
                <a:spcPct val="90000"/>
              </a:lnSpc>
              <a:buSzPct val="100000"/>
            </a:pPr>
            <a:r>
              <a:rPr lang="de-DE" sz="2200" dirty="0">
                <a:latin typeface="+mn-lt"/>
              </a:rPr>
              <a:t>Inhalte konkretisieren</a:t>
            </a:r>
          </a:p>
          <a:p>
            <a:pPr>
              <a:lnSpc>
                <a:spcPct val="90000"/>
              </a:lnSpc>
              <a:buSzPct val="100000"/>
            </a:pPr>
            <a:r>
              <a:rPr lang="de-DE" sz="2200" dirty="0">
                <a:latin typeface="+mn-lt"/>
              </a:rPr>
              <a:t>Tiefe festlegen</a:t>
            </a:r>
          </a:p>
          <a:p>
            <a:pPr>
              <a:lnSpc>
                <a:spcPct val="90000"/>
              </a:lnSpc>
              <a:buSzPct val="100000"/>
            </a:pPr>
            <a:r>
              <a:rPr lang="de-DE" sz="2200" dirty="0">
                <a:latin typeface="+mn-lt"/>
              </a:rPr>
              <a:t>Umfang festlegen</a:t>
            </a:r>
          </a:p>
          <a:p>
            <a:pPr>
              <a:lnSpc>
                <a:spcPct val="90000"/>
              </a:lnSpc>
              <a:spcAft>
                <a:spcPts val="1200"/>
              </a:spcAft>
              <a:buSzPct val="100000"/>
            </a:pPr>
            <a:r>
              <a:rPr lang="de-DE" sz="2200" dirty="0">
                <a:latin typeface="+mn-lt"/>
              </a:rPr>
              <a:t>Verbindlichkeit und Transparenz für Unterricht und Prüfungen schaffen</a:t>
            </a:r>
          </a:p>
          <a:p>
            <a:pPr marL="114300" indent="0" eaLnBrk="0" hangingPunct="0">
              <a:spcBef>
                <a:spcPct val="0"/>
              </a:spcBef>
              <a:buClr>
                <a:schemeClr val="tx1"/>
              </a:buClr>
              <a:buSzPct val="100000"/>
              <a:buNone/>
            </a:pPr>
            <a:r>
              <a:rPr lang="de-DE" sz="2200" b="1" dirty="0">
                <a:latin typeface="+mn-lt"/>
              </a:rPr>
              <a:t>Entstehung</a:t>
            </a:r>
          </a:p>
          <a:p>
            <a:pPr>
              <a:lnSpc>
                <a:spcPct val="90000"/>
              </a:lnSpc>
              <a:buSzPct val="100000"/>
            </a:pPr>
            <a:r>
              <a:rPr lang="de-DE" sz="2200" dirty="0">
                <a:latin typeface="+mn-lt"/>
              </a:rPr>
              <a:t>Abgleich der Inhalte zwischen Leistungsfach und Basisfach</a:t>
            </a:r>
          </a:p>
          <a:p>
            <a:pPr>
              <a:lnSpc>
                <a:spcPct val="90000"/>
              </a:lnSpc>
              <a:buSzPct val="100000"/>
            </a:pPr>
            <a:r>
              <a:rPr lang="de-DE" sz="2200" dirty="0">
                <a:latin typeface="+mn-lt"/>
              </a:rPr>
              <a:t>Abgleich mit Inhalten des Studiums der Sportwissenschaft</a:t>
            </a:r>
          </a:p>
          <a:p>
            <a:pPr>
              <a:lnSpc>
                <a:spcPct val="90000"/>
              </a:lnSpc>
              <a:buSzPct val="100000"/>
            </a:pPr>
            <a:r>
              <a:rPr lang="de-DE" sz="2200" dirty="0">
                <a:latin typeface="+mn-lt"/>
              </a:rPr>
              <a:t>Abgleich mit Inhalten im Sportprofil</a:t>
            </a:r>
          </a:p>
          <a:p>
            <a:pPr marL="114300" indent="0" eaLnBrk="0" hangingPunct="0">
              <a:spcBef>
                <a:spcPct val="0"/>
              </a:spcBef>
              <a:buClr>
                <a:schemeClr val="tx1"/>
              </a:buClr>
              <a:buSzPct val="100000"/>
              <a:buNone/>
            </a:pPr>
            <a:endParaRPr lang="de-DE" sz="2200" dirty="0">
              <a:latin typeface="Garamond" charset="0"/>
              <a:ea typeface="Garamond" charset="0"/>
              <a:cs typeface="Garamond" charset="0"/>
            </a:endParaRPr>
          </a:p>
          <a:p>
            <a:pPr marL="109728" indent="0">
              <a:buNone/>
            </a:pPr>
            <a:endParaRPr lang="de-DE" sz="1700" dirty="0">
              <a:latin typeface="Garamond" charset="0"/>
              <a:ea typeface="Garamond" charset="0"/>
              <a:cs typeface="Garamond" charset="0"/>
            </a:endParaRPr>
          </a:p>
        </p:txBody>
      </p:sp>
      <p:sp>
        <p:nvSpPr>
          <p:cNvPr id="4" name="Titel 2">
            <a:extLst>
              <a:ext uri="{FF2B5EF4-FFF2-40B4-BE49-F238E27FC236}">
                <a16:creationId xmlns:a16="http://schemas.microsoft.com/office/drawing/2014/main" xmlns="" id="{1C1D8C76-B8D1-483B-A087-36DB4BFF29C8}"/>
              </a:ext>
            </a:extLst>
          </p:cNvPr>
          <p:cNvSpPr>
            <a:spLocks noGrp="1"/>
          </p:cNvSpPr>
          <p:nvPr>
            <p:ph type="title"/>
          </p:nvPr>
        </p:nvSpPr>
        <p:spPr/>
        <p:txBody>
          <a:bodyPr>
            <a:noAutofit/>
          </a:bodyPr>
          <a:lstStyle/>
          <a:p>
            <a:r>
              <a:rPr lang="de-DE" u="sng" dirty="0"/>
              <a:t>Basispapiere</a:t>
            </a:r>
          </a:p>
        </p:txBody>
      </p:sp>
    </p:spTree>
    <p:extLst>
      <p:ext uri="{BB962C8B-B14F-4D97-AF65-F5344CB8AC3E}">
        <p14:creationId xmlns:p14="http://schemas.microsoft.com/office/powerpoint/2010/main" val="361141031"/>
      </p:ext>
    </p:extLst>
  </p:cSld>
  <p:clrMapOvr>
    <a:masterClrMapping/>
  </p:clrMapOvr>
  <p:transition>
    <p:pull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846800"/>
            <a:ext cx="8579296" cy="4032448"/>
          </a:xfrm>
        </p:spPr>
        <p:txBody>
          <a:bodyPr>
            <a:normAutofit/>
          </a:bodyPr>
          <a:lstStyle/>
          <a:p>
            <a:pPr marL="109728" indent="0">
              <a:buNone/>
            </a:pPr>
            <a:r>
              <a:rPr lang="de-DE" b="1" dirty="0">
                <a:latin typeface="+mn-lt"/>
                <a:ea typeface="Garamond" charset="0"/>
                <a:cs typeface="Garamond" charset="0"/>
              </a:rPr>
              <a:t>Beispiel</a:t>
            </a:r>
          </a:p>
          <a:p>
            <a:pPr marL="109728" indent="0">
              <a:buNone/>
            </a:pPr>
            <a:r>
              <a:rPr lang="de-DE" sz="2200" dirty="0">
                <a:latin typeface="+mn-lt"/>
                <a:ea typeface="Garamond" charset="0"/>
                <a:cs typeface="Garamond" charset="0"/>
              </a:rPr>
              <a:t>Teilkompetenz 2 aus dem Inhaltsbereich „Wissen“</a:t>
            </a:r>
          </a:p>
          <a:p>
            <a:pPr marL="109728" indent="0">
              <a:buNone/>
            </a:pPr>
            <a:endParaRPr lang="de-DE" sz="2200" dirty="0">
              <a:latin typeface="+mn-lt"/>
              <a:ea typeface="Garamond" charset="0"/>
              <a:cs typeface="Garamond" charset="0"/>
            </a:endParaRPr>
          </a:p>
          <a:p>
            <a:pPr marL="109728" indent="0">
              <a:buNone/>
            </a:pPr>
            <a:r>
              <a:rPr lang="de-DE" sz="2200" b="1" dirty="0">
                <a:latin typeface="+mn-lt"/>
                <a:ea typeface="Garamond" charset="0"/>
                <a:cs typeface="Garamond" charset="0"/>
              </a:rPr>
              <a:t>Schüler*innen können </a:t>
            </a:r>
            <a:r>
              <a:rPr lang="is-IS" sz="2200" b="1" dirty="0">
                <a:latin typeface="+mn-lt"/>
                <a:ea typeface="Garamond" charset="0"/>
                <a:cs typeface="Garamond" charset="0"/>
              </a:rPr>
              <a:t>…</a:t>
            </a:r>
          </a:p>
          <a:p>
            <a:pPr marL="109728" indent="0">
              <a:buNone/>
            </a:pPr>
            <a:r>
              <a:rPr lang="de-DE" sz="2200" dirty="0">
                <a:latin typeface="+mn-lt"/>
                <a:ea typeface="Garamond" charset="0"/>
                <a:cs typeface="Garamond" charset="0"/>
              </a:rPr>
              <a:t>sportliche Bewegungen unter funktionaler Betrachtungsweise analysieren (zum Beispiel funktionale Bewegungsanalysen entwerfen, Probleme der Phaseneinteilung von Bewegungen erörtern).</a:t>
            </a:r>
          </a:p>
        </p:txBody>
      </p:sp>
      <p:sp>
        <p:nvSpPr>
          <p:cNvPr id="6" name="Titel 2">
            <a:extLst>
              <a:ext uri="{FF2B5EF4-FFF2-40B4-BE49-F238E27FC236}">
                <a16:creationId xmlns:a16="http://schemas.microsoft.com/office/drawing/2014/main" xmlns="" id="{D2938BA9-AD62-4FFD-ABBC-3E97718191CA}"/>
              </a:ext>
            </a:extLst>
          </p:cNvPr>
          <p:cNvSpPr>
            <a:spLocks noGrp="1"/>
          </p:cNvSpPr>
          <p:nvPr>
            <p:ph type="title"/>
          </p:nvPr>
        </p:nvSpPr>
        <p:spPr>
          <a:xfrm>
            <a:off x="457200" y="692696"/>
            <a:ext cx="8229600" cy="1066800"/>
          </a:xfrm>
        </p:spPr>
        <p:txBody>
          <a:bodyPr>
            <a:noAutofit/>
          </a:bodyPr>
          <a:lstStyle/>
          <a:p>
            <a:r>
              <a:rPr lang="de-DE" u="sng" dirty="0"/>
              <a:t>Basispapiere</a:t>
            </a:r>
          </a:p>
        </p:txBody>
      </p:sp>
    </p:spTree>
    <p:extLst>
      <p:ext uri="{BB962C8B-B14F-4D97-AF65-F5344CB8AC3E}">
        <p14:creationId xmlns:p14="http://schemas.microsoft.com/office/powerpoint/2010/main" val="1813232248"/>
      </p:ext>
    </p:extLst>
  </p:cSld>
  <p:clrMapOvr>
    <a:masterClrMapping/>
  </p:clrMapOvr>
  <p:transition>
    <p:pull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xmlns="" id="{31402E92-2D20-4901-9515-8F610516DED1}"/>
              </a:ext>
            </a:extLst>
          </p:cNvPr>
          <p:cNvSpPr>
            <a:spLocks noGrp="1"/>
          </p:cNvSpPr>
          <p:nvPr>
            <p:ph type="title"/>
          </p:nvPr>
        </p:nvSpPr>
        <p:spPr>
          <a:xfrm>
            <a:off x="457200" y="692696"/>
            <a:ext cx="8229600" cy="1066800"/>
          </a:xfrm>
        </p:spPr>
        <p:txBody>
          <a:bodyPr>
            <a:noAutofit/>
          </a:bodyPr>
          <a:lstStyle/>
          <a:p>
            <a:r>
              <a:rPr lang="de-DE" u="sng" dirty="0"/>
              <a:t>Basispapiere</a:t>
            </a:r>
          </a:p>
        </p:txBody>
      </p:sp>
      <p:pic>
        <p:nvPicPr>
          <p:cNvPr id="1026" name="Picture 2">
            <a:extLst>
              <a:ext uri="{FF2B5EF4-FFF2-40B4-BE49-F238E27FC236}">
                <a16:creationId xmlns:a16="http://schemas.microsoft.com/office/drawing/2014/main" xmlns="" id="{7112C438-0351-4D00-ADE4-4EA71FBF19F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6263"/>
          <a:stretch/>
        </p:blipFill>
        <p:spPr bwMode="auto">
          <a:xfrm>
            <a:off x="1547664" y="1628800"/>
            <a:ext cx="4968552" cy="420458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xmlns="" id="{B603B099-54D1-4B38-8F4B-2518FDDF321B}"/>
              </a:ext>
            </a:extLst>
          </p:cNvPr>
          <p:cNvSpPr txBox="1"/>
          <p:nvPr/>
        </p:nvSpPr>
        <p:spPr>
          <a:xfrm>
            <a:off x="1562175" y="5852975"/>
            <a:ext cx="7920880" cy="338554"/>
          </a:xfrm>
          <a:prstGeom prst="rect">
            <a:avLst/>
          </a:prstGeom>
          <a:noFill/>
        </p:spPr>
        <p:txBody>
          <a:bodyPr wrap="square" rtlCol="0">
            <a:spAutoFit/>
          </a:bodyPr>
          <a:lstStyle/>
          <a:p>
            <a:r>
              <a:rPr lang="de-DE" sz="800" dirty="0"/>
              <a:t>Quelle: </a:t>
            </a:r>
            <a:r>
              <a:rPr lang="de-DE" sz="800" dirty="0">
                <a:hlinkClick r:id="rId4" invalidUrl="http://lis-in-bw.de/site/pbs-bw-new/get/documents/KULTUS.Dachmandant/KULTUS/Dienststellen/lis-in-bw/Hinweise und Erlasse/2019-07-03_Basispapiere_Gesamtdokument.pdf"/>
              </a:rPr>
              <a:t>http://lis-in-bw.de/site/pbs-bw-new/get/documents/KULTUS.Dachmandant/KULTUS/Dienststellen/lis-in-bw/Hinweise%20und%20Erlasse/2019-07-03_Basispapiere_Gesamtdokument.pdf</a:t>
            </a:r>
            <a:endParaRPr lang="de-DE" sz="800" dirty="0"/>
          </a:p>
        </p:txBody>
      </p:sp>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047" t="6727" r="4639" b="7440"/>
          <a:stretch/>
        </p:blipFill>
        <p:spPr bwMode="auto">
          <a:xfrm>
            <a:off x="6516216" y="404664"/>
            <a:ext cx="2346960" cy="225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852542"/>
      </p:ext>
    </p:extLst>
  </p:cSld>
  <p:clrMapOvr>
    <a:masterClrMapping/>
  </p:clrMapOvr>
  <p:transition>
    <p:pull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2558775809"/>
              </p:ext>
            </p:extLst>
          </p:nvPr>
        </p:nvGraphicFramePr>
        <p:xfrm>
          <a:off x="593558" y="1916832"/>
          <a:ext cx="7956884" cy="3888432"/>
        </p:xfrm>
        <a:graphic>
          <a:graphicData uri="http://schemas.openxmlformats.org/drawingml/2006/table">
            <a:tbl>
              <a:tblPr firstRow="1" bandRow="1">
                <a:tableStyleId>{5C22544A-7EE6-4342-B048-85BDC9FD1C3A}</a:tableStyleId>
              </a:tblPr>
              <a:tblGrid>
                <a:gridCol w="3852428">
                  <a:extLst>
                    <a:ext uri="{9D8B030D-6E8A-4147-A177-3AD203B41FA5}">
                      <a16:colId xmlns:a16="http://schemas.microsoft.com/office/drawing/2014/main" xmlns="" val="20000"/>
                    </a:ext>
                  </a:extLst>
                </a:gridCol>
                <a:gridCol w="4104456">
                  <a:extLst>
                    <a:ext uri="{9D8B030D-6E8A-4147-A177-3AD203B41FA5}">
                      <a16:colId xmlns:a16="http://schemas.microsoft.com/office/drawing/2014/main" xmlns="" val="20001"/>
                    </a:ext>
                  </a:extLst>
                </a:gridCol>
              </a:tblGrid>
              <a:tr h="488866">
                <a:tc>
                  <a:txBody>
                    <a:bodyPr/>
                    <a:lstStyle/>
                    <a:p>
                      <a:r>
                        <a:rPr lang="de-DE" b="0" dirty="0"/>
                        <a:t>Basisfach</a:t>
                      </a:r>
                      <a:r>
                        <a:rPr lang="de-DE" b="0" baseline="0" dirty="0"/>
                        <a:t> </a:t>
                      </a:r>
                      <a:endParaRPr lang="de-DE" b="0" dirty="0"/>
                    </a:p>
                  </a:txBody>
                  <a:tcPr/>
                </a:tc>
                <a:tc>
                  <a:txBody>
                    <a:bodyPr/>
                    <a:lstStyle/>
                    <a:p>
                      <a:r>
                        <a:rPr lang="de-DE" b="0" dirty="0"/>
                        <a:t>Leistungsfach</a:t>
                      </a:r>
                    </a:p>
                  </a:txBody>
                  <a:tcPr/>
                </a:tc>
                <a:extLst>
                  <a:ext uri="{0D108BD9-81ED-4DB2-BD59-A6C34878D82A}">
                    <a16:rowId xmlns:a16="http://schemas.microsoft.com/office/drawing/2014/main" xmlns="" val="10000"/>
                  </a:ext>
                </a:extLst>
              </a:tr>
              <a:tr h="3399566">
                <a:tc>
                  <a:txBody>
                    <a:bodyPr/>
                    <a:lstStyle/>
                    <a:p>
                      <a:pPr lvl="0"/>
                      <a:r>
                        <a:rPr kumimoji="0" lang="de-DE" sz="1600" kern="1200" dirty="0">
                          <a:solidFill>
                            <a:schemeClr val="dk1"/>
                          </a:solidFill>
                          <a:effectLst/>
                          <a:latin typeface="+mn-lt"/>
                          <a:ea typeface="Garamond" charset="0"/>
                          <a:cs typeface="Garamond" charset="0"/>
                        </a:rPr>
                        <a:t>Phasenmodell,</a:t>
                      </a:r>
                      <a:r>
                        <a:rPr kumimoji="0" lang="de-DE" sz="1600" i="1" kern="1200" dirty="0">
                          <a:solidFill>
                            <a:schemeClr val="dk1"/>
                          </a:solidFill>
                          <a:effectLst/>
                          <a:latin typeface="+mn-lt"/>
                          <a:ea typeface="Garamond" charset="0"/>
                          <a:cs typeface="Garamond" charset="0"/>
                        </a:rPr>
                        <a:t> Meinel und Schnabel (1998)</a:t>
                      </a:r>
                      <a:endParaRPr kumimoji="0" lang="de-DE" sz="1600" kern="1200" dirty="0">
                        <a:solidFill>
                          <a:schemeClr val="dk1"/>
                        </a:solidFill>
                        <a:effectLst/>
                        <a:latin typeface="+mn-lt"/>
                        <a:ea typeface="Garamond" charset="0"/>
                        <a:cs typeface="Garamond" charset="0"/>
                      </a:endParaRPr>
                    </a:p>
                    <a:p>
                      <a:pPr marL="285750" lvl="0" indent="-285750">
                        <a:buFont typeface="Arial" charset="0"/>
                        <a:buChar char="•"/>
                      </a:pPr>
                      <a:r>
                        <a:rPr kumimoji="0" lang="de-DE" sz="1600" kern="1200" dirty="0">
                          <a:solidFill>
                            <a:schemeClr val="dk1"/>
                          </a:solidFill>
                          <a:effectLst/>
                          <a:latin typeface="+mn-lt"/>
                          <a:ea typeface="Garamond" charset="0"/>
                          <a:cs typeface="Garamond" charset="0"/>
                        </a:rPr>
                        <a:t>Dreiphasengliederung (Vorbereitungs-, Haupt-, Endphase)</a:t>
                      </a:r>
                    </a:p>
                    <a:p>
                      <a:pPr marL="285750" lvl="0" indent="-285750">
                        <a:buFont typeface="Arial" charset="0"/>
                        <a:buChar char="•"/>
                      </a:pPr>
                      <a:r>
                        <a:rPr kumimoji="0" lang="de-DE" sz="1600" kern="1200" dirty="0">
                          <a:solidFill>
                            <a:schemeClr val="dk1"/>
                          </a:solidFill>
                          <a:effectLst/>
                          <a:latin typeface="+mn-lt"/>
                          <a:ea typeface="Garamond" charset="0"/>
                          <a:cs typeface="Garamond" charset="0"/>
                        </a:rPr>
                        <a:t>Zyklisch vs. azyklisch</a:t>
                      </a:r>
                    </a:p>
                    <a:p>
                      <a:pPr marL="285750" lvl="0" indent="-285750">
                        <a:buFont typeface="Arial" charset="0"/>
                        <a:buChar char="•"/>
                      </a:pPr>
                      <a:r>
                        <a:rPr kumimoji="0" lang="de-DE" sz="1600" kern="1200" dirty="0">
                          <a:solidFill>
                            <a:schemeClr val="dk1"/>
                          </a:solidFill>
                          <a:effectLst/>
                          <a:latin typeface="+mn-lt"/>
                          <a:ea typeface="Garamond" charset="0"/>
                          <a:cs typeface="Garamond" charset="0"/>
                        </a:rPr>
                        <a:t>Phasenverschmelzung</a:t>
                      </a:r>
                    </a:p>
                    <a:p>
                      <a:pPr lvl="0"/>
                      <a:endParaRPr kumimoji="0" lang="de-DE" sz="1600" kern="1200" dirty="0">
                        <a:solidFill>
                          <a:schemeClr val="dk1"/>
                        </a:solidFill>
                        <a:effectLst/>
                        <a:latin typeface="+mn-lt"/>
                        <a:ea typeface="Garamond" charset="0"/>
                        <a:cs typeface="Garamond" charset="0"/>
                      </a:endParaRPr>
                    </a:p>
                    <a:p>
                      <a:pPr lvl="0"/>
                      <a:r>
                        <a:rPr kumimoji="0" lang="de-DE" sz="1600" kern="1200" dirty="0">
                          <a:solidFill>
                            <a:schemeClr val="dk1"/>
                          </a:solidFill>
                          <a:effectLst/>
                          <a:latin typeface="+mn-lt"/>
                          <a:ea typeface="Garamond" charset="0"/>
                          <a:cs typeface="Garamond" charset="0"/>
                        </a:rPr>
                        <a:t>Funktionsanalyse,</a:t>
                      </a:r>
                      <a:r>
                        <a:rPr kumimoji="0" lang="de-DE" sz="1600" i="1" kern="1200" dirty="0">
                          <a:solidFill>
                            <a:schemeClr val="dk1"/>
                          </a:solidFill>
                          <a:effectLst/>
                          <a:latin typeface="+mn-lt"/>
                          <a:ea typeface="Garamond" charset="0"/>
                          <a:cs typeface="Garamond" charset="0"/>
                        </a:rPr>
                        <a:t> Göhner (2004)</a:t>
                      </a:r>
                      <a:endParaRPr kumimoji="0" lang="de-DE" sz="1600" kern="1200" dirty="0">
                        <a:solidFill>
                          <a:schemeClr val="dk1"/>
                        </a:solidFill>
                        <a:effectLst/>
                        <a:latin typeface="+mn-lt"/>
                        <a:ea typeface="Garamond" charset="0"/>
                        <a:cs typeface="Garamond" charset="0"/>
                      </a:endParaRPr>
                    </a:p>
                    <a:p>
                      <a:pPr marL="285750" lvl="0" indent="-285750">
                        <a:buFont typeface="Arial" charset="0"/>
                        <a:buChar char="•"/>
                      </a:pPr>
                      <a:r>
                        <a:rPr kumimoji="0" lang="de-DE" sz="1600" kern="1200" dirty="0">
                          <a:solidFill>
                            <a:schemeClr val="dk1"/>
                          </a:solidFill>
                          <a:effectLst/>
                          <a:latin typeface="+mn-lt"/>
                          <a:ea typeface="Garamond" charset="0"/>
                          <a:cs typeface="Garamond" charset="0"/>
                        </a:rPr>
                        <a:t>Aktionsskizze</a:t>
                      </a:r>
                    </a:p>
                    <a:p>
                      <a:pPr marL="285750" lvl="0" indent="-285750">
                        <a:buFont typeface="Arial" charset="0"/>
                        <a:buChar char="•"/>
                      </a:pPr>
                      <a:r>
                        <a:rPr kumimoji="0" lang="de-DE" sz="1600" kern="1200" dirty="0">
                          <a:solidFill>
                            <a:schemeClr val="dk1"/>
                          </a:solidFill>
                          <a:effectLst/>
                          <a:latin typeface="+mn-lt"/>
                          <a:ea typeface="Garamond" charset="0"/>
                          <a:cs typeface="Garamond" charset="0"/>
                        </a:rPr>
                        <a:t>Modalitäten</a:t>
                      </a:r>
                    </a:p>
                    <a:p>
                      <a:pPr marL="285750" lvl="0" indent="-285750">
                        <a:buFont typeface="Arial" charset="0"/>
                        <a:buChar char="•"/>
                      </a:pPr>
                      <a:r>
                        <a:rPr kumimoji="0" lang="de-DE" sz="1600" kern="1200" dirty="0">
                          <a:solidFill>
                            <a:schemeClr val="dk1"/>
                          </a:solidFill>
                          <a:effectLst/>
                          <a:latin typeface="+mn-lt"/>
                          <a:ea typeface="Garamond" charset="0"/>
                          <a:cs typeface="Garamond" charset="0"/>
                        </a:rPr>
                        <a:t>Funktionsanalyse</a:t>
                      </a:r>
                    </a:p>
                    <a:p>
                      <a:endParaRPr lang="de-DE" sz="1600" dirty="0">
                        <a:latin typeface="+mn-lt"/>
                        <a:ea typeface="Garamond" charset="0"/>
                        <a:cs typeface="Garamond" charset="0"/>
                      </a:endParaRPr>
                    </a:p>
                  </a:txBody>
                  <a:tcPr/>
                </a:tc>
                <a:tc>
                  <a:txBody>
                    <a:bodyPr/>
                    <a:lstStyle/>
                    <a:p>
                      <a:pPr lvl="0"/>
                      <a:r>
                        <a:rPr kumimoji="0" lang="de-DE" sz="1600" kern="1200" dirty="0">
                          <a:solidFill>
                            <a:schemeClr val="dk1"/>
                          </a:solidFill>
                          <a:effectLst/>
                          <a:latin typeface="+mn-lt"/>
                          <a:ea typeface="Garamond" charset="0"/>
                          <a:cs typeface="Garamond" charset="0"/>
                        </a:rPr>
                        <a:t>Phasenmodell,</a:t>
                      </a:r>
                      <a:r>
                        <a:rPr kumimoji="0" lang="de-DE" sz="1600" i="1" kern="1200" dirty="0">
                          <a:solidFill>
                            <a:schemeClr val="dk1"/>
                          </a:solidFill>
                          <a:effectLst/>
                          <a:latin typeface="+mn-lt"/>
                          <a:ea typeface="Garamond" charset="0"/>
                          <a:cs typeface="Garamond" charset="0"/>
                        </a:rPr>
                        <a:t> Meinel und Schnabel (1998)</a:t>
                      </a:r>
                      <a:endParaRPr kumimoji="0" lang="de-DE" sz="1600" kern="1200" dirty="0">
                        <a:solidFill>
                          <a:schemeClr val="dk1"/>
                        </a:solidFill>
                        <a:effectLst/>
                        <a:latin typeface="+mn-lt"/>
                        <a:ea typeface="Garamond" charset="0"/>
                        <a:cs typeface="Garamond" charset="0"/>
                      </a:endParaRPr>
                    </a:p>
                    <a:p>
                      <a:pPr marL="285750" lvl="0" indent="-285750">
                        <a:buFont typeface="Arial" charset="0"/>
                        <a:buChar char="•"/>
                      </a:pPr>
                      <a:r>
                        <a:rPr kumimoji="0" lang="de-DE" sz="1600" kern="1200" dirty="0">
                          <a:solidFill>
                            <a:schemeClr val="dk1"/>
                          </a:solidFill>
                          <a:effectLst/>
                          <a:latin typeface="+mn-lt"/>
                          <a:ea typeface="Garamond" charset="0"/>
                          <a:cs typeface="Garamond" charset="0"/>
                        </a:rPr>
                        <a:t>Dreiphasengliederung (Vorbereitungs-, Haupt-, Endphase)</a:t>
                      </a:r>
                    </a:p>
                    <a:p>
                      <a:pPr marL="285750" lvl="0" indent="-285750">
                        <a:buFont typeface="Arial" charset="0"/>
                        <a:buChar char="•"/>
                      </a:pPr>
                      <a:r>
                        <a:rPr kumimoji="0" lang="de-DE" sz="1600" kern="1200" dirty="0">
                          <a:solidFill>
                            <a:schemeClr val="dk1"/>
                          </a:solidFill>
                          <a:effectLst/>
                          <a:latin typeface="+mn-lt"/>
                          <a:ea typeface="Garamond" charset="0"/>
                          <a:cs typeface="Garamond" charset="0"/>
                        </a:rPr>
                        <a:t>Zyklisch vs. azyklisch</a:t>
                      </a:r>
                    </a:p>
                    <a:p>
                      <a:pPr marL="285750" lvl="0" indent="-285750">
                        <a:buFont typeface="Arial" charset="0"/>
                        <a:buChar char="•"/>
                      </a:pPr>
                      <a:r>
                        <a:rPr kumimoji="0" lang="de-DE" sz="1600" kern="1200" dirty="0">
                          <a:solidFill>
                            <a:schemeClr val="dk1"/>
                          </a:solidFill>
                          <a:effectLst/>
                          <a:latin typeface="+mn-lt"/>
                          <a:ea typeface="Garamond" charset="0"/>
                          <a:cs typeface="Garamond" charset="0"/>
                        </a:rPr>
                        <a:t>Phasenverschmelzung</a:t>
                      </a:r>
                    </a:p>
                    <a:p>
                      <a:pPr lvl="0"/>
                      <a:endParaRPr kumimoji="0" lang="de-DE" sz="1600" kern="1200" dirty="0">
                        <a:solidFill>
                          <a:schemeClr val="dk1"/>
                        </a:solidFill>
                        <a:effectLst/>
                        <a:latin typeface="+mn-lt"/>
                        <a:ea typeface="Garamond" charset="0"/>
                        <a:cs typeface="Garamond" charset="0"/>
                      </a:endParaRPr>
                    </a:p>
                    <a:p>
                      <a:pPr lvl="0"/>
                      <a:r>
                        <a:rPr kumimoji="0" lang="de-DE" sz="1600" kern="1200" dirty="0">
                          <a:solidFill>
                            <a:schemeClr val="dk1"/>
                          </a:solidFill>
                          <a:effectLst/>
                          <a:latin typeface="+mn-lt"/>
                          <a:ea typeface="Garamond" charset="0"/>
                          <a:cs typeface="Garamond" charset="0"/>
                        </a:rPr>
                        <a:t>Funktionsanalyse,</a:t>
                      </a:r>
                      <a:r>
                        <a:rPr kumimoji="0" lang="de-DE" sz="1600" i="1" kern="1200" dirty="0">
                          <a:solidFill>
                            <a:schemeClr val="dk1"/>
                          </a:solidFill>
                          <a:effectLst/>
                          <a:latin typeface="+mn-lt"/>
                          <a:ea typeface="Garamond" charset="0"/>
                          <a:cs typeface="Garamond" charset="0"/>
                        </a:rPr>
                        <a:t> Göhner (2004)</a:t>
                      </a:r>
                      <a:endParaRPr kumimoji="0" lang="de-DE" sz="1600" kern="1200" dirty="0">
                        <a:solidFill>
                          <a:schemeClr val="dk1"/>
                        </a:solidFill>
                        <a:effectLst/>
                        <a:latin typeface="+mn-lt"/>
                        <a:ea typeface="Garamond" charset="0"/>
                        <a:cs typeface="Garamond" charset="0"/>
                      </a:endParaRPr>
                    </a:p>
                    <a:p>
                      <a:pPr marL="285750" lvl="0" indent="-285750">
                        <a:buFont typeface="Arial" charset="0"/>
                        <a:buChar char="•"/>
                      </a:pPr>
                      <a:r>
                        <a:rPr kumimoji="0" lang="de-DE" sz="1600" kern="1200" dirty="0">
                          <a:solidFill>
                            <a:schemeClr val="dk1"/>
                          </a:solidFill>
                          <a:effectLst/>
                          <a:latin typeface="+mn-lt"/>
                          <a:ea typeface="Garamond" charset="0"/>
                          <a:cs typeface="Garamond" charset="0"/>
                        </a:rPr>
                        <a:t>Aktionsorientierte Funktionsanalyse</a:t>
                      </a:r>
                    </a:p>
                    <a:p>
                      <a:pPr marL="285750" lvl="0" indent="-285750">
                        <a:buFont typeface="Arial" charset="0"/>
                        <a:buChar char="•"/>
                      </a:pPr>
                      <a:r>
                        <a:rPr kumimoji="0" lang="de-DE" sz="1600" kern="1200" dirty="0">
                          <a:solidFill>
                            <a:schemeClr val="dk1"/>
                          </a:solidFill>
                          <a:effectLst/>
                          <a:latin typeface="+mn-lt"/>
                          <a:ea typeface="Garamond" charset="0"/>
                          <a:cs typeface="Garamond" charset="0"/>
                        </a:rPr>
                        <a:t>Dreischritt: Aktionsskizze, Verlaufsbeschreibung, funktionale Analyse</a:t>
                      </a:r>
                    </a:p>
                    <a:p>
                      <a:pPr marL="285750" lvl="0" indent="-285750">
                        <a:buFont typeface="Arial" charset="0"/>
                        <a:buChar char="•"/>
                      </a:pPr>
                      <a:r>
                        <a:rPr kumimoji="0" lang="de-DE" sz="1600" kern="1200" dirty="0">
                          <a:solidFill>
                            <a:schemeClr val="dk1"/>
                          </a:solidFill>
                          <a:effectLst/>
                          <a:latin typeface="+mn-lt"/>
                          <a:ea typeface="Garamond" charset="0"/>
                          <a:cs typeface="Garamond" charset="0"/>
                        </a:rPr>
                        <a:t>Modalitäten</a:t>
                      </a:r>
                    </a:p>
                    <a:p>
                      <a:pPr marL="285750" lvl="0" indent="-285750">
                        <a:buFont typeface="Arial" charset="0"/>
                        <a:buChar char="•"/>
                      </a:pPr>
                      <a:r>
                        <a:rPr kumimoji="0" lang="de-DE" sz="1600" kern="1200" dirty="0">
                          <a:solidFill>
                            <a:schemeClr val="dk1"/>
                          </a:solidFill>
                          <a:effectLst/>
                          <a:latin typeface="+mn-lt"/>
                          <a:ea typeface="Garamond" charset="0"/>
                          <a:cs typeface="Garamond" charset="0"/>
                        </a:rPr>
                        <a:t>Funktionsbelegungen</a:t>
                      </a:r>
                    </a:p>
                    <a:p>
                      <a:pPr marL="285750" lvl="0" indent="-285750">
                        <a:buFont typeface="Arial" charset="0"/>
                        <a:buChar char="•"/>
                      </a:pPr>
                      <a:r>
                        <a:rPr kumimoji="0" lang="de-DE" sz="1600" kern="1200" dirty="0">
                          <a:solidFill>
                            <a:schemeClr val="dk1"/>
                          </a:solidFill>
                          <a:effectLst/>
                          <a:latin typeface="+mn-lt"/>
                          <a:ea typeface="Garamond" charset="0"/>
                          <a:cs typeface="Garamond" charset="0"/>
                        </a:rPr>
                        <a:t>Bewegungsspielräume</a:t>
                      </a:r>
                      <a:endParaRPr lang="de-DE" sz="1600" dirty="0">
                        <a:latin typeface="+mn-lt"/>
                        <a:ea typeface="Garamond" charset="0"/>
                        <a:cs typeface="Garamond" charset="0"/>
                      </a:endParaRPr>
                    </a:p>
                  </a:txBody>
                  <a:tcPr/>
                </a:tc>
                <a:extLst>
                  <a:ext uri="{0D108BD9-81ED-4DB2-BD59-A6C34878D82A}">
                    <a16:rowId xmlns:a16="http://schemas.microsoft.com/office/drawing/2014/main" xmlns="" val="10001"/>
                  </a:ext>
                </a:extLst>
              </a:tr>
            </a:tbl>
          </a:graphicData>
        </a:graphic>
      </p:graphicFrame>
      <p:sp>
        <p:nvSpPr>
          <p:cNvPr id="7" name="Titel 2">
            <a:extLst>
              <a:ext uri="{FF2B5EF4-FFF2-40B4-BE49-F238E27FC236}">
                <a16:creationId xmlns:a16="http://schemas.microsoft.com/office/drawing/2014/main" xmlns="" id="{A8A78817-37D4-4234-836E-148E1F3FD0D2}"/>
              </a:ext>
            </a:extLst>
          </p:cNvPr>
          <p:cNvSpPr>
            <a:spLocks noGrp="1"/>
          </p:cNvSpPr>
          <p:nvPr>
            <p:ph type="title"/>
          </p:nvPr>
        </p:nvSpPr>
        <p:spPr>
          <a:xfrm>
            <a:off x="457200" y="692696"/>
            <a:ext cx="8229600" cy="1066800"/>
          </a:xfrm>
        </p:spPr>
        <p:txBody>
          <a:bodyPr>
            <a:noAutofit/>
          </a:bodyPr>
          <a:lstStyle/>
          <a:p>
            <a:r>
              <a:rPr lang="de-DE" u="sng" dirty="0"/>
              <a:t>Basispapiere</a:t>
            </a:r>
          </a:p>
        </p:txBody>
      </p:sp>
    </p:spTree>
    <p:extLst>
      <p:ext uri="{BB962C8B-B14F-4D97-AF65-F5344CB8AC3E}">
        <p14:creationId xmlns:p14="http://schemas.microsoft.com/office/powerpoint/2010/main" val="118300170"/>
      </p:ext>
    </p:extLst>
  </p:cSld>
  <p:clrMapOvr>
    <a:masterClrMapping/>
  </p:clrMapOvr>
  <p:transition>
    <p:pull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846800"/>
            <a:ext cx="8579296" cy="4032448"/>
          </a:xfrm>
        </p:spPr>
        <p:txBody>
          <a:bodyPr>
            <a:normAutofit/>
          </a:bodyPr>
          <a:lstStyle/>
          <a:p>
            <a:pPr marL="109728" indent="0">
              <a:buNone/>
            </a:pPr>
            <a:r>
              <a:rPr lang="de-DE" b="1" dirty="0">
                <a:latin typeface="+mn-lt"/>
                <a:ea typeface="Garamond" charset="0"/>
                <a:cs typeface="Garamond" charset="0"/>
              </a:rPr>
              <a:t>Beispiel</a:t>
            </a:r>
          </a:p>
          <a:p>
            <a:pPr marL="109728" indent="0">
              <a:buNone/>
            </a:pPr>
            <a:r>
              <a:rPr lang="de-DE" dirty="0">
                <a:latin typeface="+mn-lt"/>
                <a:ea typeface="Garamond" charset="0"/>
                <a:cs typeface="Garamond" charset="0"/>
              </a:rPr>
              <a:t>Teilkompetenz 3 aus dem Inhaltsbereich „Wissen“</a:t>
            </a:r>
          </a:p>
          <a:p>
            <a:pPr marL="109728" indent="0">
              <a:buNone/>
            </a:pPr>
            <a:endParaRPr lang="de-DE" dirty="0">
              <a:latin typeface="+mn-lt"/>
              <a:ea typeface="Garamond" charset="0"/>
              <a:cs typeface="Garamond" charset="0"/>
            </a:endParaRPr>
          </a:p>
          <a:p>
            <a:pPr marL="109728" indent="0">
              <a:buNone/>
            </a:pPr>
            <a:r>
              <a:rPr lang="de-DE" b="1" dirty="0">
                <a:latin typeface="+mn-lt"/>
                <a:ea typeface="Garamond" charset="0"/>
                <a:cs typeface="Garamond" charset="0"/>
              </a:rPr>
              <a:t>Schüler*innen können </a:t>
            </a:r>
            <a:r>
              <a:rPr lang="is-IS" b="1" dirty="0">
                <a:latin typeface="+mn-lt"/>
                <a:ea typeface="Garamond" charset="0"/>
                <a:cs typeface="Garamond" charset="0"/>
              </a:rPr>
              <a:t>…</a:t>
            </a:r>
          </a:p>
          <a:p>
            <a:pPr marL="109728" indent="0">
              <a:buNone/>
            </a:pPr>
            <a:r>
              <a:rPr lang="de-DE" dirty="0">
                <a:latin typeface="+mn-lt"/>
                <a:ea typeface="Garamond" charset="0"/>
                <a:cs typeface="Garamond" charset="0"/>
              </a:rPr>
              <a:t>sportliche Bewegungen unter biomechanischer Betrachtungsweise analysieren (zum Beispiel allgemeine Grundlagen der Biomechanik und biomechanische Prinzipien anwenden).</a:t>
            </a:r>
            <a:endParaRPr lang="de-DE" sz="2000" dirty="0">
              <a:latin typeface="+mn-lt"/>
              <a:ea typeface="Garamond" charset="0"/>
              <a:cs typeface="Garamond" charset="0"/>
            </a:endParaRPr>
          </a:p>
        </p:txBody>
      </p:sp>
      <p:sp>
        <p:nvSpPr>
          <p:cNvPr id="6" name="Titel 2">
            <a:extLst>
              <a:ext uri="{FF2B5EF4-FFF2-40B4-BE49-F238E27FC236}">
                <a16:creationId xmlns:a16="http://schemas.microsoft.com/office/drawing/2014/main" xmlns="" id="{D945FD40-63A7-4459-94E2-7E891F9F45A1}"/>
              </a:ext>
            </a:extLst>
          </p:cNvPr>
          <p:cNvSpPr>
            <a:spLocks noGrp="1"/>
          </p:cNvSpPr>
          <p:nvPr>
            <p:ph type="title"/>
          </p:nvPr>
        </p:nvSpPr>
        <p:spPr>
          <a:xfrm>
            <a:off x="457200" y="692696"/>
            <a:ext cx="8229600" cy="1066800"/>
          </a:xfrm>
        </p:spPr>
        <p:txBody>
          <a:bodyPr>
            <a:noAutofit/>
          </a:bodyPr>
          <a:lstStyle/>
          <a:p>
            <a:r>
              <a:rPr lang="de-DE" u="sng" dirty="0"/>
              <a:t>Basispapiere</a:t>
            </a:r>
          </a:p>
        </p:txBody>
      </p:sp>
    </p:spTree>
    <p:extLst>
      <p:ext uri="{BB962C8B-B14F-4D97-AF65-F5344CB8AC3E}">
        <p14:creationId xmlns:p14="http://schemas.microsoft.com/office/powerpoint/2010/main" val="452368916"/>
      </p:ext>
    </p:extLst>
  </p:cSld>
  <p:clrMapOvr>
    <a:masterClrMapping/>
  </p:clrMapOvr>
  <p:transition>
    <p:pull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710075495"/>
              </p:ext>
            </p:extLst>
          </p:nvPr>
        </p:nvGraphicFramePr>
        <p:xfrm>
          <a:off x="539552" y="1844824"/>
          <a:ext cx="8147248" cy="4133087"/>
        </p:xfrm>
        <a:graphic>
          <a:graphicData uri="http://schemas.openxmlformats.org/drawingml/2006/table">
            <a:tbl>
              <a:tblPr firstRow="1" bandRow="1">
                <a:tableStyleId>{5C22544A-7EE6-4342-B048-85BDC9FD1C3A}</a:tableStyleId>
              </a:tblPr>
              <a:tblGrid>
                <a:gridCol w="3447330">
                  <a:extLst>
                    <a:ext uri="{9D8B030D-6E8A-4147-A177-3AD203B41FA5}">
                      <a16:colId xmlns:a16="http://schemas.microsoft.com/office/drawing/2014/main" xmlns="" val="20000"/>
                    </a:ext>
                  </a:extLst>
                </a:gridCol>
                <a:gridCol w="4699918">
                  <a:extLst>
                    <a:ext uri="{9D8B030D-6E8A-4147-A177-3AD203B41FA5}">
                      <a16:colId xmlns:a16="http://schemas.microsoft.com/office/drawing/2014/main" xmlns="" val="20001"/>
                    </a:ext>
                  </a:extLst>
                </a:gridCol>
              </a:tblGrid>
              <a:tr h="350449">
                <a:tc>
                  <a:txBody>
                    <a:bodyPr/>
                    <a:lstStyle/>
                    <a:p>
                      <a:r>
                        <a:rPr lang="de-DE" b="0" dirty="0"/>
                        <a:t>Basisfach</a:t>
                      </a:r>
                      <a:r>
                        <a:rPr lang="de-DE" b="0" baseline="0" dirty="0"/>
                        <a:t> </a:t>
                      </a:r>
                      <a:endParaRPr lang="de-DE" b="0" dirty="0"/>
                    </a:p>
                  </a:txBody>
                  <a:tcPr/>
                </a:tc>
                <a:tc>
                  <a:txBody>
                    <a:bodyPr/>
                    <a:lstStyle/>
                    <a:p>
                      <a:r>
                        <a:rPr lang="de-DE" b="0" dirty="0"/>
                        <a:t>Leistungsfach</a:t>
                      </a:r>
                    </a:p>
                  </a:txBody>
                  <a:tcPr/>
                </a:tc>
                <a:extLst>
                  <a:ext uri="{0D108BD9-81ED-4DB2-BD59-A6C34878D82A}">
                    <a16:rowId xmlns:a16="http://schemas.microsoft.com/office/drawing/2014/main" xmlns="" val="10000"/>
                  </a:ext>
                </a:extLst>
              </a:tr>
              <a:tr h="3767327">
                <a:tc>
                  <a:txBody>
                    <a:bodyPr/>
                    <a:lstStyle/>
                    <a:p>
                      <a:pPr lvl="0"/>
                      <a:r>
                        <a:rPr kumimoji="0" lang="de-DE" sz="1400" kern="1200" dirty="0">
                          <a:solidFill>
                            <a:schemeClr val="dk1"/>
                          </a:solidFill>
                          <a:effectLst/>
                          <a:latin typeface="+mn-lt"/>
                          <a:ea typeface="Garamond" charset="0"/>
                          <a:cs typeface="Garamond" charset="0"/>
                        </a:rPr>
                        <a:t>Biomechanische Grundlagen </a:t>
                      </a:r>
                    </a:p>
                    <a:p>
                      <a:pPr marL="285750" lvl="0" indent="-285750">
                        <a:buFont typeface="Arial" charset="0"/>
                        <a:buChar char="•"/>
                      </a:pPr>
                      <a:r>
                        <a:rPr kumimoji="0" lang="de-DE" sz="1400" kern="1200" dirty="0">
                          <a:solidFill>
                            <a:schemeClr val="dk1"/>
                          </a:solidFill>
                          <a:effectLst/>
                          <a:latin typeface="+mn-lt"/>
                          <a:ea typeface="Garamond" charset="0"/>
                          <a:cs typeface="Garamond" charset="0"/>
                        </a:rPr>
                        <a:t>Drehachsen</a:t>
                      </a:r>
                      <a:br>
                        <a:rPr kumimoji="0" lang="de-DE" sz="1400" kern="1200" dirty="0">
                          <a:solidFill>
                            <a:schemeClr val="dk1"/>
                          </a:solidFill>
                          <a:effectLst/>
                          <a:latin typeface="+mn-lt"/>
                          <a:ea typeface="Garamond" charset="0"/>
                          <a:cs typeface="Garamond" charset="0"/>
                        </a:rPr>
                      </a:br>
                      <a:r>
                        <a:rPr kumimoji="0" lang="de-DE" sz="1400" kern="1200" dirty="0">
                          <a:solidFill>
                            <a:schemeClr val="dk1"/>
                          </a:solidFill>
                          <a:effectLst/>
                          <a:latin typeface="+mn-lt"/>
                          <a:ea typeface="Garamond" charset="0"/>
                          <a:cs typeface="Garamond" charset="0"/>
                        </a:rPr>
                        <a:t>(Längs-, Breiten-, Tiefenachse)</a:t>
                      </a:r>
                    </a:p>
                    <a:p>
                      <a:pPr marL="285750" lvl="0" indent="-285750">
                        <a:buFont typeface="Arial" charset="0"/>
                        <a:buChar char="•"/>
                      </a:pPr>
                      <a:r>
                        <a:rPr kumimoji="0" lang="de-DE" sz="1400" kern="1200" dirty="0">
                          <a:solidFill>
                            <a:schemeClr val="dk1"/>
                          </a:solidFill>
                          <a:effectLst/>
                          <a:latin typeface="+mn-lt"/>
                          <a:ea typeface="Garamond" charset="0"/>
                          <a:cs typeface="Garamond" charset="0"/>
                        </a:rPr>
                        <a:t>Gleichgewicht, Körperschwerpunkt</a:t>
                      </a:r>
                    </a:p>
                    <a:p>
                      <a:pPr marL="285750" lvl="0" indent="-285750">
                        <a:buFont typeface="Arial" charset="0"/>
                        <a:buChar char="•"/>
                      </a:pPr>
                      <a:r>
                        <a:rPr kumimoji="0" lang="de-DE" sz="1400" kern="1200" dirty="0">
                          <a:solidFill>
                            <a:schemeClr val="dk1"/>
                          </a:solidFill>
                          <a:effectLst/>
                          <a:latin typeface="+mn-lt"/>
                          <a:ea typeface="Garamond" charset="0"/>
                          <a:cs typeface="Garamond" charset="0"/>
                        </a:rPr>
                        <a:t>Zentraler und dezentraler Kraftstoß</a:t>
                      </a:r>
                    </a:p>
                    <a:p>
                      <a:pPr lvl="0"/>
                      <a:endParaRPr kumimoji="0" lang="de-DE" sz="1400" kern="1200" dirty="0">
                        <a:solidFill>
                          <a:schemeClr val="dk1"/>
                        </a:solidFill>
                        <a:effectLst/>
                        <a:latin typeface="+mn-lt"/>
                        <a:ea typeface="Garamond" charset="0"/>
                        <a:cs typeface="Garamond" charset="0"/>
                      </a:endParaRPr>
                    </a:p>
                    <a:p>
                      <a:pPr lvl="0"/>
                      <a:r>
                        <a:rPr kumimoji="0" lang="de-DE" sz="1400" kern="1200" dirty="0">
                          <a:solidFill>
                            <a:schemeClr val="dk1"/>
                          </a:solidFill>
                          <a:effectLst/>
                          <a:latin typeface="+mn-lt"/>
                          <a:ea typeface="Garamond" charset="0"/>
                          <a:cs typeface="Garamond" charset="0"/>
                        </a:rPr>
                        <a:t>Biomechanisches Prinzip</a:t>
                      </a:r>
                    </a:p>
                    <a:p>
                      <a:pPr marL="285750" lvl="0" indent="-285750">
                        <a:buFont typeface="Arial" charset="0"/>
                        <a:buChar char="•"/>
                      </a:pPr>
                      <a:r>
                        <a:rPr kumimoji="0" lang="de-DE" sz="1400" kern="1200" dirty="0">
                          <a:solidFill>
                            <a:schemeClr val="dk1"/>
                          </a:solidFill>
                          <a:effectLst/>
                          <a:latin typeface="+mn-lt"/>
                          <a:ea typeface="Garamond" charset="0"/>
                          <a:cs typeface="Garamond" charset="0"/>
                        </a:rPr>
                        <a:t>Prinzip des optimalen Beschleunigungswegs</a:t>
                      </a:r>
                    </a:p>
                  </a:txBody>
                  <a:tcPr/>
                </a:tc>
                <a:tc>
                  <a:txBody>
                    <a:bodyPr/>
                    <a:lstStyle/>
                    <a:p>
                      <a:pPr lvl="0"/>
                      <a:r>
                        <a:rPr kumimoji="0" lang="de-DE" sz="1400" kern="1200" dirty="0">
                          <a:solidFill>
                            <a:schemeClr val="dk1"/>
                          </a:solidFill>
                          <a:effectLst/>
                          <a:latin typeface="+mn-lt"/>
                          <a:ea typeface="Garamond" charset="0"/>
                          <a:cs typeface="Garamond" charset="0"/>
                        </a:rPr>
                        <a:t>Biomechanische Grundlagen </a:t>
                      </a:r>
                    </a:p>
                    <a:p>
                      <a:pPr marL="285750" lvl="0" indent="-285750">
                        <a:buFont typeface="Arial" charset="0"/>
                        <a:buChar char="•"/>
                      </a:pPr>
                      <a:r>
                        <a:rPr kumimoji="0" lang="de-DE" sz="1400" kern="1200" dirty="0">
                          <a:solidFill>
                            <a:schemeClr val="dk1"/>
                          </a:solidFill>
                          <a:effectLst/>
                          <a:latin typeface="+mn-lt"/>
                          <a:ea typeface="Garamond" charset="0"/>
                          <a:cs typeface="Garamond" charset="0"/>
                        </a:rPr>
                        <a:t>Translation</a:t>
                      </a:r>
                      <a:br>
                        <a:rPr kumimoji="0" lang="de-DE" sz="1400" kern="1200" dirty="0">
                          <a:solidFill>
                            <a:schemeClr val="dk1"/>
                          </a:solidFill>
                          <a:effectLst/>
                          <a:latin typeface="+mn-lt"/>
                          <a:ea typeface="Garamond" charset="0"/>
                          <a:cs typeface="Garamond" charset="0"/>
                        </a:rPr>
                      </a:br>
                      <a:r>
                        <a:rPr kumimoji="0" lang="de-DE" sz="1400" kern="1200" dirty="0">
                          <a:solidFill>
                            <a:schemeClr val="dk1"/>
                          </a:solidFill>
                          <a:effectLst/>
                          <a:latin typeface="+mn-lt"/>
                          <a:ea typeface="Garamond" charset="0"/>
                          <a:cs typeface="Garamond" charset="0"/>
                        </a:rPr>
                        <a:t>(Masse, Kraft, Beschleunigung, Impuls)</a:t>
                      </a:r>
                    </a:p>
                    <a:p>
                      <a:pPr marL="285750" lvl="0" indent="-285750">
                        <a:buFont typeface="Arial" charset="0"/>
                        <a:buChar char="•"/>
                      </a:pPr>
                      <a:r>
                        <a:rPr kumimoji="0" lang="de-DE" sz="1400" kern="1200" dirty="0">
                          <a:solidFill>
                            <a:schemeClr val="dk1"/>
                          </a:solidFill>
                          <a:effectLst/>
                          <a:latin typeface="+mn-lt"/>
                          <a:ea typeface="Garamond" charset="0"/>
                          <a:cs typeface="Garamond" charset="0"/>
                        </a:rPr>
                        <a:t>Rotation</a:t>
                      </a:r>
                      <a:br>
                        <a:rPr kumimoji="0" lang="de-DE" sz="1400" kern="1200" dirty="0">
                          <a:solidFill>
                            <a:schemeClr val="dk1"/>
                          </a:solidFill>
                          <a:effectLst/>
                          <a:latin typeface="+mn-lt"/>
                          <a:ea typeface="Garamond" charset="0"/>
                          <a:cs typeface="Garamond" charset="0"/>
                        </a:rPr>
                      </a:br>
                      <a:r>
                        <a:rPr kumimoji="0" lang="de-DE" sz="1400" kern="1200" dirty="0">
                          <a:solidFill>
                            <a:schemeClr val="dk1"/>
                          </a:solidFill>
                          <a:effectLst/>
                          <a:latin typeface="+mn-lt"/>
                          <a:ea typeface="Garamond" charset="0"/>
                          <a:cs typeface="Garamond" charset="0"/>
                        </a:rPr>
                        <a:t>(Trägheitsmoment, Drehmoment, Winkelbeschleunigung, Drehimpuls)</a:t>
                      </a:r>
                    </a:p>
                    <a:p>
                      <a:pPr marL="285750" lvl="0" indent="-285750">
                        <a:buFont typeface="Arial" charset="0"/>
                        <a:buChar char="•"/>
                      </a:pPr>
                      <a:r>
                        <a:rPr kumimoji="0" lang="de-DE" sz="1400" kern="1200" dirty="0">
                          <a:solidFill>
                            <a:schemeClr val="dk1"/>
                          </a:solidFill>
                          <a:effectLst/>
                          <a:latin typeface="+mn-lt"/>
                          <a:ea typeface="Garamond" charset="0"/>
                          <a:cs typeface="Garamond" charset="0"/>
                        </a:rPr>
                        <a:t>Drehachsen</a:t>
                      </a:r>
                      <a:br>
                        <a:rPr kumimoji="0" lang="de-DE" sz="1400" kern="1200" dirty="0">
                          <a:solidFill>
                            <a:schemeClr val="dk1"/>
                          </a:solidFill>
                          <a:effectLst/>
                          <a:latin typeface="+mn-lt"/>
                          <a:ea typeface="Garamond" charset="0"/>
                          <a:cs typeface="Garamond" charset="0"/>
                        </a:rPr>
                      </a:br>
                      <a:r>
                        <a:rPr kumimoji="0" lang="de-DE" sz="1400" kern="1200" dirty="0">
                          <a:solidFill>
                            <a:schemeClr val="dk1"/>
                          </a:solidFill>
                          <a:effectLst/>
                          <a:latin typeface="+mn-lt"/>
                          <a:ea typeface="Garamond" charset="0"/>
                          <a:cs typeface="Garamond" charset="0"/>
                        </a:rPr>
                        <a:t>(Längs-, Breiten-, Tiefenachse)</a:t>
                      </a:r>
                    </a:p>
                    <a:p>
                      <a:pPr marL="285750" lvl="0" indent="-285750">
                        <a:buFont typeface="Arial" charset="0"/>
                        <a:buChar char="•"/>
                      </a:pPr>
                      <a:r>
                        <a:rPr kumimoji="0" lang="de-DE" sz="1400" kern="1200" dirty="0">
                          <a:solidFill>
                            <a:schemeClr val="dk1"/>
                          </a:solidFill>
                          <a:effectLst/>
                          <a:latin typeface="+mn-lt"/>
                          <a:ea typeface="Garamond" charset="0"/>
                          <a:cs typeface="Garamond" charset="0"/>
                        </a:rPr>
                        <a:t>Gleichgewicht, Körperschwerpunkt</a:t>
                      </a:r>
                    </a:p>
                    <a:p>
                      <a:pPr marL="285750" lvl="0" indent="-285750">
                        <a:buFont typeface="Arial" charset="0"/>
                        <a:buChar char="•"/>
                      </a:pPr>
                      <a:r>
                        <a:rPr kumimoji="0" lang="de-DE" sz="1400" kern="1200" dirty="0">
                          <a:solidFill>
                            <a:schemeClr val="dk1"/>
                          </a:solidFill>
                          <a:effectLst/>
                          <a:latin typeface="+mn-lt"/>
                          <a:ea typeface="Garamond" charset="0"/>
                          <a:cs typeface="Garamond" charset="0"/>
                        </a:rPr>
                        <a:t>Zentraler und dezentraler Kraftstoß</a:t>
                      </a:r>
                    </a:p>
                    <a:p>
                      <a:pPr lvl="0"/>
                      <a:r>
                        <a:rPr kumimoji="0" lang="de-DE" sz="1400" kern="1200" dirty="0">
                          <a:solidFill>
                            <a:schemeClr val="dk1"/>
                          </a:solidFill>
                          <a:effectLst/>
                          <a:latin typeface="+mn-lt"/>
                          <a:ea typeface="Garamond" charset="0"/>
                          <a:cs typeface="Garamond" charset="0"/>
                        </a:rPr>
                        <a:t>Biomechanische Prinzipien</a:t>
                      </a:r>
                    </a:p>
                    <a:p>
                      <a:pPr marL="285750" lvl="0" indent="-285750">
                        <a:buFont typeface="Arial" charset="0"/>
                        <a:buChar char="•"/>
                      </a:pPr>
                      <a:r>
                        <a:rPr kumimoji="0" lang="de-DE" sz="1400" kern="1200" dirty="0">
                          <a:solidFill>
                            <a:schemeClr val="dk1"/>
                          </a:solidFill>
                          <a:effectLst/>
                          <a:latin typeface="+mn-lt"/>
                          <a:ea typeface="Garamond" charset="0"/>
                          <a:cs typeface="Garamond" charset="0"/>
                        </a:rPr>
                        <a:t>Prinzip der Anfangskraft</a:t>
                      </a:r>
                    </a:p>
                    <a:p>
                      <a:pPr marL="285750" lvl="0" indent="-285750">
                        <a:buFont typeface="Arial" charset="0"/>
                        <a:buChar char="•"/>
                      </a:pPr>
                      <a:r>
                        <a:rPr kumimoji="0" lang="de-DE" sz="1400" kern="1200" dirty="0">
                          <a:solidFill>
                            <a:schemeClr val="dk1"/>
                          </a:solidFill>
                          <a:effectLst/>
                          <a:latin typeface="+mn-lt"/>
                          <a:ea typeface="Garamond" charset="0"/>
                          <a:cs typeface="Garamond" charset="0"/>
                        </a:rPr>
                        <a:t>Prinzip des optimalen Beschleunigungswegs</a:t>
                      </a:r>
                    </a:p>
                    <a:p>
                      <a:pPr marL="285750" lvl="0" indent="-285750">
                        <a:buFont typeface="Arial" charset="0"/>
                        <a:buChar char="•"/>
                      </a:pPr>
                      <a:r>
                        <a:rPr kumimoji="0" lang="de-DE" sz="1400" kern="1200" dirty="0">
                          <a:solidFill>
                            <a:schemeClr val="dk1"/>
                          </a:solidFill>
                          <a:effectLst/>
                          <a:latin typeface="+mn-lt"/>
                          <a:ea typeface="Garamond" charset="0"/>
                          <a:cs typeface="Garamond" charset="0"/>
                        </a:rPr>
                        <a:t>Prinzip der zeitlichen Koordination von Teilimpulsen</a:t>
                      </a:r>
                    </a:p>
                    <a:p>
                      <a:pPr lvl="0"/>
                      <a:r>
                        <a:rPr kumimoji="0" lang="de-DE" sz="1400" kern="1200" dirty="0">
                          <a:solidFill>
                            <a:schemeClr val="dk1"/>
                          </a:solidFill>
                          <a:effectLst/>
                          <a:latin typeface="+mn-lt"/>
                          <a:ea typeface="Garamond" charset="0"/>
                          <a:cs typeface="Garamond" charset="0"/>
                        </a:rPr>
                        <a:t>Kraft-Zeit-Kurven (nur grundlegendes Verständnis)</a:t>
                      </a:r>
                    </a:p>
                    <a:p>
                      <a:pPr marL="285750" lvl="0" indent="-285750">
                        <a:buFont typeface="Arial" charset="0"/>
                        <a:buChar char="•"/>
                      </a:pPr>
                      <a:r>
                        <a:rPr kumimoji="0" lang="de-DE" sz="1400" kern="1200" dirty="0">
                          <a:solidFill>
                            <a:schemeClr val="dk1"/>
                          </a:solidFill>
                          <a:effectLst/>
                          <a:latin typeface="+mn-lt"/>
                          <a:ea typeface="Garamond" charset="0"/>
                          <a:cs typeface="Garamond" charset="0"/>
                        </a:rPr>
                        <a:t>Vertikalkräfte</a:t>
                      </a:r>
                    </a:p>
                    <a:p>
                      <a:pPr marL="285750" lvl="0" indent="-285750">
                        <a:buFont typeface="Arial" charset="0"/>
                        <a:buChar char="•"/>
                      </a:pPr>
                      <a:r>
                        <a:rPr kumimoji="0" lang="de-DE" sz="1400" kern="1200" dirty="0">
                          <a:solidFill>
                            <a:schemeClr val="dk1"/>
                          </a:solidFill>
                          <a:effectLst/>
                          <a:latin typeface="+mn-lt"/>
                          <a:ea typeface="Garamond" charset="0"/>
                          <a:cs typeface="Garamond" charset="0"/>
                        </a:rPr>
                        <a:t>Beschleunigungs- und Bremskraftstoß</a:t>
                      </a:r>
                      <a:endParaRPr lang="de-DE" sz="1400" dirty="0">
                        <a:latin typeface="+mn-lt"/>
                        <a:ea typeface="Garamond" charset="0"/>
                        <a:cs typeface="Garamond" charset="0"/>
                      </a:endParaRPr>
                    </a:p>
                  </a:txBody>
                  <a:tcPr/>
                </a:tc>
                <a:extLst>
                  <a:ext uri="{0D108BD9-81ED-4DB2-BD59-A6C34878D82A}">
                    <a16:rowId xmlns:a16="http://schemas.microsoft.com/office/drawing/2014/main" xmlns="" val="10001"/>
                  </a:ext>
                </a:extLst>
              </a:tr>
            </a:tbl>
          </a:graphicData>
        </a:graphic>
      </p:graphicFrame>
      <p:sp>
        <p:nvSpPr>
          <p:cNvPr id="6" name="Titel 2">
            <a:extLst>
              <a:ext uri="{FF2B5EF4-FFF2-40B4-BE49-F238E27FC236}">
                <a16:creationId xmlns:a16="http://schemas.microsoft.com/office/drawing/2014/main" xmlns="" id="{1E10ED6E-5A12-4F8A-A060-8006BA9BA329}"/>
              </a:ext>
            </a:extLst>
          </p:cNvPr>
          <p:cNvSpPr>
            <a:spLocks noGrp="1"/>
          </p:cNvSpPr>
          <p:nvPr>
            <p:ph type="title"/>
          </p:nvPr>
        </p:nvSpPr>
        <p:spPr/>
        <p:txBody>
          <a:bodyPr>
            <a:noAutofit/>
          </a:bodyPr>
          <a:lstStyle/>
          <a:p>
            <a:r>
              <a:rPr lang="de-DE" u="sng" dirty="0"/>
              <a:t>Basispapiere</a:t>
            </a:r>
          </a:p>
        </p:txBody>
      </p:sp>
    </p:spTree>
    <p:extLst>
      <p:ext uri="{BB962C8B-B14F-4D97-AF65-F5344CB8AC3E}">
        <p14:creationId xmlns:p14="http://schemas.microsoft.com/office/powerpoint/2010/main" val="3151967"/>
      </p:ext>
    </p:extLst>
  </p:cSld>
  <p:clrMapOvr>
    <a:masterClrMapping/>
  </p:clrMapOvr>
  <p:transition>
    <p:pull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404622" indent="-285750">
              <a:spcBef>
                <a:spcPts val="0"/>
              </a:spcBef>
            </a:pPr>
            <a:r>
              <a:rPr lang="de-DE" sz="2000" dirty="0">
                <a:latin typeface="Calibri" panose="020F0502020204030204" pitchFamily="34" charset="0"/>
                <a:ea typeface="Garamond" charset="0"/>
                <a:cs typeface="Calibri" panose="020F0502020204030204" pitchFamily="34" charset="0"/>
              </a:rPr>
              <a:t>Zeitschiene</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Planungsebenen Sportunterricht</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Stufenspezifische Hinweise</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Leistungsfach</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Prüfungen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Praktische Prüfung</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Schriftliche Prüfung (Leistungsfach)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Mündliche Prüfung</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Inhaltsbereich Wissen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Standards</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Basispapiere</a:t>
            </a:r>
          </a:p>
          <a:p>
            <a:pPr marL="404622" indent="-285750">
              <a:spcBef>
                <a:spcPts val="0"/>
              </a:spcBef>
            </a:pPr>
            <a:r>
              <a:rPr lang="de-DE" sz="2000" b="1" dirty="0">
                <a:ea typeface="Garamond" charset="0"/>
                <a:cs typeface="Calibri" panose="020F0502020204030204" pitchFamily="34" charset="0"/>
              </a:rPr>
              <a:t>Allgemeine Hinweise</a:t>
            </a:r>
          </a:p>
          <a:p>
            <a:pPr marL="411480" lvl="1" indent="0">
              <a:spcBef>
                <a:spcPts val="0"/>
              </a:spcBef>
              <a:buNone/>
            </a:pPr>
            <a:endParaRPr lang="de-DE" sz="1400" dirty="0">
              <a:latin typeface="Calibri" panose="020F0502020204030204" pitchFamily="34" charset="0"/>
              <a:ea typeface="Garamond" charset="0"/>
              <a:cs typeface="Calibri" panose="020F0502020204030204" pitchFamily="34" charset="0"/>
            </a:endParaRPr>
          </a:p>
        </p:txBody>
      </p:sp>
      <p:sp>
        <p:nvSpPr>
          <p:cNvPr id="3" name="Titel 2"/>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Informationen zur Kursstufe</a:t>
            </a:r>
          </a:p>
        </p:txBody>
      </p:sp>
    </p:spTree>
    <p:extLst>
      <p:ext uri="{BB962C8B-B14F-4D97-AF65-F5344CB8AC3E}">
        <p14:creationId xmlns:p14="http://schemas.microsoft.com/office/powerpoint/2010/main" val="2300988341"/>
      </p:ext>
    </p:extLst>
  </p:cSld>
  <p:clrMapOvr>
    <a:masterClrMapping/>
  </p:clrMapOvr>
  <p:transition>
    <p:pull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CF3C0966-83A6-9D4D-8F14-E0A00117272D}"/>
              </a:ext>
            </a:extLst>
          </p:cNvPr>
          <p:cNvSpPr>
            <a:spLocks noGrp="1"/>
          </p:cNvSpPr>
          <p:nvPr>
            <p:ph idx="1"/>
          </p:nvPr>
        </p:nvSpPr>
        <p:spPr/>
        <p:txBody>
          <a:bodyPr>
            <a:normAutofit/>
          </a:bodyPr>
          <a:lstStyle/>
          <a:p>
            <a:pPr marL="109728" indent="0">
              <a:buNone/>
            </a:pPr>
            <a:r>
              <a:rPr lang="de-DE" sz="2200" dirty="0"/>
              <a:t>Grundlegende Neuerungen bei folgenden Themen: </a:t>
            </a:r>
          </a:p>
          <a:p>
            <a:pPr marL="109728" indent="0">
              <a:buNone/>
            </a:pPr>
            <a:endParaRPr lang="de-DE" sz="2200" dirty="0"/>
          </a:p>
          <a:p>
            <a:r>
              <a:rPr lang="de-DE" sz="2200" u="sng" dirty="0"/>
              <a:t>Gesundheit</a:t>
            </a:r>
            <a:endParaRPr lang="de-DE" sz="2200" dirty="0"/>
          </a:p>
          <a:p>
            <a:r>
              <a:rPr lang="de-DE" sz="2200" dirty="0"/>
              <a:t>Inhaltsbereich „</a:t>
            </a:r>
            <a:r>
              <a:rPr lang="de-DE" sz="2200" u="sng" dirty="0"/>
              <a:t>Fitness entwickeln</a:t>
            </a:r>
            <a:r>
              <a:rPr lang="de-DE" sz="2200" dirty="0"/>
              <a:t>“</a:t>
            </a:r>
          </a:p>
          <a:p>
            <a:r>
              <a:rPr lang="de-DE" sz="2200" u="sng" dirty="0"/>
              <a:t>Ausdauerleistung</a:t>
            </a:r>
          </a:p>
          <a:p>
            <a:r>
              <a:rPr lang="de-DE" sz="2200" dirty="0"/>
              <a:t>Wissen im </a:t>
            </a:r>
            <a:r>
              <a:rPr lang="de-DE" sz="2200" u="sng" dirty="0"/>
              <a:t>sozialen Kontext</a:t>
            </a:r>
            <a:r>
              <a:rPr lang="de-DE" sz="2200" dirty="0"/>
              <a:t>, </a:t>
            </a:r>
          </a:p>
          <a:p>
            <a:r>
              <a:rPr lang="de-DE" sz="2200" dirty="0"/>
              <a:t>Wissen im </a:t>
            </a:r>
            <a:r>
              <a:rPr lang="de-DE" sz="2200" u="sng" dirty="0"/>
              <a:t>gesellschaftlichen Kontext</a:t>
            </a:r>
            <a:endParaRPr lang="de-DE" sz="2200" dirty="0"/>
          </a:p>
          <a:p>
            <a:endParaRPr lang="de-DE" dirty="0"/>
          </a:p>
        </p:txBody>
      </p:sp>
      <p:sp>
        <p:nvSpPr>
          <p:cNvPr id="6" name="Titel 5">
            <a:extLst>
              <a:ext uri="{FF2B5EF4-FFF2-40B4-BE49-F238E27FC236}">
                <a16:creationId xmlns:a16="http://schemas.microsoft.com/office/drawing/2014/main" xmlns="" id="{3FEA2C91-BDF4-4FD3-8A24-61A55CA02DC9}"/>
              </a:ext>
            </a:extLst>
          </p:cNvPr>
          <p:cNvSpPr>
            <a:spLocks noGrp="1"/>
          </p:cNvSpPr>
          <p:nvPr>
            <p:ph type="title"/>
          </p:nvPr>
        </p:nvSpPr>
        <p:spPr>
          <a:xfrm>
            <a:off x="457200" y="692696"/>
            <a:ext cx="8229600" cy="1066800"/>
          </a:xfrm>
        </p:spPr>
        <p:txBody>
          <a:bodyPr/>
          <a:lstStyle/>
          <a:p>
            <a:r>
              <a:rPr lang="de-DE" u="sng" dirty="0"/>
              <a:t>Allgemeine Hinweise</a:t>
            </a:r>
          </a:p>
        </p:txBody>
      </p:sp>
    </p:spTree>
    <p:extLst>
      <p:ext uri="{BB962C8B-B14F-4D97-AF65-F5344CB8AC3E}">
        <p14:creationId xmlns:p14="http://schemas.microsoft.com/office/powerpoint/2010/main" val="2215146900"/>
      </p:ext>
    </p:extLst>
  </p:cSld>
  <p:clrMapOvr>
    <a:masterClrMapping/>
  </p:clrMapOvr>
  <p:transition>
    <p:pull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CF3C0966-83A6-9D4D-8F14-E0A00117272D}"/>
              </a:ext>
            </a:extLst>
          </p:cNvPr>
          <p:cNvSpPr>
            <a:spLocks noGrp="1"/>
          </p:cNvSpPr>
          <p:nvPr>
            <p:ph idx="1"/>
          </p:nvPr>
        </p:nvSpPr>
        <p:spPr/>
        <p:txBody>
          <a:bodyPr>
            <a:normAutofit/>
          </a:bodyPr>
          <a:lstStyle/>
          <a:p>
            <a:pPr marL="109728" indent="0">
              <a:buNone/>
            </a:pPr>
            <a:r>
              <a:rPr lang="de-DE" b="1" dirty="0"/>
              <a:t>Gesundheit</a:t>
            </a:r>
          </a:p>
          <a:p>
            <a:pPr marL="109728" indent="0">
              <a:buNone/>
            </a:pPr>
            <a:r>
              <a:rPr lang="de-DE" dirty="0"/>
              <a:t>Das Thema </a:t>
            </a:r>
            <a:r>
              <a:rPr lang="de-DE" u="sng" dirty="0"/>
              <a:t>Gesundheit</a:t>
            </a:r>
            <a:r>
              <a:rPr lang="de-DE" dirty="0"/>
              <a:t> hat im BP Sport 2016 eine größere Bedeutung erlangt:</a:t>
            </a:r>
          </a:p>
          <a:p>
            <a:r>
              <a:rPr lang="de-DE" dirty="0"/>
              <a:t>Verstärkter Wissenserwerb zum Thema Gesundheit </a:t>
            </a:r>
            <a:br>
              <a:rPr lang="de-DE" dirty="0"/>
            </a:br>
            <a:r>
              <a:rPr lang="de-DE" dirty="0"/>
              <a:t>(Grundlagen einer gesunden Lebensführung)</a:t>
            </a:r>
          </a:p>
          <a:p>
            <a:r>
              <a:rPr lang="de-DE" dirty="0"/>
              <a:t>Schülerinnen und Schüler befähigen ein gesundheitsorientiertes Kraft- und/oder Ausdauertraining zu planen (Basisfach und Leistungsfach) </a:t>
            </a:r>
          </a:p>
          <a:p>
            <a:r>
              <a:rPr lang="de-DE" dirty="0"/>
              <a:t>Vgl. auch Leitperspektive „Prävention und Gesundheit (PG)“</a:t>
            </a:r>
          </a:p>
          <a:p>
            <a:r>
              <a:rPr lang="de-DE" dirty="0"/>
              <a:t>Vgl. auch entsprechende Themenbereiche</a:t>
            </a:r>
          </a:p>
        </p:txBody>
      </p:sp>
      <p:sp>
        <p:nvSpPr>
          <p:cNvPr id="7" name="Titel 5">
            <a:extLst>
              <a:ext uri="{FF2B5EF4-FFF2-40B4-BE49-F238E27FC236}">
                <a16:creationId xmlns:a16="http://schemas.microsoft.com/office/drawing/2014/main" xmlns="" id="{96F5EF6A-C60A-4988-A2F5-367E593F79ED}"/>
              </a:ext>
            </a:extLst>
          </p:cNvPr>
          <p:cNvSpPr txBox="1">
            <a:spLocks/>
          </p:cNvSpPr>
          <p:nvPr/>
        </p:nvSpPr>
        <p:spPr>
          <a:xfrm>
            <a:off x="457200" y="692696"/>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Calibri" panose="020F0502020204030204" pitchFamily="34" charset="0"/>
                <a:ea typeface="+mj-ea"/>
                <a:cs typeface="Calibri" panose="020F0502020204030204" pitchFamily="34" charset="0"/>
              </a:defRPr>
            </a:lvl1pPr>
          </a:lstStyle>
          <a:p>
            <a:r>
              <a:rPr lang="de-DE" u="sng" dirty="0"/>
              <a:t>Allgemeine Hinweise</a:t>
            </a:r>
          </a:p>
        </p:txBody>
      </p:sp>
    </p:spTree>
    <p:extLst>
      <p:ext uri="{BB962C8B-B14F-4D97-AF65-F5344CB8AC3E}">
        <p14:creationId xmlns:p14="http://schemas.microsoft.com/office/powerpoint/2010/main" val="1387088392"/>
      </p:ext>
    </p:extLst>
  </p:cSld>
  <p:clrMapOvr>
    <a:masterClrMapping/>
  </p:clrMapOvr>
  <p:transition>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u="sng" dirty="0"/>
              <a:t>Planungsebenen Sportunterricht</a:t>
            </a:r>
          </a:p>
        </p:txBody>
      </p:sp>
      <p:grpSp>
        <p:nvGrpSpPr>
          <p:cNvPr id="5" name="Gruppierung 4"/>
          <p:cNvGrpSpPr/>
          <p:nvPr/>
        </p:nvGrpSpPr>
        <p:grpSpPr>
          <a:xfrm rot="1316444">
            <a:off x="5308972" y="2559121"/>
            <a:ext cx="3383933" cy="1131615"/>
            <a:chOff x="1043608" y="2059799"/>
            <a:chExt cx="3024336" cy="923330"/>
          </a:xfrm>
        </p:grpSpPr>
        <p:sp>
          <p:nvSpPr>
            <p:cNvPr id="6" name="Rechteck 5"/>
            <p:cNvSpPr/>
            <p:nvPr/>
          </p:nvSpPr>
          <p:spPr>
            <a:xfrm>
              <a:off x="1043608" y="2060848"/>
              <a:ext cx="302433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p:cNvSpPr txBox="1"/>
            <p:nvPr/>
          </p:nvSpPr>
          <p:spPr>
            <a:xfrm>
              <a:off x="1309501" y="2059799"/>
              <a:ext cx="2503512" cy="923330"/>
            </a:xfrm>
            <a:prstGeom prst="rect">
              <a:avLst/>
            </a:prstGeom>
            <a:noFill/>
          </p:spPr>
          <p:txBody>
            <a:bodyPr wrap="square" rtlCol="0">
              <a:spAutoFit/>
            </a:bodyPr>
            <a:lstStyle/>
            <a:p>
              <a:pPr algn="ctr"/>
              <a:r>
                <a:rPr lang="de-DE" dirty="0"/>
                <a:t>Standards für inhaltsbezogene</a:t>
              </a:r>
            </a:p>
            <a:p>
              <a:pPr algn="ctr"/>
              <a:r>
                <a:rPr lang="de-DE" dirty="0"/>
                <a:t>Kompetenzen</a:t>
              </a:r>
            </a:p>
          </p:txBody>
        </p:sp>
      </p:grpSp>
      <p:grpSp>
        <p:nvGrpSpPr>
          <p:cNvPr id="8" name="Gruppierung 7"/>
          <p:cNvGrpSpPr/>
          <p:nvPr/>
        </p:nvGrpSpPr>
        <p:grpSpPr>
          <a:xfrm rot="1470975">
            <a:off x="3634689" y="3199178"/>
            <a:ext cx="3024336" cy="792088"/>
            <a:chOff x="1043608" y="2060848"/>
            <a:chExt cx="3024336" cy="792088"/>
          </a:xfrm>
        </p:grpSpPr>
        <p:sp>
          <p:nvSpPr>
            <p:cNvPr id="9" name="Rechteck 8"/>
            <p:cNvSpPr/>
            <p:nvPr/>
          </p:nvSpPr>
          <p:spPr>
            <a:xfrm>
              <a:off x="1043608" y="2060848"/>
              <a:ext cx="302433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p:cNvSpPr txBox="1"/>
            <p:nvPr/>
          </p:nvSpPr>
          <p:spPr>
            <a:xfrm>
              <a:off x="1304020" y="2272225"/>
              <a:ext cx="2503512" cy="369332"/>
            </a:xfrm>
            <a:prstGeom prst="rect">
              <a:avLst/>
            </a:prstGeom>
            <a:noFill/>
          </p:spPr>
          <p:txBody>
            <a:bodyPr wrap="square" rtlCol="0">
              <a:spAutoFit/>
            </a:bodyPr>
            <a:lstStyle/>
            <a:p>
              <a:pPr algn="ctr"/>
              <a:r>
                <a:rPr lang="de-DE" dirty="0"/>
                <a:t>Mehrperspektivität</a:t>
              </a:r>
            </a:p>
          </p:txBody>
        </p:sp>
      </p:grpSp>
      <p:grpSp>
        <p:nvGrpSpPr>
          <p:cNvPr id="11" name="Gruppierung 10"/>
          <p:cNvGrpSpPr/>
          <p:nvPr/>
        </p:nvGrpSpPr>
        <p:grpSpPr>
          <a:xfrm rot="20341473">
            <a:off x="455531" y="3864548"/>
            <a:ext cx="3024336" cy="792088"/>
            <a:chOff x="1043608" y="2060848"/>
            <a:chExt cx="3024336" cy="792088"/>
          </a:xfrm>
        </p:grpSpPr>
        <p:sp>
          <p:nvSpPr>
            <p:cNvPr id="12" name="Rechteck 11"/>
            <p:cNvSpPr/>
            <p:nvPr/>
          </p:nvSpPr>
          <p:spPr>
            <a:xfrm>
              <a:off x="1043608" y="2060848"/>
              <a:ext cx="302433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p:cNvSpPr txBox="1"/>
            <p:nvPr/>
          </p:nvSpPr>
          <p:spPr>
            <a:xfrm>
              <a:off x="1304020" y="2272225"/>
              <a:ext cx="2503512" cy="369332"/>
            </a:xfrm>
            <a:prstGeom prst="rect">
              <a:avLst/>
            </a:prstGeom>
            <a:noFill/>
          </p:spPr>
          <p:txBody>
            <a:bodyPr wrap="square" rtlCol="0">
              <a:spAutoFit/>
            </a:bodyPr>
            <a:lstStyle/>
            <a:p>
              <a:pPr algn="ctr"/>
              <a:r>
                <a:rPr lang="de-DE" dirty="0"/>
                <a:t>Leitperspektiven</a:t>
              </a:r>
            </a:p>
          </p:txBody>
        </p:sp>
      </p:grpSp>
      <p:grpSp>
        <p:nvGrpSpPr>
          <p:cNvPr id="14" name="Gruppierung 13"/>
          <p:cNvGrpSpPr/>
          <p:nvPr/>
        </p:nvGrpSpPr>
        <p:grpSpPr>
          <a:xfrm rot="20556676">
            <a:off x="4982833" y="4660961"/>
            <a:ext cx="3024336" cy="792088"/>
            <a:chOff x="1043608" y="2060848"/>
            <a:chExt cx="3024336" cy="792088"/>
          </a:xfrm>
        </p:grpSpPr>
        <p:sp>
          <p:nvSpPr>
            <p:cNvPr id="15" name="Rechteck 14"/>
            <p:cNvSpPr/>
            <p:nvPr/>
          </p:nvSpPr>
          <p:spPr>
            <a:xfrm>
              <a:off x="1043608" y="2060848"/>
              <a:ext cx="302433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1304020" y="2272225"/>
              <a:ext cx="2503512" cy="369332"/>
            </a:xfrm>
            <a:prstGeom prst="rect">
              <a:avLst/>
            </a:prstGeom>
            <a:noFill/>
          </p:spPr>
          <p:txBody>
            <a:bodyPr wrap="square" rtlCol="0">
              <a:spAutoFit/>
            </a:bodyPr>
            <a:lstStyle/>
            <a:p>
              <a:pPr algn="ctr"/>
              <a:r>
                <a:rPr lang="de-DE" dirty="0"/>
                <a:t>Themenbereiche</a:t>
              </a:r>
            </a:p>
          </p:txBody>
        </p:sp>
      </p:grpSp>
      <p:grpSp>
        <p:nvGrpSpPr>
          <p:cNvPr id="17" name="Gruppierung 16"/>
          <p:cNvGrpSpPr/>
          <p:nvPr/>
        </p:nvGrpSpPr>
        <p:grpSpPr>
          <a:xfrm rot="20481234">
            <a:off x="241719" y="2492761"/>
            <a:ext cx="3024336" cy="792088"/>
            <a:chOff x="1043608" y="2060848"/>
            <a:chExt cx="3024336" cy="792088"/>
          </a:xfrm>
        </p:grpSpPr>
        <p:sp>
          <p:nvSpPr>
            <p:cNvPr id="18" name="Rechteck 17"/>
            <p:cNvSpPr/>
            <p:nvPr/>
          </p:nvSpPr>
          <p:spPr>
            <a:xfrm>
              <a:off x="1043608" y="2060848"/>
              <a:ext cx="302433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p:cNvSpPr txBox="1"/>
            <p:nvPr/>
          </p:nvSpPr>
          <p:spPr>
            <a:xfrm>
              <a:off x="1304020" y="2133726"/>
              <a:ext cx="2503512" cy="646331"/>
            </a:xfrm>
            <a:prstGeom prst="rect">
              <a:avLst/>
            </a:prstGeom>
            <a:noFill/>
          </p:spPr>
          <p:txBody>
            <a:bodyPr wrap="square" rtlCol="0">
              <a:spAutoFit/>
            </a:bodyPr>
            <a:lstStyle/>
            <a:p>
              <a:pPr algn="ctr"/>
              <a:r>
                <a:rPr lang="de-DE" dirty="0"/>
                <a:t>Prozessbezogene </a:t>
              </a:r>
            </a:p>
            <a:p>
              <a:pPr algn="ctr"/>
              <a:r>
                <a:rPr lang="de-DE" dirty="0"/>
                <a:t>Kompetenzen</a:t>
              </a:r>
            </a:p>
          </p:txBody>
        </p:sp>
      </p:grpSp>
      <p:grpSp>
        <p:nvGrpSpPr>
          <p:cNvPr id="20" name="Gruppierung 19"/>
          <p:cNvGrpSpPr/>
          <p:nvPr/>
        </p:nvGrpSpPr>
        <p:grpSpPr>
          <a:xfrm rot="20341473">
            <a:off x="1553771" y="4707532"/>
            <a:ext cx="3024336" cy="792088"/>
            <a:chOff x="1043608" y="2060848"/>
            <a:chExt cx="3024336" cy="792088"/>
          </a:xfrm>
        </p:grpSpPr>
        <p:sp>
          <p:nvSpPr>
            <p:cNvPr id="21" name="Rechteck 20"/>
            <p:cNvSpPr/>
            <p:nvPr/>
          </p:nvSpPr>
          <p:spPr>
            <a:xfrm>
              <a:off x="1043608" y="2060848"/>
              <a:ext cx="302433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p:cNvSpPr txBox="1"/>
            <p:nvPr/>
          </p:nvSpPr>
          <p:spPr>
            <a:xfrm>
              <a:off x="1304020" y="2272225"/>
              <a:ext cx="2503512" cy="369332"/>
            </a:xfrm>
            <a:prstGeom prst="rect">
              <a:avLst/>
            </a:prstGeom>
            <a:noFill/>
          </p:spPr>
          <p:txBody>
            <a:bodyPr wrap="square" rtlCol="0">
              <a:spAutoFit/>
            </a:bodyPr>
            <a:lstStyle/>
            <a:p>
              <a:pPr algn="ctr"/>
              <a:r>
                <a:rPr lang="de-DE" dirty="0"/>
                <a:t>Inhaltsbereiche</a:t>
              </a:r>
            </a:p>
          </p:txBody>
        </p:sp>
      </p:grpSp>
    </p:spTree>
    <p:extLst>
      <p:ext uri="{BB962C8B-B14F-4D97-AF65-F5344CB8AC3E}">
        <p14:creationId xmlns:p14="http://schemas.microsoft.com/office/powerpoint/2010/main" val="1111910731"/>
      </p:ext>
    </p:extLst>
  </p:cSld>
  <p:clrMapOvr>
    <a:masterClrMapping/>
  </p:clrMapOvr>
  <p:transition>
    <p:pull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CF3C0966-83A6-9D4D-8F14-E0A00117272D}"/>
              </a:ext>
            </a:extLst>
          </p:cNvPr>
          <p:cNvSpPr>
            <a:spLocks noGrp="1"/>
          </p:cNvSpPr>
          <p:nvPr>
            <p:ph idx="1"/>
          </p:nvPr>
        </p:nvSpPr>
        <p:spPr>
          <a:xfrm>
            <a:off x="467544" y="1873597"/>
            <a:ext cx="8229600" cy="4032448"/>
          </a:xfrm>
        </p:spPr>
        <p:txBody>
          <a:bodyPr>
            <a:normAutofit/>
          </a:bodyPr>
          <a:lstStyle/>
          <a:p>
            <a:pPr marL="109728" indent="0">
              <a:spcAft>
                <a:spcPts val="600"/>
              </a:spcAft>
              <a:buNone/>
            </a:pPr>
            <a:r>
              <a:rPr lang="de-DE" b="1" dirty="0"/>
              <a:t>Inhaltsbereich Fitness entwickeln</a:t>
            </a:r>
          </a:p>
          <a:p>
            <a:pPr>
              <a:lnSpc>
                <a:spcPct val="90000"/>
              </a:lnSpc>
            </a:pPr>
            <a:r>
              <a:rPr lang="de-DE" sz="2200" dirty="0">
                <a:latin typeface="+mn-lt"/>
              </a:rPr>
              <a:t>Inhaltsbereich in Leistungs- und Basisfach verpflichtend</a:t>
            </a:r>
          </a:p>
          <a:p>
            <a:pPr marL="630936" lvl="2" indent="-256032">
              <a:lnSpc>
                <a:spcPct val="90000"/>
              </a:lnSpc>
            </a:pPr>
            <a:r>
              <a:rPr lang="de-DE" sz="2200" dirty="0">
                <a:latin typeface="+mn-lt"/>
              </a:rPr>
              <a:t>eigenes Unterrichtsvorhaben oder vernetzt behandelt</a:t>
            </a:r>
          </a:p>
          <a:p>
            <a:pPr marL="630936" lvl="2" indent="-256032">
              <a:lnSpc>
                <a:spcPct val="90000"/>
              </a:lnSpc>
            </a:pPr>
            <a:r>
              <a:rPr lang="de-DE" sz="2200" dirty="0">
                <a:latin typeface="+mn-lt"/>
              </a:rPr>
              <a:t>Längsschnittthema, aber auch zur Schwerpunktsetzung geeignet</a:t>
            </a:r>
          </a:p>
          <a:p>
            <a:pPr>
              <a:lnSpc>
                <a:spcPct val="90000"/>
              </a:lnSpc>
            </a:pPr>
            <a:r>
              <a:rPr lang="de-DE" sz="2200" dirty="0">
                <a:latin typeface="+mn-lt"/>
              </a:rPr>
              <a:t>„Neue“ Themen wie z. B. Ernährung</a:t>
            </a:r>
          </a:p>
          <a:p>
            <a:pPr>
              <a:lnSpc>
                <a:spcPct val="90000"/>
              </a:lnSpc>
            </a:pPr>
            <a:r>
              <a:rPr lang="de-DE" sz="2200" dirty="0">
                <a:latin typeface="+mn-lt"/>
              </a:rPr>
              <a:t>Eine Bewertung von Kraft- und/oder Ausdauerleistungen ist nach entsprechender Thematisierung in geeigneten Unterrichtsvorhaben zu empfehlen.</a:t>
            </a:r>
          </a:p>
          <a:p>
            <a:pPr marL="109728" indent="0">
              <a:buNone/>
            </a:pPr>
            <a:endParaRPr lang="de-DE" sz="1800" dirty="0"/>
          </a:p>
          <a:p>
            <a:endParaRPr lang="de-DE" sz="1800" dirty="0"/>
          </a:p>
          <a:p>
            <a:pPr marL="109728" indent="0">
              <a:buNone/>
            </a:pPr>
            <a:endParaRPr lang="de-DE" sz="1800" dirty="0"/>
          </a:p>
        </p:txBody>
      </p:sp>
      <p:sp>
        <p:nvSpPr>
          <p:cNvPr id="2" name="Titel 1">
            <a:extLst>
              <a:ext uri="{FF2B5EF4-FFF2-40B4-BE49-F238E27FC236}">
                <a16:creationId xmlns:a16="http://schemas.microsoft.com/office/drawing/2014/main" xmlns="" id="{A1202B42-1EA1-8A4C-996B-E7688D26CA82}"/>
              </a:ext>
            </a:extLst>
          </p:cNvPr>
          <p:cNvSpPr>
            <a:spLocks noGrp="1"/>
          </p:cNvSpPr>
          <p:nvPr>
            <p:ph type="title"/>
          </p:nvPr>
        </p:nvSpPr>
        <p:spPr/>
        <p:txBody>
          <a:bodyPr>
            <a:normAutofit fontScale="90000"/>
          </a:bodyPr>
          <a:lstStyle/>
          <a:p>
            <a:r>
              <a:rPr lang="de-DE" dirty="0"/>
              <a:t/>
            </a:r>
            <a:br>
              <a:rPr lang="de-DE" dirty="0"/>
            </a:br>
            <a:endParaRPr lang="de-DE" dirty="0"/>
          </a:p>
        </p:txBody>
      </p:sp>
      <p:sp>
        <p:nvSpPr>
          <p:cNvPr id="7" name="Titel 5">
            <a:extLst>
              <a:ext uri="{FF2B5EF4-FFF2-40B4-BE49-F238E27FC236}">
                <a16:creationId xmlns:a16="http://schemas.microsoft.com/office/drawing/2014/main" xmlns="" id="{935D4E7F-4E93-444D-B99A-BF9E0B31A2A5}"/>
              </a:ext>
            </a:extLst>
          </p:cNvPr>
          <p:cNvSpPr txBox="1">
            <a:spLocks/>
          </p:cNvSpPr>
          <p:nvPr/>
        </p:nvSpPr>
        <p:spPr>
          <a:xfrm>
            <a:off x="467544" y="692696"/>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Calibri" panose="020F0502020204030204" pitchFamily="34" charset="0"/>
                <a:ea typeface="+mj-ea"/>
                <a:cs typeface="Calibri" panose="020F0502020204030204" pitchFamily="34" charset="0"/>
              </a:defRPr>
            </a:lvl1pPr>
          </a:lstStyle>
          <a:p>
            <a:r>
              <a:rPr lang="de-DE" u="sng" dirty="0"/>
              <a:t>Allgemeine Hinweise</a:t>
            </a:r>
          </a:p>
        </p:txBody>
      </p:sp>
    </p:spTree>
    <p:extLst>
      <p:ext uri="{BB962C8B-B14F-4D97-AF65-F5344CB8AC3E}">
        <p14:creationId xmlns:p14="http://schemas.microsoft.com/office/powerpoint/2010/main" val="1645769168"/>
      </p:ext>
    </p:extLst>
  </p:cSld>
  <p:clrMapOvr>
    <a:masterClrMapping/>
  </p:clrMapOvr>
  <p:transition>
    <p:pull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A0488D73-71D1-49C8-A5CC-4DF3852C4BEF}"/>
              </a:ext>
            </a:extLst>
          </p:cNvPr>
          <p:cNvSpPr>
            <a:spLocks noGrp="1"/>
          </p:cNvSpPr>
          <p:nvPr>
            <p:ph idx="1"/>
          </p:nvPr>
        </p:nvSpPr>
        <p:spPr/>
        <p:txBody>
          <a:bodyPr/>
          <a:lstStyle/>
          <a:p>
            <a:pPr marL="109728" indent="0">
              <a:spcAft>
                <a:spcPts val="600"/>
              </a:spcAft>
              <a:buNone/>
            </a:pPr>
            <a:r>
              <a:rPr lang="de-DE" b="1" dirty="0"/>
              <a:t>Ausdauerleistung</a:t>
            </a:r>
          </a:p>
          <a:p>
            <a:pPr>
              <a:lnSpc>
                <a:spcPct val="90000"/>
              </a:lnSpc>
              <a:spcAft>
                <a:spcPts val="600"/>
              </a:spcAft>
            </a:pPr>
            <a:r>
              <a:rPr lang="de-DE" sz="2200" dirty="0">
                <a:latin typeface="+mn-lt"/>
              </a:rPr>
              <a:t>Inhaltsbereich Laufen, Springen, Werfen</a:t>
            </a:r>
            <a:br>
              <a:rPr lang="de-DE" sz="2200" dirty="0">
                <a:latin typeface="+mn-lt"/>
              </a:rPr>
            </a:br>
            <a:r>
              <a:rPr lang="de-DE" sz="2200" dirty="0">
                <a:latin typeface="+mn-lt"/>
              </a:rPr>
              <a:t>Aufgrund der geforderten Kompetenz, 30 Minuten ohne Unterbrechung in gleichmäßigem Tempo zu laufen, ist eine Bewertung der Ausdauerleistung zu empfehlen.</a:t>
            </a:r>
          </a:p>
          <a:p>
            <a:pPr>
              <a:lnSpc>
                <a:spcPct val="90000"/>
              </a:lnSpc>
            </a:pPr>
            <a:r>
              <a:rPr lang="de-DE" sz="2200" dirty="0">
                <a:latin typeface="+mn-lt"/>
              </a:rPr>
              <a:t>Inhaltsbereich Bewegen im Wasser</a:t>
            </a:r>
            <a:br>
              <a:rPr lang="de-DE" sz="2200" dirty="0">
                <a:latin typeface="+mn-lt"/>
              </a:rPr>
            </a:br>
            <a:r>
              <a:rPr lang="de-DE" sz="2200" dirty="0">
                <a:latin typeface="+mn-lt"/>
              </a:rPr>
              <a:t>Aufgrund der geforderten Kompetenz, 600 m in höchstens 24 min zu schwimmen, ist eine Bewertung der Ausdauerleistung zu empfehlen. </a:t>
            </a:r>
          </a:p>
        </p:txBody>
      </p:sp>
      <p:sp>
        <p:nvSpPr>
          <p:cNvPr id="4" name="Titel 5">
            <a:extLst>
              <a:ext uri="{FF2B5EF4-FFF2-40B4-BE49-F238E27FC236}">
                <a16:creationId xmlns:a16="http://schemas.microsoft.com/office/drawing/2014/main" xmlns="" id="{D4511757-5F0F-4A50-BDA0-869C7EEA1C91}"/>
              </a:ext>
            </a:extLst>
          </p:cNvPr>
          <p:cNvSpPr txBox="1">
            <a:spLocks/>
          </p:cNvSpPr>
          <p:nvPr/>
        </p:nvSpPr>
        <p:spPr>
          <a:xfrm>
            <a:off x="457200" y="692696"/>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Calibri" panose="020F0502020204030204" pitchFamily="34" charset="0"/>
                <a:ea typeface="+mj-ea"/>
                <a:cs typeface="Calibri" panose="020F0502020204030204" pitchFamily="34" charset="0"/>
              </a:defRPr>
            </a:lvl1pPr>
          </a:lstStyle>
          <a:p>
            <a:r>
              <a:rPr lang="de-DE" u="sng" dirty="0"/>
              <a:t>Allgemeine Hinweise</a:t>
            </a:r>
          </a:p>
        </p:txBody>
      </p:sp>
    </p:spTree>
    <p:extLst>
      <p:ext uri="{BB962C8B-B14F-4D97-AF65-F5344CB8AC3E}">
        <p14:creationId xmlns:p14="http://schemas.microsoft.com/office/powerpoint/2010/main" val="3550026015"/>
      </p:ext>
    </p:extLst>
  </p:cSld>
  <p:clrMapOvr>
    <a:masterClrMapping/>
  </p:clrMapOvr>
  <p:transition>
    <p:pull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CF3C0966-83A6-9D4D-8F14-E0A00117272D}"/>
              </a:ext>
            </a:extLst>
          </p:cNvPr>
          <p:cNvSpPr>
            <a:spLocks noGrp="1"/>
          </p:cNvSpPr>
          <p:nvPr>
            <p:ph idx="1"/>
          </p:nvPr>
        </p:nvSpPr>
        <p:spPr>
          <a:xfrm>
            <a:off x="457200" y="1844824"/>
            <a:ext cx="8229600" cy="4032448"/>
          </a:xfrm>
        </p:spPr>
        <p:txBody>
          <a:bodyPr>
            <a:normAutofit/>
          </a:bodyPr>
          <a:lstStyle/>
          <a:p>
            <a:pPr marL="109728" indent="0">
              <a:spcAft>
                <a:spcPts val="600"/>
              </a:spcAft>
              <a:buNone/>
            </a:pPr>
            <a:r>
              <a:rPr lang="de-DE" b="1" dirty="0"/>
              <a:t>Wissen im sozialen Kontext</a:t>
            </a:r>
          </a:p>
          <a:p>
            <a:pPr marL="109728" indent="0">
              <a:buNone/>
            </a:pPr>
            <a:r>
              <a:rPr lang="de-DE" sz="2200" dirty="0"/>
              <a:t>Neue Themenbereiche:</a:t>
            </a:r>
          </a:p>
          <a:p>
            <a:r>
              <a:rPr lang="de-DE" sz="2200" dirty="0"/>
              <a:t>Regeln, Werte, Normen </a:t>
            </a:r>
          </a:p>
          <a:p>
            <a:pPr lvl="1"/>
            <a:r>
              <a:rPr lang="de-DE" sz="2200" dirty="0"/>
              <a:t>Regeländerungen</a:t>
            </a:r>
          </a:p>
          <a:p>
            <a:pPr lvl="1"/>
            <a:r>
              <a:rPr lang="de-DE" sz="2200" dirty="0"/>
              <a:t>Praxis-Theorie-Verknüpfung</a:t>
            </a:r>
          </a:p>
          <a:p>
            <a:pPr marL="461772" indent="-342900"/>
            <a:r>
              <a:rPr lang="de-DE" sz="2200" dirty="0"/>
              <a:t>Bedeutung sozialen Verhaltens in Sportgruppen</a:t>
            </a:r>
          </a:p>
          <a:p>
            <a:pPr marL="754380" lvl="1" indent="-342900"/>
            <a:r>
              <a:rPr lang="de-DE" sz="2200" dirty="0"/>
              <a:t>z. B. Gruppendynamik</a:t>
            </a:r>
          </a:p>
          <a:p>
            <a:pPr marL="754380" lvl="1" indent="-342900"/>
            <a:r>
              <a:rPr lang="de-DE" sz="2200" dirty="0"/>
              <a:t>Praxis-Theorie-Verknüpfung</a:t>
            </a:r>
          </a:p>
          <a:p>
            <a:r>
              <a:rPr lang="de-DE" sz="2200" dirty="0"/>
              <a:t>vgl. auch Leitperspektive „Bildung für Toleranz und Akzeptanz von Vielfalt (BTV)“</a:t>
            </a:r>
          </a:p>
          <a:p>
            <a:endParaRPr lang="de-DE" sz="1800" dirty="0"/>
          </a:p>
          <a:p>
            <a:endParaRPr lang="de-DE" dirty="0"/>
          </a:p>
        </p:txBody>
      </p:sp>
      <p:sp>
        <p:nvSpPr>
          <p:cNvPr id="11" name="Titel 5">
            <a:extLst>
              <a:ext uri="{FF2B5EF4-FFF2-40B4-BE49-F238E27FC236}">
                <a16:creationId xmlns:a16="http://schemas.microsoft.com/office/drawing/2014/main" xmlns="" id="{499D367B-A1BC-44E2-A5A6-5A2050EB99BF}"/>
              </a:ext>
            </a:extLst>
          </p:cNvPr>
          <p:cNvSpPr>
            <a:spLocks noGrp="1"/>
          </p:cNvSpPr>
          <p:nvPr>
            <p:ph type="title"/>
          </p:nvPr>
        </p:nvSpPr>
        <p:spPr/>
        <p:txBody>
          <a:bodyPr/>
          <a:lstStyle/>
          <a:p>
            <a:r>
              <a:rPr lang="de-DE" u="sng" dirty="0"/>
              <a:t>Allgemeine Hinweise</a:t>
            </a:r>
          </a:p>
        </p:txBody>
      </p:sp>
    </p:spTree>
    <p:extLst>
      <p:ext uri="{BB962C8B-B14F-4D97-AF65-F5344CB8AC3E}">
        <p14:creationId xmlns:p14="http://schemas.microsoft.com/office/powerpoint/2010/main" val="1935674959"/>
      </p:ext>
    </p:extLst>
  </p:cSld>
  <p:clrMapOvr>
    <a:masterClrMapping/>
  </p:clrMapOvr>
  <p:transition>
    <p:pull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CF3C0966-83A6-9D4D-8F14-E0A00117272D}"/>
              </a:ext>
            </a:extLst>
          </p:cNvPr>
          <p:cNvSpPr>
            <a:spLocks noGrp="1"/>
          </p:cNvSpPr>
          <p:nvPr>
            <p:ph idx="1"/>
          </p:nvPr>
        </p:nvSpPr>
        <p:spPr/>
        <p:txBody>
          <a:bodyPr>
            <a:normAutofit/>
          </a:bodyPr>
          <a:lstStyle/>
          <a:p>
            <a:pPr marL="109728" indent="0">
              <a:spcAft>
                <a:spcPts val="600"/>
              </a:spcAft>
              <a:buNone/>
            </a:pPr>
            <a:r>
              <a:rPr lang="de-DE" b="1" dirty="0"/>
              <a:t>Wissen im gesellschaftlichen Kontext</a:t>
            </a:r>
          </a:p>
          <a:p>
            <a:pPr marL="109728" indent="0">
              <a:buNone/>
            </a:pPr>
            <a:r>
              <a:rPr lang="de-DE" dirty="0"/>
              <a:t>Neue Themenbereiche:</a:t>
            </a:r>
          </a:p>
          <a:p>
            <a:r>
              <a:rPr lang="de-DE" dirty="0"/>
              <a:t>Motive sportlichen Handelns</a:t>
            </a:r>
          </a:p>
          <a:p>
            <a:pPr lvl="1"/>
            <a:r>
              <a:rPr lang="de-DE" dirty="0"/>
              <a:t>Motiv, Motivierung, Motivation</a:t>
            </a:r>
          </a:p>
          <a:p>
            <a:pPr lvl="1"/>
            <a:r>
              <a:rPr lang="de-DE" dirty="0"/>
              <a:t>Praxis-Theorie-Verknüpfung</a:t>
            </a:r>
          </a:p>
          <a:p>
            <a:r>
              <a:rPr lang="de-DE" dirty="0"/>
              <a:t>Gesellschaftliche Rolle des Sports</a:t>
            </a:r>
          </a:p>
          <a:p>
            <a:pPr lvl="1"/>
            <a:r>
              <a:rPr lang="de-DE" dirty="0"/>
              <a:t>z. B. Kommerzialisierung anhand lokaler oder globaler Sportereignisse</a:t>
            </a:r>
          </a:p>
          <a:p>
            <a:pPr lvl="1"/>
            <a:r>
              <a:rPr lang="de-DE" dirty="0"/>
              <a:t>additiv möglich</a:t>
            </a:r>
          </a:p>
        </p:txBody>
      </p:sp>
      <p:sp>
        <p:nvSpPr>
          <p:cNvPr id="4" name="Titel 2">
            <a:extLst>
              <a:ext uri="{FF2B5EF4-FFF2-40B4-BE49-F238E27FC236}">
                <a16:creationId xmlns:a16="http://schemas.microsoft.com/office/drawing/2014/main" xmlns="" id="{014BD854-EBB0-40E9-B17C-1E85893FFE10}"/>
              </a:ext>
            </a:extLst>
          </p:cNvPr>
          <p:cNvSpPr txBox="1">
            <a:spLocks/>
          </p:cNvSpPr>
          <p:nvPr/>
        </p:nvSpPr>
        <p:spPr>
          <a:xfrm>
            <a:off x="609600" y="845096"/>
            <a:ext cx="8229600" cy="1066800"/>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100" dirty="0">
              <a:latin typeface="+mj-lt"/>
            </a:endParaRPr>
          </a:p>
        </p:txBody>
      </p:sp>
      <p:sp>
        <p:nvSpPr>
          <p:cNvPr id="5" name="Titel 5">
            <a:extLst>
              <a:ext uri="{FF2B5EF4-FFF2-40B4-BE49-F238E27FC236}">
                <a16:creationId xmlns:a16="http://schemas.microsoft.com/office/drawing/2014/main" xmlns="" id="{C80DB2AD-7378-479B-A134-966EA16F7B27}"/>
              </a:ext>
            </a:extLst>
          </p:cNvPr>
          <p:cNvSpPr txBox="1">
            <a:spLocks/>
          </p:cNvSpPr>
          <p:nvPr/>
        </p:nvSpPr>
        <p:spPr>
          <a:xfrm>
            <a:off x="457200" y="692696"/>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Calibri" panose="020F0502020204030204" pitchFamily="34" charset="0"/>
                <a:ea typeface="+mj-ea"/>
                <a:cs typeface="Calibri" panose="020F0502020204030204" pitchFamily="34" charset="0"/>
              </a:defRPr>
            </a:lvl1pPr>
          </a:lstStyle>
          <a:p>
            <a:r>
              <a:rPr lang="de-DE" u="sng" dirty="0"/>
              <a:t>Allgemeine Hinweise</a:t>
            </a:r>
          </a:p>
        </p:txBody>
      </p:sp>
    </p:spTree>
    <p:extLst>
      <p:ext uri="{BB962C8B-B14F-4D97-AF65-F5344CB8AC3E}">
        <p14:creationId xmlns:p14="http://schemas.microsoft.com/office/powerpoint/2010/main" val="2641189000"/>
      </p:ext>
    </p:extLst>
  </p:cSld>
  <p:clrMapOvr>
    <a:masterClrMapping/>
  </p:clrMapOvr>
  <p:transition>
    <p:pull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CF3C0966-83A6-9D4D-8F14-E0A00117272D}"/>
              </a:ext>
            </a:extLst>
          </p:cNvPr>
          <p:cNvSpPr>
            <a:spLocks noGrp="1"/>
          </p:cNvSpPr>
          <p:nvPr>
            <p:ph idx="1"/>
          </p:nvPr>
        </p:nvSpPr>
        <p:spPr/>
        <p:txBody>
          <a:bodyPr>
            <a:normAutofit/>
          </a:bodyPr>
          <a:lstStyle/>
          <a:p>
            <a:pPr marL="109728" indent="0">
              <a:spcAft>
                <a:spcPts val="600"/>
              </a:spcAft>
              <a:buNone/>
            </a:pPr>
            <a:r>
              <a:rPr lang="de-DE" b="1" dirty="0"/>
              <a:t>Wissen im sozialen Kontext</a:t>
            </a:r>
          </a:p>
          <a:p>
            <a:pPr marL="109728" indent="0">
              <a:buNone/>
            </a:pPr>
            <a:r>
              <a:rPr lang="de-DE" dirty="0"/>
              <a:t>Neue Themenbereiche:</a:t>
            </a:r>
          </a:p>
          <a:p>
            <a:r>
              <a:rPr lang="de-DE" dirty="0"/>
              <a:t>Geschlechtsspezifische Interessen- und Leistungsunterschiede</a:t>
            </a:r>
          </a:p>
          <a:p>
            <a:endParaRPr lang="de-DE" dirty="0"/>
          </a:p>
          <a:p>
            <a:pPr marL="109728" indent="0">
              <a:spcAft>
                <a:spcPts val="600"/>
              </a:spcAft>
              <a:buNone/>
            </a:pPr>
            <a:r>
              <a:rPr lang="de-DE" b="1" dirty="0"/>
              <a:t>Wissen im gesellschaftlichen Kontext</a:t>
            </a:r>
          </a:p>
          <a:p>
            <a:pPr marL="109728" indent="0">
              <a:buNone/>
            </a:pPr>
            <a:r>
              <a:rPr lang="de-DE" dirty="0"/>
              <a:t>Neue Themenbereiche:</a:t>
            </a:r>
          </a:p>
          <a:p>
            <a:r>
              <a:rPr lang="de-DE" dirty="0"/>
              <a:t>Doping</a:t>
            </a:r>
          </a:p>
          <a:p>
            <a:pPr marL="109728" indent="0">
              <a:buNone/>
            </a:pPr>
            <a:endParaRPr lang="de-DE" dirty="0"/>
          </a:p>
        </p:txBody>
      </p:sp>
      <p:sp>
        <p:nvSpPr>
          <p:cNvPr id="4" name="Titel 2">
            <a:extLst>
              <a:ext uri="{FF2B5EF4-FFF2-40B4-BE49-F238E27FC236}">
                <a16:creationId xmlns:a16="http://schemas.microsoft.com/office/drawing/2014/main" xmlns="" id="{014BD854-EBB0-40E9-B17C-1E85893FFE10}"/>
              </a:ext>
            </a:extLst>
          </p:cNvPr>
          <p:cNvSpPr txBox="1">
            <a:spLocks/>
          </p:cNvSpPr>
          <p:nvPr/>
        </p:nvSpPr>
        <p:spPr>
          <a:xfrm>
            <a:off x="609600" y="845096"/>
            <a:ext cx="8229600" cy="1066800"/>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100" dirty="0">
              <a:latin typeface="+mj-lt"/>
            </a:endParaRPr>
          </a:p>
        </p:txBody>
      </p:sp>
      <p:sp>
        <p:nvSpPr>
          <p:cNvPr id="5" name="Titel 5">
            <a:extLst>
              <a:ext uri="{FF2B5EF4-FFF2-40B4-BE49-F238E27FC236}">
                <a16:creationId xmlns:a16="http://schemas.microsoft.com/office/drawing/2014/main" xmlns="" id="{C80DB2AD-7378-479B-A134-966EA16F7B27}"/>
              </a:ext>
            </a:extLst>
          </p:cNvPr>
          <p:cNvSpPr txBox="1">
            <a:spLocks/>
          </p:cNvSpPr>
          <p:nvPr/>
        </p:nvSpPr>
        <p:spPr>
          <a:xfrm>
            <a:off x="457200" y="692696"/>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Calibri" panose="020F0502020204030204" pitchFamily="34" charset="0"/>
                <a:ea typeface="+mj-ea"/>
                <a:cs typeface="Calibri" panose="020F0502020204030204" pitchFamily="34" charset="0"/>
              </a:defRPr>
            </a:lvl1pPr>
          </a:lstStyle>
          <a:p>
            <a:r>
              <a:rPr lang="de-DE" u="sng" dirty="0"/>
              <a:t>Allgemeine Hinweise (5h)</a:t>
            </a:r>
          </a:p>
        </p:txBody>
      </p:sp>
    </p:spTree>
    <p:extLst>
      <p:ext uri="{BB962C8B-B14F-4D97-AF65-F5344CB8AC3E}">
        <p14:creationId xmlns:p14="http://schemas.microsoft.com/office/powerpoint/2010/main" val="1896924774"/>
      </p:ext>
    </p:extLst>
  </p:cSld>
  <p:clrMapOvr>
    <a:masterClrMapping/>
  </p:clrMapOvr>
  <p:transition>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p:nvPr/>
        </p:nvSpPr>
        <p:spPr>
          <a:xfrm>
            <a:off x="126225" y="2833031"/>
            <a:ext cx="6264759" cy="338554"/>
          </a:xfrm>
          <a:prstGeom prst="rect">
            <a:avLst/>
          </a:prstGeom>
          <a:noFill/>
        </p:spPr>
        <p:txBody>
          <a:bodyPr wrap="square" rtlCol="0">
            <a:spAutoFit/>
          </a:bodyPr>
          <a:lstStyle/>
          <a:p>
            <a:pPr algn="ctr"/>
            <a:endParaRPr lang="de-DE" sz="1600" dirty="0">
              <a:latin typeface="Garamond" charset="0"/>
              <a:ea typeface="Garamond" charset="0"/>
              <a:cs typeface="Garamond" charset="0"/>
            </a:endParaRPr>
          </a:p>
        </p:txBody>
      </p:sp>
      <p:grpSp>
        <p:nvGrpSpPr>
          <p:cNvPr id="4" name="Gruppierung 3"/>
          <p:cNvGrpSpPr/>
          <p:nvPr/>
        </p:nvGrpSpPr>
        <p:grpSpPr>
          <a:xfrm>
            <a:off x="231443" y="1759496"/>
            <a:ext cx="7796941" cy="4104456"/>
            <a:chOff x="209299" y="1467687"/>
            <a:chExt cx="8251133" cy="4433801"/>
          </a:xfrm>
        </p:grpSpPr>
        <p:grpSp>
          <p:nvGrpSpPr>
            <p:cNvPr id="20" name="Gruppierung 19"/>
            <p:cNvGrpSpPr/>
            <p:nvPr/>
          </p:nvGrpSpPr>
          <p:grpSpPr>
            <a:xfrm>
              <a:off x="611560" y="5085376"/>
              <a:ext cx="6441638" cy="816110"/>
              <a:chOff x="1043608" y="2060848"/>
              <a:chExt cx="3024336" cy="792088"/>
            </a:xfrm>
            <a:solidFill>
              <a:schemeClr val="bg1">
                <a:lumMod val="25000"/>
              </a:schemeClr>
            </a:solidFill>
          </p:grpSpPr>
          <p:sp>
            <p:nvSpPr>
              <p:cNvPr id="21" name="Rechteck 20"/>
              <p:cNvSpPr/>
              <p:nvPr/>
            </p:nvSpPr>
            <p:spPr>
              <a:xfrm>
                <a:off x="1043608" y="2060848"/>
                <a:ext cx="3024336" cy="792088"/>
              </a:xfrm>
              <a:prstGeom prst="rect">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Textfeld 21"/>
              <p:cNvSpPr txBox="1"/>
              <p:nvPr/>
            </p:nvSpPr>
            <p:spPr>
              <a:xfrm>
                <a:off x="1100588" y="2133726"/>
                <a:ext cx="2945393" cy="645373"/>
              </a:xfrm>
              <a:prstGeom prst="rect">
                <a:avLst/>
              </a:prstGeom>
              <a:noFill/>
              <a:ln>
                <a:noFill/>
              </a:ln>
            </p:spPr>
            <p:txBody>
              <a:bodyPr wrap="square" rtlCol="0">
                <a:spAutoFit/>
              </a:bodyPr>
              <a:lstStyle/>
              <a:p>
                <a:pPr algn="ctr"/>
                <a:r>
                  <a:rPr lang="de-DE" sz="1600" dirty="0">
                    <a:latin typeface="+mj-lt"/>
                    <a:ea typeface="Garamond" charset="0"/>
                    <a:cs typeface="Garamond" charset="0"/>
                  </a:rPr>
                  <a:t>Prozessbezogene</a:t>
                </a:r>
                <a:r>
                  <a:rPr lang="de-DE" dirty="0">
                    <a:latin typeface="+mj-lt"/>
                  </a:rPr>
                  <a:t> </a:t>
                </a:r>
              </a:p>
              <a:p>
                <a:pPr algn="ctr"/>
                <a:r>
                  <a:rPr lang="de-DE" sz="1600" dirty="0">
                    <a:latin typeface="+mj-lt"/>
                    <a:ea typeface="Garamond" charset="0"/>
                    <a:cs typeface="Garamond" charset="0"/>
                  </a:rPr>
                  <a:t>Kompetenzen</a:t>
                </a:r>
              </a:p>
            </p:txBody>
          </p:sp>
        </p:grpSp>
        <p:grpSp>
          <p:nvGrpSpPr>
            <p:cNvPr id="26" name="Gruppierung 25"/>
            <p:cNvGrpSpPr/>
            <p:nvPr/>
          </p:nvGrpSpPr>
          <p:grpSpPr>
            <a:xfrm rot="5400000">
              <a:off x="6052949" y="3494006"/>
              <a:ext cx="3529095" cy="1285870"/>
              <a:chOff x="1043608" y="2060848"/>
              <a:chExt cx="3024336" cy="792088"/>
            </a:xfrm>
            <a:solidFill>
              <a:schemeClr val="bg1">
                <a:lumMod val="25000"/>
              </a:schemeClr>
            </a:solidFill>
          </p:grpSpPr>
          <p:sp>
            <p:nvSpPr>
              <p:cNvPr id="27" name="Rechteck 26"/>
              <p:cNvSpPr/>
              <p:nvPr/>
            </p:nvSpPr>
            <p:spPr>
              <a:xfrm>
                <a:off x="1043608" y="2060848"/>
                <a:ext cx="3024336" cy="792088"/>
              </a:xfrm>
              <a:prstGeom prst="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Textfeld 27"/>
              <p:cNvSpPr txBox="1"/>
              <p:nvPr/>
            </p:nvSpPr>
            <p:spPr>
              <a:xfrm>
                <a:off x="1242812" y="2339077"/>
                <a:ext cx="2503512" cy="220696"/>
              </a:xfrm>
              <a:prstGeom prst="rect">
                <a:avLst/>
              </a:prstGeom>
              <a:grpFill/>
              <a:ln>
                <a:noFill/>
              </a:ln>
            </p:spPr>
            <p:txBody>
              <a:bodyPr wrap="square" rtlCol="0">
                <a:spAutoFit/>
              </a:bodyPr>
              <a:lstStyle/>
              <a:p>
                <a:pPr algn="ctr"/>
                <a:r>
                  <a:rPr lang="de-DE" sz="1600" dirty="0">
                    <a:solidFill>
                      <a:srgbClr val="FFFDE9"/>
                    </a:solidFill>
                    <a:latin typeface="+mj-lt"/>
                    <a:ea typeface="Garamond" charset="0"/>
                    <a:cs typeface="Garamond" charset="0"/>
                  </a:rPr>
                  <a:t>Mehrperspektivität</a:t>
                </a:r>
              </a:p>
            </p:txBody>
          </p:sp>
        </p:grpSp>
        <p:grpSp>
          <p:nvGrpSpPr>
            <p:cNvPr id="32" name="Gruppierung 31"/>
            <p:cNvGrpSpPr/>
            <p:nvPr/>
          </p:nvGrpSpPr>
          <p:grpSpPr>
            <a:xfrm>
              <a:off x="611559" y="2929050"/>
              <a:ext cx="6441639" cy="846206"/>
              <a:chOff x="1043608" y="2060848"/>
              <a:chExt cx="3024336" cy="792088"/>
            </a:xfrm>
          </p:grpSpPr>
          <p:sp>
            <p:nvSpPr>
              <p:cNvPr id="33" name="Rechteck 32"/>
              <p:cNvSpPr/>
              <p:nvPr/>
            </p:nvSpPr>
            <p:spPr>
              <a:xfrm>
                <a:off x="1043608" y="2060848"/>
                <a:ext cx="3024336" cy="7920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Textfeld 33"/>
              <p:cNvSpPr txBox="1"/>
              <p:nvPr/>
            </p:nvSpPr>
            <p:spPr>
              <a:xfrm>
                <a:off x="1304020" y="2192566"/>
                <a:ext cx="2503512" cy="591299"/>
              </a:xfrm>
              <a:prstGeom prst="rect">
                <a:avLst/>
              </a:prstGeom>
              <a:noFill/>
            </p:spPr>
            <p:txBody>
              <a:bodyPr wrap="square" rtlCol="0">
                <a:spAutoFit/>
              </a:bodyPr>
              <a:lstStyle/>
              <a:p>
                <a:pPr algn="ctr"/>
                <a:r>
                  <a:rPr lang="de-DE" sz="1600" b="1" dirty="0">
                    <a:latin typeface="+mj-lt"/>
                    <a:ea typeface="Garamond" charset="0"/>
                    <a:cs typeface="Garamond" charset="0"/>
                  </a:rPr>
                  <a:t>Wissen</a:t>
                </a:r>
                <a:r>
                  <a:rPr lang="de-DE" sz="1600" dirty="0">
                    <a:latin typeface="+mj-lt"/>
                    <a:ea typeface="Garamond" charset="0"/>
                    <a:cs typeface="Garamond" charset="0"/>
                  </a:rPr>
                  <a:t/>
                </a:r>
                <a:br>
                  <a:rPr lang="de-DE" sz="1600" dirty="0">
                    <a:latin typeface="+mj-lt"/>
                    <a:ea typeface="Garamond" charset="0"/>
                    <a:cs typeface="Garamond" charset="0"/>
                  </a:rPr>
                </a:br>
                <a:r>
                  <a:rPr lang="de-DE" sz="1600" dirty="0">
                    <a:latin typeface="+mj-lt"/>
                    <a:ea typeface="Garamond" charset="0"/>
                    <a:cs typeface="Garamond" charset="0"/>
                  </a:rPr>
                  <a:t> </a:t>
                </a:r>
                <a:r>
                  <a:rPr lang="de-DE" sz="1400" dirty="0">
                    <a:latin typeface="+mj-lt"/>
                    <a:ea typeface="Garamond" charset="0"/>
                    <a:cs typeface="Garamond" charset="0"/>
                  </a:rPr>
                  <a:t>Standards für inhaltsbezogenen Kompetenzen</a:t>
                </a:r>
              </a:p>
            </p:txBody>
          </p:sp>
        </p:grpSp>
        <p:grpSp>
          <p:nvGrpSpPr>
            <p:cNvPr id="36" name="Gruppierung 35"/>
            <p:cNvGrpSpPr/>
            <p:nvPr/>
          </p:nvGrpSpPr>
          <p:grpSpPr>
            <a:xfrm>
              <a:off x="611559" y="1467687"/>
              <a:ext cx="7848873" cy="816110"/>
              <a:chOff x="1043608" y="2060848"/>
              <a:chExt cx="3024336" cy="792088"/>
            </a:xfrm>
            <a:solidFill>
              <a:schemeClr val="accent5">
                <a:lumMod val="20000"/>
                <a:lumOff val="80000"/>
              </a:schemeClr>
            </a:solidFill>
          </p:grpSpPr>
          <p:sp>
            <p:nvSpPr>
              <p:cNvPr id="37" name="Rechteck 36"/>
              <p:cNvSpPr/>
              <p:nvPr/>
            </p:nvSpPr>
            <p:spPr>
              <a:xfrm>
                <a:off x="1043608" y="2060848"/>
                <a:ext cx="3024336" cy="792088"/>
              </a:xfrm>
              <a:prstGeom prst="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8" name="Textfeld 37"/>
              <p:cNvSpPr txBox="1"/>
              <p:nvPr/>
            </p:nvSpPr>
            <p:spPr>
              <a:xfrm>
                <a:off x="1100588" y="2264526"/>
                <a:ext cx="2945393" cy="354955"/>
              </a:xfrm>
              <a:prstGeom prst="rect">
                <a:avLst/>
              </a:prstGeom>
              <a:grpFill/>
              <a:ln>
                <a:noFill/>
              </a:ln>
            </p:spPr>
            <p:txBody>
              <a:bodyPr wrap="square" rtlCol="0">
                <a:spAutoFit/>
              </a:bodyPr>
              <a:lstStyle/>
              <a:p>
                <a:pPr algn="ctr"/>
                <a:r>
                  <a:rPr lang="de-DE" sz="1600" b="1" dirty="0">
                    <a:latin typeface="+mj-lt"/>
                    <a:ea typeface="Garamond" charset="0"/>
                    <a:cs typeface="Garamond" charset="0"/>
                  </a:rPr>
                  <a:t>Leitperspektiven</a:t>
                </a:r>
              </a:p>
            </p:txBody>
          </p:sp>
        </p:grpSp>
        <p:grpSp>
          <p:nvGrpSpPr>
            <p:cNvPr id="39" name="Gruppierung 38"/>
            <p:cNvGrpSpPr/>
            <p:nvPr/>
          </p:nvGrpSpPr>
          <p:grpSpPr>
            <a:xfrm>
              <a:off x="611559" y="2352718"/>
              <a:ext cx="6441639" cy="571432"/>
              <a:chOff x="1043608" y="2060848"/>
              <a:chExt cx="3024336" cy="792088"/>
            </a:xfrm>
            <a:solidFill>
              <a:schemeClr val="accent6">
                <a:lumMod val="40000"/>
                <a:lumOff val="60000"/>
              </a:schemeClr>
            </a:solidFill>
          </p:grpSpPr>
          <p:sp>
            <p:nvSpPr>
              <p:cNvPr id="40" name="Rechteck 39"/>
              <p:cNvSpPr/>
              <p:nvPr/>
            </p:nvSpPr>
            <p:spPr>
              <a:xfrm>
                <a:off x="1043608" y="2060848"/>
                <a:ext cx="3024336" cy="792088"/>
              </a:xfrm>
              <a:prstGeom prst="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1" name="Textfeld 40"/>
              <p:cNvSpPr txBox="1"/>
              <p:nvPr/>
            </p:nvSpPr>
            <p:spPr>
              <a:xfrm>
                <a:off x="1315301" y="2218611"/>
                <a:ext cx="2503511" cy="506941"/>
              </a:xfrm>
              <a:prstGeom prst="rect">
                <a:avLst/>
              </a:prstGeom>
              <a:grpFill/>
              <a:ln>
                <a:noFill/>
              </a:ln>
            </p:spPr>
            <p:txBody>
              <a:bodyPr wrap="square" rtlCol="0">
                <a:spAutoFit/>
              </a:bodyPr>
              <a:lstStyle/>
              <a:p>
                <a:pPr algn="ctr"/>
                <a:r>
                  <a:rPr lang="de-DE" sz="1600" b="1" dirty="0">
                    <a:latin typeface="+mj-lt"/>
                    <a:ea typeface="Garamond" charset="0"/>
                    <a:cs typeface="Garamond" charset="0"/>
                  </a:rPr>
                  <a:t>Inhaltsbereiche</a:t>
                </a:r>
              </a:p>
            </p:txBody>
          </p:sp>
        </p:grpSp>
        <p:pic>
          <p:nvPicPr>
            <p:cNvPr id="35" name="Bild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350073"/>
              <a:ext cx="876002" cy="816002"/>
            </a:xfrm>
            <a:prstGeom prst="rect">
              <a:avLst/>
            </a:prstGeom>
            <a:effectLst>
              <a:reflection stA="97000" endPos="65000" dist="50800" dir="5400000" sy="-100000" algn="bl" rotWithShape="0"/>
            </a:effectLst>
          </p:spPr>
        </p:pic>
        <p:grpSp>
          <p:nvGrpSpPr>
            <p:cNvPr id="43" name="Gruppierung 42"/>
            <p:cNvGrpSpPr/>
            <p:nvPr/>
          </p:nvGrpSpPr>
          <p:grpSpPr>
            <a:xfrm>
              <a:off x="209299" y="3768342"/>
              <a:ext cx="7294211" cy="624137"/>
              <a:chOff x="854748" y="2060848"/>
              <a:chExt cx="3424617" cy="810081"/>
            </a:xfrm>
          </p:grpSpPr>
          <p:sp>
            <p:nvSpPr>
              <p:cNvPr id="44" name="Rechteck 43"/>
              <p:cNvSpPr/>
              <p:nvPr/>
            </p:nvSpPr>
            <p:spPr>
              <a:xfrm>
                <a:off x="1043608" y="2060848"/>
                <a:ext cx="3024336" cy="7920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feld 44"/>
              <p:cNvSpPr txBox="1"/>
              <p:nvPr/>
            </p:nvSpPr>
            <p:spPr>
              <a:xfrm>
                <a:off x="854748" y="2094186"/>
                <a:ext cx="3424617" cy="776743"/>
              </a:xfrm>
              <a:prstGeom prst="rect">
                <a:avLst/>
              </a:prstGeom>
              <a:noFill/>
            </p:spPr>
            <p:txBody>
              <a:bodyPr wrap="square" rtlCol="0">
                <a:spAutoFit/>
              </a:bodyPr>
              <a:lstStyle/>
              <a:p>
                <a:pPr algn="ctr"/>
                <a:r>
                  <a:rPr lang="de-DE" sz="1600" b="1" dirty="0">
                    <a:latin typeface="+mj-lt"/>
                    <a:ea typeface="Garamond" charset="0"/>
                    <a:cs typeface="Garamond" charset="0"/>
                  </a:rPr>
                  <a:t>Spielen</a:t>
                </a:r>
              </a:p>
              <a:p>
                <a:pPr algn="ctr"/>
                <a:r>
                  <a:rPr lang="de-DE" sz="1300" dirty="0">
                    <a:latin typeface="+mj-lt"/>
                    <a:ea typeface="Garamond" charset="0"/>
                    <a:cs typeface="Garamond" charset="0"/>
                  </a:rPr>
                  <a:t>Standards für inhaltsbezogenen Kompetenzen (motorisch/kognitiv/kreativ gestalterisch)</a:t>
                </a:r>
                <a:endParaRPr lang="de-DE" sz="1300" b="1" dirty="0">
                  <a:latin typeface="+mj-lt"/>
                  <a:ea typeface="Garamond" charset="0"/>
                  <a:cs typeface="Garamond" charset="0"/>
                </a:endParaRPr>
              </a:p>
            </p:txBody>
          </p:sp>
        </p:grpSp>
        <p:grpSp>
          <p:nvGrpSpPr>
            <p:cNvPr id="46" name="Gruppierung 45"/>
            <p:cNvGrpSpPr/>
            <p:nvPr/>
          </p:nvGrpSpPr>
          <p:grpSpPr>
            <a:xfrm>
              <a:off x="611559" y="4380882"/>
              <a:ext cx="6441639" cy="610274"/>
              <a:chOff x="1043608" y="2060848"/>
              <a:chExt cx="3024336" cy="792088"/>
            </a:xfrm>
          </p:grpSpPr>
          <p:sp>
            <p:nvSpPr>
              <p:cNvPr id="47" name="Rechteck 46"/>
              <p:cNvSpPr/>
              <p:nvPr/>
            </p:nvSpPr>
            <p:spPr>
              <a:xfrm>
                <a:off x="1043608" y="2060848"/>
                <a:ext cx="3024336" cy="7920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8" name="Textfeld 47"/>
              <p:cNvSpPr txBox="1"/>
              <p:nvPr/>
            </p:nvSpPr>
            <p:spPr>
              <a:xfrm>
                <a:off x="1296588" y="2221437"/>
                <a:ext cx="2503512" cy="474675"/>
              </a:xfrm>
              <a:prstGeom prst="rect">
                <a:avLst/>
              </a:prstGeom>
              <a:noFill/>
            </p:spPr>
            <p:txBody>
              <a:bodyPr wrap="square" rtlCol="0">
                <a:spAutoFit/>
              </a:bodyPr>
              <a:lstStyle/>
              <a:p>
                <a:pPr algn="ctr"/>
                <a:r>
                  <a:rPr lang="is-IS" sz="1600" dirty="0">
                    <a:latin typeface="+mj-lt"/>
                    <a:ea typeface="Garamond" charset="0"/>
                    <a:cs typeface="Garamond" charset="0"/>
                  </a:rPr>
                  <a:t>…</a:t>
                </a:r>
                <a:endParaRPr lang="de-DE" sz="1600" dirty="0">
                  <a:latin typeface="+mj-lt"/>
                  <a:ea typeface="Garamond" charset="0"/>
                  <a:cs typeface="Garamond" charset="0"/>
                </a:endParaRPr>
              </a:p>
            </p:txBody>
          </p:sp>
        </p:grpSp>
      </p:grpSp>
      <p:sp>
        <p:nvSpPr>
          <p:cNvPr id="29" name="Titel 2"/>
          <p:cNvSpPr>
            <a:spLocks noGrp="1"/>
          </p:cNvSpPr>
          <p:nvPr>
            <p:ph type="title"/>
          </p:nvPr>
        </p:nvSpPr>
        <p:spPr>
          <a:xfrm>
            <a:off x="457200" y="692696"/>
            <a:ext cx="8229600" cy="1066800"/>
          </a:xfrm>
        </p:spPr>
        <p:txBody>
          <a:bodyPr>
            <a:normAutofit/>
          </a:bodyPr>
          <a:lstStyle/>
          <a:p>
            <a:r>
              <a:rPr lang="de-DE" sz="3600" u="sng" dirty="0"/>
              <a:t>Planungsebenen Sportunterricht</a:t>
            </a:r>
            <a:endParaRPr lang="de-DE" sz="3100" u="sng" dirty="0"/>
          </a:p>
        </p:txBody>
      </p:sp>
    </p:spTree>
    <p:extLst>
      <p:ext uri="{BB962C8B-B14F-4D97-AF65-F5344CB8AC3E}">
        <p14:creationId xmlns:p14="http://schemas.microsoft.com/office/powerpoint/2010/main" val="320769461"/>
      </p:ext>
    </p:extLst>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404622" indent="-285750">
              <a:spcBef>
                <a:spcPts val="0"/>
              </a:spcBef>
            </a:pPr>
            <a:r>
              <a:rPr lang="de-DE" sz="2000" dirty="0">
                <a:latin typeface="Calibri" panose="020F0502020204030204" pitchFamily="34" charset="0"/>
                <a:ea typeface="Garamond" charset="0"/>
                <a:cs typeface="Calibri" panose="020F0502020204030204" pitchFamily="34" charset="0"/>
              </a:rPr>
              <a:t>Zeitschiene</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Planungsebenen Sportunterricht</a:t>
            </a:r>
          </a:p>
          <a:p>
            <a:pPr marL="404622" indent="-285750">
              <a:spcBef>
                <a:spcPts val="0"/>
              </a:spcBef>
            </a:pPr>
            <a:r>
              <a:rPr lang="de-DE" sz="2000" b="1" dirty="0">
                <a:latin typeface="Calibri" panose="020F0502020204030204" pitchFamily="34" charset="0"/>
                <a:ea typeface="Garamond" charset="0"/>
                <a:cs typeface="Calibri" panose="020F0502020204030204" pitchFamily="34" charset="0"/>
              </a:rPr>
              <a:t>Stufenspezifische Hinweise</a:t>
            </a:r>
          </a:p>
          <a:p>
            <a:pPr marL="697230" lvl="1" indent="-285750">
              <a:spcBef>
                <a:spcPts val="0"/>
              </a:spcBef>
            </a:pPr>
            <a:r>
              <a:rPr lang="de-DE" sz="2000" b="1" dirty="0">
                <a:latin typeface="Calibri" panose="020F0502020204030204" pitchFamily="34" charset="0"/>
                <a:ea typeface="Garamond" charset="0"/>
                <a:cs typeface="Calibri" panose="020F0502020204030204" pitchFamily="34" charset="0"/>
              </a:rPr>
              <a:t>Basisfach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Leistungsfach</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Prüfungen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Praktische Prüfung</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Schriftliche Prüfung (Leistungsfach)</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Mündliche Prüfung</a:t>
            </a:r>
          </a:p>
          <a:p>
            <a:pPr marL="404622" indent="-285750">
              <a:spcBef>
                <a:spcPts val="0"/>
              </a:spcBef>
            </a:pPr>
            <a:r>
              <a:rPr lang="de-DE" sz="2000" dirty="0">
                <a:latin typeface="Calibri" panose="020F0502020204030204" pitchFamily="34" charset="0"/>
                <a:ea typeface="Garamond" charset="0"/>
                <a:cs typeface="Calibri" panose="020F0502020204030204" pitchFamily="34" charset="0"/>
              </a:rPr>
              <a:t>Inhaltsbereich Wissen</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Standards</a:t>
            </a:r>
          </a:p>
          <a:p>
            <a:pPr marL="697230" lvl="1" indent="-285750">
              <a:spcBef>
                <a:spcPts val="0"/>
              </a:spcBef>
            </a:pPr>
            <a:r>
              <a:rPr lang="de-DE" sz="2000" dirty="0">
                <a:latin typeface="Calibri" panose="020F0502020204030204" pitchFamily="34" charset="0"/>
                <a:ea typeface="Garamond" charset="0"/>
                <a:cs typeface="Calibri" panose="020F0502020204030204" pitchFamily="34" charset="0"/>
              </a:rPr>
              <a:t>Basispapiere</a:t>
            </a:r>
          </a:p>
          <a:p>
            <a:pPr marL="404622" indent="-285750">
              <a:spcBef>
                <a:spcPts val="0"/>
              </a:spcBef>
            </a:pPr>
            <a:r>
              <a:rPr lang="de-DE" sz="2000" dirty="0">
                <a:ea typeface="Garamond" charset="0"/>
                <a:cs typeface="Calibri" panose="020F0502020204030204" pitchFamily="34" charset="0"/>
              </a:rPr>
              <a:t>Allgemeine</a:t>
            </a:r>
            <a:r>
              <a:rPr lang="de-DE" sz="2000" dirty="0">
                <a:latin typeface="Calibri" panose="020F0502020204030204" pitchFamily="34" charset="0"/>
                <a:ea typeface="Garamond" charset="0"/>
                <a:cs typeface="Calibri" panose="020F0502020204030204" pitchFamily="34" charset="0"/>
              </a:rPr>
              <a:t> Hinweise</a:t>
            </a:r>
          </a:p>
          <a:p>
            <a:pPr marL="411480" lvl="1" indent="0">
              <a:spcBef>
                <a:spcPts val="0"/>
              </a:spcBef>
              <a:buNone/>
            </a:pPr>
            <a:endParaRPr lang="de-DE" sz="1400" dirty="0">
              <a:latin typeface="Calibri" panose="020F0502020204030204" pitchFamily="34" charset="0"/>
              <a:ea typeface="Garamond" charset="0"/>
              <a:cs typeface="Calibri" panose="020F0502020204030204" pitchFamily="34" charset="0"/>
            </a:endParaRPr>
          </a:p>
        </p:txBody>
      </p:sp>
      <p:sp>
        <p:nvSpPr>
          <p:cNvPr id="3" name="Titel 2"/>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Informationen zur Kursstufe</a:t>
            </a:r>
          </a:p>
        </p:txBody>
      </p:sp>
    </p:spTree>
    <p:extLst>
      <p:ext uri="{BB962C8B-B14F-4D97-AF65-F5344CB8AC3E}">
        <p14:creationId xmlns:p14="http://schemas.microsoft.com/office/powerpoint/2010/main" val="310958754"/>
      </p:ext>
    </p:extLst>
  </p:cSld>
  <p:clrMapOvr>
    <a:masterClrMapping/>
  </p:clrMapOvr>
  <p:transition>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xmlns="" id="{D43A76F4-D874-4F5B-967D-D15F4DF0986A}"/>
              </a:ext>
            </a:extLst>
          </p:cNvPr>
          <p:cNvSpPr>
            <a:spLocks noGrp="1"/>
          </p:cNvSpPr>
          <p:nvPr>
            <p:ph idx="1"/>
          </p:nvPr>
        </p:nvSpPr>
        <p:spPr/>
        <p:txBody>
          <a:bodyPr>
            <a:normAutofit fontScale="70000" lnSpcReduction="20000"/>
          </a:bodyPr>
          <a:lstStyle/>
          <a:p>
            <a:pPr marL="109728" indent="0">
              <a:buNone/>
            </a:pPr>
            <a:r>
              <a:rPr lang="de-DE" b="1" dirty="0">
                <a:ea typeface="Garamond" charset="0"/>
                <a:cs typeface="Garamond" charset="0"/>
              </a:rPr>
              <a:t>Inhaltsbereiche für die Kursstufe</a:t>
            </a:r>
          </a:p>
          <a:p>
            <a:pPr marL="542925" indent="-276225">
              <a:buFont typeface="+mj-lt"/>
              <a:buAutoNum type="arabicPeriod"/>
            </a:pPr>
            <a:r>
              <a:rPr lang="de-DE" dirty="0">
                <a:ea typeface="Garamond" charset="0"/>
                <a:cs typeface="Garamond" charset="0"/>
              </a:rPr>
              <a:t>Wissen</a:t>
            </a:r>
          </a:p>
          <a:p>
            <a:pPr marL="542925" indent="-276225">
              <a:buFont typeface="+mj-lt"/>
              <a:buAutoNum type="arabicPeriod"/>
            </a:pPr>
            <a:r>
              <a:rPr lang="de-DE" dirty="0">
                <a:ea typeface="Garamond" charset="0"/>
                <a:cs typeface="Garamond" charset="0"/>
              </a:rPr>
              <a:t>Spielen</a:t>
            </a:r>
          </a:p>
          <a:p>
            <a:pPr marL="542925" indent="-276225">
              <a:buFont typeface="+mj-lt"/>
              <a:buAutoNum type="arabicPeriod"/>
            </a:pPr>
            <a:r>
              <a:rPr lang="de-DE" dirty="0">
                <a:ea typeface="Garamond" charset="0"/>
                <a:cs typeface="Garamond" charset="0"/>
              </a:rPr>
              <a:t>Laufen, Springen, Werfen</a:t>
            </a:r>
          </a:p>
          <a:p>
            <a:pPr marL="542925" indent="-276225">
              <a:buFont typeface="+mj-lt"/>
              <a:buAutoNum type="arabicPeriod"/>
            </a:pPr>
            <a:r>
              <a:rPr lang="de-DE" dirty="0">
                <a:ea typeface="Garamond" charset="0"/>
                <a:cs typeface="Garamond" charset="0"/>
              </a:rPr>
              <a:t>Bewegen an Geräten</a:t>
            </a:r>
          </a:p>
          <a:p>
            <a:pPr marL="542925" indent="-276225">
              <a:buFont typeface="+mj-lt"/>
              <a:buAutoNum type="arabicPeriod"/>
            </a:pPr>
            <a:r>
              <a:rPr lang="de-DE" dirty="0">
                <a:ea typeface="Garamond" charset="0"/>
                <a:cs typeface="Garamond" charset="0"/>
              </a:rPr>
              <a:t>Bewegen im Wasser</a:t>
            </a:r>
          </a:p>
          <a:p>
            <a:pPr marL="542925" indent="-276225">
              <a:buFont typeface="+mj-lt"/>
              <a:buAutoNum type="arabicPeriod"/>
            </a:pPr>
            <a:r>
              <a:rPr lang="de-DE" dirty="0">
                <a:ea typeface="Garamond" charset="0"/>
                <a:cs typeface="Garamond" charset="0"/>
              </a:rPr>
              <a:t>Tanzen, Gestalten, Darstellen</a:t>
            </a:r>
          </a:p>
          <a:p>
            <a:pPr marL="542925" indent="-276225">
              <a:buFont typeface="+mj-lt"/>
              <a:buAutoNum type="arabicPeriod"/>
            </a:pPr>
            <a:r>
              <a:rPr lang="de-DE" dirty="0">
                <a:ea typeface="Garamond" charset="0"/>
                <a:cs typeface="Garamond" charset="0"/>
              </a:rPr>
              <a:t>Fitness entwickeln</a:t>
            </a:r>
          </a:p>
          <a:p>
            <a:pPr marL="342900" indent="-342900">
              <a:buFont typeface="+mj-lt"/>
              <a:buAutoNum type="arabicPeriod"/>
            </a:pPr>
            <a:endParaRPr lang="de-DE" dirty="0">
              <a:ea typeface="Garamond" charset="0"/>
              <a:cs typeface="Garamond" charset="0"/>
            </a:endParaRPr>
          </a:p>
          <a:p>
            <a:pPr marL="342900" indent="-342900">
              <a:buFont typeface="Arial" charset="0"/>
              <a:buChar char="•"/>
            </a:pPr>
            <a:r>
              <a:rPr lang="de-DE" dirty="0">
                <a:solidFill>
                  <a:schemeClr val="accent5">
                    <a:lumMod val="50000"/>
                  </a:schemeClr>
                </a:solidFill>
                <a:ea typeface="Garamond" charset="0"/>
                <a:cs typeface="Garamond" charset="0"/>
              </a:rPr>
              <a:t>Theorieerwerb (Inhaltsbereich 1) erfolgt in enger Praxis-Theorie-Verknüpfung, d. h. es ist keine extra Theoriestunde vorgesehen.</a:t>
            </a:r>
          </a:p>
          <a:p>
            <a:pPr marL="342900" indent="-342900">
              <a:buFont typeface="Arial" charset="0"/>
              <a:buChar char="•"/>
            </a:pPr>
            <a:r>
              <a:rPr lang="de-DE" dirty="0">
                <a:ea typeface="Garamond" charset="0"/>
                <a:cs typeface="Garamond" charset="0"/>
              </a:rPr>
              <a:t>Im Inhaltsbereich 2 wird </a:t>
            </a:r>
            <a:r>
              <a:rPr lang="de-DE" b="1" dirty="0">
                <a:ea typeface="Garamond" charset="0"/>
                <a:cs typeface="Garamond" charset="0"/>
              </a:rPr>
              <a:t>mindestens ein </a:t>
            </a:r>
            <a:r>
              <a:rPr lang="de-DE" dirty="0" err="1">
                <a:ea typeface="Garamond" charset="0"/>
                <a:cs typeface="Garamond" charset="0"/>
              </a:rPr>
              <a:t>Zielwurf</a:t>
            </a:r>
            <a:r>
              <a:rPr lang="de-DE" dirty="0">
                <a:ea typeface="Garamond" charset="0"/>
                <a:cs typeface="Garamond" charset="0"/>
              </a:rPr>
              <a:t>‑/Zielschuss-/Endzonen- </a:t>
            </a:r>
            <a:r>
              <a:rPr lang="de-DE" b="1" dirty="0">
                <a:ea typeface="Garamond" charset="0"/>
                <a:cs typeface="Garamond" charset="0"/>
              </a:rPr>
              <a:t>oder</a:t>
            </a:r>
            <a:r>
              <a:rPr lang="de-DE" dirty="0">
                <a:ea typeface="Garamond" charset="0"/>
                <a:cs typeface="Garamond" charset="0"/>
              </a:rPr>
              <a:t> Rückschlagspiel behandelt.</a:t>
            </a:r>
          </a:p>
          <a:p>
            <a:pPr marL="342900" indent="-342900">
              <a:buFont typeface="Arial" charset="0"/>
              <a:buChar char="•"/>
            </a:pPr>
            <a:r>
              <a:rPr lang="de-DE" dirty="0">
                <a:ea typeface="Garamond" charset="0"/>
                <a:cs typeface="Garamond" charset="0"/>
              </a:rPr>
              <a:t>Aus den Inhaltsbereichen 3-6 wird </a:t>
            </a:r>
            <a:r>
              <a:rPr lang="de-DE" b="1" dirty="0">
                <a:ea typeface="Garamond" charset="0"/>
                <a:cs typeface="Garamond" charset="0"/>
              </a:rPr>
              <a:t>mindestens ein </a:t>
            </a:r>
            <a:r>
              <a:rPr lang="de-DE" dirty="0">
                <a:ea typeface="Garamond" charset="0"/>
                <a:cs typeface="Garamond" charset="0"/>
              </a:rPr>
              <a:t>Inhaltsbereich behandelt.</a:t>
            </a:r>
          </a:p>
          <a:p>
            <a:pPr marL="342900" indent="-342900">
              <a:buFont typeface="Arial" charset="0"/>
              <a:buChar char="•"/>
            </a:pPr>
            <a:r>
              <a:rPr lang="de-DE" dirty="0">
                <a:ea typeface="Garamond" charset="0"/>
                <a:cs typeface="Garamond" charset="0"/>
              </a:rPr>
              <a:t>Der Inhaltsbereich 7 „Fitness entwickeln“ wird in einem eigenen Unterrichtsvorhaben oder mit anderen Inhaltsbereichen vernetzt behandelt.</a:t>
            </a:r>
          </a:p>
        </p:txBody>
      </p:sp>
      <p:sp>
        <p:nvSpPr>
          <p:cNvPr id="6" name="Titel 2">
            <a:extLst>
              <a:ext uri="{FF2B5EF4-FFF2-40B4-BE49-F238E27FC236}">
                <a16:creationId xmlns:a16="http://schemas.microsoft.com/office/drawing/2014/main" xmlns="" id="{B8B57673-02F9-48D1-9474-615247B809AB}"/>
              </a:ext>
            </a:extLst>
          </p:cNvPr>
          <p:cNvSpPr>
            <a:spLocks noGrp="1"/>
          </p:cNvSpPr>
          <p:nvPr>
            <p:ph type="title"/>
          </p:nvPr>
        </p:nvSpPr>
        <p:spPr/>
        <p:txBody>
          <a:bodyPr>
            <a:noAutofit/>
          </a:bodyPr>
          <a:lstStyle/>
          <a:p>
            <a:r>
              <a:rPr lang="de-DE" u="sng" dirty="0"/>
              <a:t>Stufenspezifische Hinweise Basisfach</a:t>
            </a:r>
          </a:p>
        </p:txBody>
      </p:sp>
    </p:spTree>
    <p:extLst>
      <p:ext uri="{BB962C8B-B14F-4D97-AF65-F5344CB8AC3E}">
        <p14:creationId xmlns:p14="http://schemas.microsoft.com/office/powerpoint/2010/main" val="1053759183"/>
      </p:ext>
    </p:extLst>
  </p:cSld>
  <p:clrMapOvr>
    <a:masterClrMapping/>
  </p:clrMapOvr>
  <p:transition>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lnSpc>
                <a:spcPct val="90000"/>
              </a:lnSpc>
            </a:pPr>
            <a:r>
              <a:rPr lang="de-DE" sz="2200" dirty="0">
                <a:latin typeface="+mn-lt"/>
              </a:rPr>
              <a:t>Der Erwerb von Kenntnissen ist durch den Bildungsplan vorgegeben. </a:t>
            </a:r>
          </a:p>
          <a:p>
            <a:pPr>
              <a:lnSpc>
                <a:spcPct val="90000"/>
              </a:lnSpc>
            </a:pPr>
            <a:r>
              <a:rPr lang="de-DE" sz="2200" dirty="0">
                <a:latin typeface="+mn-lt"/>
              </a:rPr>
              <a:t>Die Kenntnisse werden in einer engen Praxis-Theorie-Verknüpfung vermittelt.</a:t>
            </a:r>
          </a:p>
          <a:p>
            <a:pPr>
              <a:lnSpc>
                <a:spcPct val="90000"/>
              </a:lnSpc>
            </a:pPr>
            <a:r>
              <a:rPr lang="de-DE" sz="2200" dirty="0">
                <a:latin typeface="+mn-lt"/>
              </a:rPr>
              <a:t>Die Theorienote muss mindestens 25% Anteil an der Fachnote haben.</a:t>
            </a:r>
            <a:br>
              <a:rPr lang="de-DE" sz="2200" dirty="0">
                <a:latin typeface="+mn-lt"/>
              </a:rPr>
            </a:br>
            <a:r>
              <a:rPr lang="de-DE" sz="2200" dirty="0">
                <a:latin typeface="+mn-lt"/>
              </a:rPr>
              <a:t>Je nach Themenschwerpunkt kann die Gewichtung in den einzelnen Halbjahren unterschiedlich sein (Quelle: Facherlass Abiturprüfung </a:t>
            </a:r>
            <a:r>
              <a:rPr lang="de-DE" sz="2200">
                <a:latin typeface="+mn-lt"/>
              </a:rPr>
              <a:t>Fach Sport).</a:t>
            </a:r>
            <a:endParaRPr lang="de-DE" sz="2200" dirty="0">
              <a:latin typeface="+mn-lt"/>
            </a:endParaRPr>
          </a:p>
          <a:p>
            <a:pPr>
              <a:lnSpc>
                <a:spcPct val="90000"/>
              </a:lnSpc>
            </a:pPr>
            <a:r>
              <a:rPr lang="de-DE" sz="2200" dirty="0">
                <a:latin typeface="+mn-lt"/>
              </a:rPr>
              <a:t>Klausuren nicht vorgeschrieben, werden aber dringend empfohlen (Quelle: AGVO).</a:t>
            </a:r>
          </a:p>
        </p:txBody>
      </p:sp>
      <p:sp>
        <p:nvSpPr>
          <p:cNvPr id="6" name="Titel 2">
            <a:extLst>
              <a:ext uri="{FF2B5EF4-FFF2-40B4-BE49-F238E27FC236}">
                <a16:creationId xmlns:a16="http://schemas.microsoft.com/office/drawing/2014/main" xmlns="" id="{FE33C75E-1BC2-4CB3-A5DE-90B22C6D698B}"/>
              </a:ext>
            </a:extLst>
          </p:cNvPr>
          <p:cNvSpPr>
            <a:spLocks noGrp="1"/>
          </p:cNvSpPr>
          <p:nvPr>
            <p:ph type="title"/>
          </p:nvPr>
        </p:nvSpPr>
        <p:spPr/>
        <p:txBody>
          <a:bodyPr>
            <a:noAutofit/>
          </a:bodyPr>
          <a:lstStyle/>
          <a:p>
            <a:r>
              <a:rPr lang="de-DE" u="sng" dirty="0"/>
              <a:t>Stufenspezifische Hinweise Basisfach</a:t>
            </a:r>
          </a:p>
        </p:txBody>
      </p:sp>
    </p:spTree>
    <p:extLst>
      <p:ext uri="{BB962C8B-B14F-4D97-AF65-F5344CB8AC3E}">
        <p14:creationId xmlns:p14="http://schemas.microsoft.com/office/powerpoint/2010/main" val="1556253951"/>
      </p:ext>
    </p:extLst>
  </p:cSld>
  <p:clrMapOvr>
    <a:masterClrMapping/>
  </p:clrMapOvr>
  <p:transition>
    <p:pull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KM-Rot ZSL-Logo">
  <a:themeElements>
    <a:clrScheme name="Benutzerdefiniert 6">
      <a:dk1>
        <a:srgbClr val="000000"/>
      </a:dk1>
      <a:lt1>
        <a:srgbClr val="FFFFC1"/>
      </a:lt1>
      <a:dk2>
        <a:srgbClr val="5F5F5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7030A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Formatvorlage_rot Logo Bildung</Template>
  <TotalTime>0</TotalTime>
  <Words>2154</Words>
  <Application>Microsoft Macintosh PowerPoint</Application>
  <PresentationFormat>Bildschirmpräsentation (4:3)</PresentationFormat>
  <Paragraphs>615</Paragraphs>
  <Slides>54</Slides>
  <Notes>54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54</vt:i4>
      </vt:variant>
    </vt:vector>
  </HeadingPairs>
  <TitlesOfParts>
    <vt:vector size="60" baseType="lpstr">
      <vt:lpstr>Arial</vt:lpstr>
      <vt:lpstr>Calibri</vt:lpstr>
      <vt:lpstr>Garamond</vt:lpstr>
      <vt:lpstr>Georgia</vt:lpstr>
      <vt:lpstr>Times New Roman</vt:lpstr>
      <vt:lpstr>Formatvorlage_KM-Rot ZSL-Logo</vt:lpstr>
      <vt:lpstr> Sport in der Kursstufe – Wissen vernetzt unterrichten</vt:lpstr>
      <vt:lpstr>Informationen zur Kursstufe</vt:lpstr>
      <vt:lpstr>Zeitschiene</vt:lpstr>
      <vt:lpstr>Informationen zur Kursstufe</vt:lpstr>
      <vt:lpstr>Planungsebenen Sportunterricht</vt:lpstr>
      <vt:lpstr>Planungsebenen Sportunterricht</vt:lpstr>
      <vt:lpstr>Informationen zur Kursstufe</vt:lpstr>
      <vt:lpstr>Stufenspezifische Hinweise Basisfach</vt:lpstr>
      <vt:lpstr>Stufenspezifische Hinweise Basisfach</vt:lpstr>
      <vt:lpstr>Stufenspezifische Hinweise Basisfach</vt:lpstr>
      <vt:lpstr>Stufenspezifische Hinweise Basisfach</vt:lpstr>
      <vt:lpstr>Stufenspezifische Hinweise Basisfach</vt:lpstr>
      <vt:lpstr>Informationen zur Kursstufe</vt:lpstr>
      <vt:lpstr>Stufenspezifische Hinweise Leistungsfach</vt:lpstr>
      <vt:lpstr>Stufenspezifische Hinweise Leistungsfach</vt:lpstr>
      <vt:lpstr>Stufenspezifische Hinweise Leistungsfach</vt:lpstr>
      <vt:lpstr>Stufenspezifische Hinweise Leistungsfach</vt:lpstr>
      <vt:lpstr>Informationen zur Kursstufe</vt:lpstr>
      <vt:lpstr>Prüfungen</vt:lpstr>
      <vt:lpstr>Praktische Prüfung</vt:lpstr>
      <vt:lpstr>Praktische Prüfung Basisfach</vt:lpstr>
      <vt:lpstr>Praktische Prüfung Leistungsfach</vt:lpstr>
      <vt:lpstr>Praktische Prüfung Leistungsfach</vt:lpstr>
      <vt:lpstr>Praktische Prüfung Leistungsfach</vt:lpstr>
      <vt:lpstr>Informationen zur Kursstufe</vt:lpstr>
      <vt:lpstr>Schriftliche Prüfung (Leistungsfach)</vt:lpstr>
      <vt:lpstr>Schriftliche Prüfung (Leistungsfach)</vt:lpstr>
      <vt:lpstr>Informationen zur Kursstufe</vt:lpstr>
      <vt:lpstr>Mündliche Prüfung (Basis-/Leistungsfach)</vt:lpstr>
      <vt:lpstr>Mündliche Prüfung (Basis-/Leistungsfach)</vt:lpstr>
      <vt:lpstr>Informationen zur Kursstufe</vt:lpstr>
      <vt:lpstr>Inhaltsbereich Wissen</vt:lpstr>
      <vt:lpstr>Informationen zur Kursstufe</vt:lpstr>
      <vt:lpstr>Standards (Basisfach)</vt:lpstr>
      <vt:lpstr>Standards (Basisfach)</vt:lpstr>
      <vt:lpstr>Standards (Basisfach)</vt:lpstr>
      <vt:lpstr>Standards (Basisfach)</vt:lpstr>
      <vt:lpstr>Standards (Basisfach)</vt:lpstr>
      <vt:lpstr>Informationen zur Kursstufe</vt:lpstr>
      <vt:lpstr>Basispapiere</vt:lpstr>
      <vt:lpstr>Basispapiere</vt:lpstr>
      <vt:lpstr>Basispapiere</vt:lpstr>
      <vt:lpstr>Basispapiere</vt:lpstr>
      <vt:lpstr>Basispapiere</vt:lpstr>
      <vt:lpstr>Basispapiere</vt:lpstr>
      <vt:lpstr>Basispapiere</vt:lpstr>
      <vt:lpstr>Informationen zur Kursstufe</vt:lpstr>
      <vt:lpstr>Allgemeine Hinweise</vt:lpstr>
      <vt:lpstr>PowerPoint-Präsentation</vt:lpstr>
      <vt:lpstr> </vt:lpstr>
      <vt:lpstr>PowerPoint-Präsentation</vt:lpstr>
      <vt:lpstr>Allgemeine Hinweise</vt:lpstr>
      <vt:lpstr>PowerPoint-Präsentation</vt:lpstr>
      <vt:lpstr>PowerPoint-Präsentation</vt:lpstr>
    </vt:vector>
  </TitlesOfParts>
  <Company>IZLBW</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 ZSL</dc:title>
  <dc:creator>Schock, Kai (KM);du Prel, Florence (LS)</dc:creator>
  <cp:lastModifiedBy>Sven Waigel</cp:lastModifiedBy>
  <cp:revision>232</cp:revision>
  <dcterms:created xsi:type="dcterms:W3CDTF">2014-03-18T09:41:04Z</dcterms:created>
  <dcterms:modified xsi:type="dcterms:W3CDTF">2020-07-16T04:51:58Z</dcterms:modified>
</cp:coreProperties>
</file>