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3" r:id="rId2"/>
    <p:sldId id="258" r:id="rId3"/>
    <p:sldId id="264" r:id="rId4"/>
    <p:sldId id="259" r:id="rId5"/>
    <p:sldId id="265" r:id="rId6"/>
    <p:sldId id="260" r:id="rId7"/>
    <p:sldId id="261"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15" autoAdjust="0"/>
  </p:normalViewPr>
  <p:slideViewPr>
    <p:cSldViewPr>
      <p:cViewPr varScale="1">
        <p:scale>
          <a:sx n="67" d="100"/>
          <a:sy n="67" d="100"/>
        </p:scale>
        <p:origin x="-4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3E15B-697A-4754-9EC9-24F309E86F3D}" type="datetimeFigureOut">
              <a:rPr lang="de-DE" smtClean="0"/>
              <a:pPr/>
              <a:t>15.10.2010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D368B-A813-4FCC-98C9-6E6A2EE69301}"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E30972B-4932-4109-BED3-C699D270B308}" type="slidenum">
              <a:rPr lang="de-DE" smtClean="0"/>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E30972B-4932-4109-BED3-C699D270B308}"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E30972B-4932-4109-BED3-C699D270B308}"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E30972B-4932-4109-BED3-C699D270B308}"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E30972B-4932-4109-BED3-C699D270B308}"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E30972B-4932-4109-BED3-C699D270B308}" type="slidenum">
              <a:rPr lang="de-DE" smtClean="0"/>
              <a:pPr/>
              <a:t>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8DA67965-4322-4834-8ED2-348FC3158C81}"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8DA67965-4322-4834-8ED2-348FC3158C81}"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05D077E4-9B68-4781-A77E-19FE3397DF57}" type="datetimeFigureOut">
              <a:rPr lang="de-DE" smtClean="0"/>
              <a:pPr/>
              <a:t>15.10.2010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A67965-4322-4834-8ED2-348FC3158C8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D077E4-9B68-4781-A77E-19FE3397DF57}" type="datetimeFigureOut">
              <a:rPr lang="de-DE" smtClean="0"/>
              <a:pPr/>
              <a:t>15.10.2010</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DA67965-4322-4834-8ED2-348FC3158C81}"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1.jpg"/>
          <p:cNvPicPr>
            <a:picLocks noChangeAspect="1"/>
          </p:cNvPicPr>
          <p:nvPr/>
        </p:nvPicPr>
        <p:blipFill>
          <a:blip r:embed="rId2" cstate="print"/>
          <a:stretch>
            <a:fillRect/>
          </a:stretch>
        </p:blipFill>
        <p:spPr>
          <a:xfrm>
            <a:off x="0" y="0"/>
            <a:ext cx="9144000" cy="6858000"/>
          </a:xfrm>
          <a:prstGeom prst="rect">
            <a:avLst/>
          </a:prstGeom>
        </p:spPr>
      </p:pic>
      <p:sp>
        <p:nvSpPr>
          <p:cNvPr id="3" name="Textfeld 2"/>
          <p:cNvSpPr txBox="1"/>
          <p:nvPr/>
        </p:nvSpPr>
        <p:spPr>
          <a:xfrm>
            <a:off x="2123728" y="548680"/>
            <a:ext cx="5688632" cy="1200329"/>
          </a:xfrm>
          <a:prstGeom prst="rect">
            <a:avLst/>
          </a:prstGeom>
          <a:noFill/>
        </p:spPr>
        <p:txBody>
          <a:bodyPr wrap="square" rtlCol="0">
            <a:spAutoFit/>
          </a:bodyPr>
          <a:lstStyle/>
          <a:p>
            <a:r>
              <a:rPr lang="en-GB" sz="2400" b="1" dirty="0" smtClean="0"/>
              <a:t>Q&amp;A or </a:t>
            </a:r>
            <a:r>
              <a:rPr lang="en-GB" sz="2400" b="1" dirty="0" err="1" smtClean="0"/>
              <a:t>Slumdog</a:t>
            </a:r>
            <a:r>
              <a:rPr lang="en-GB" sz="2400" b="1" dirty="0" smtClean="0"/>
              <a:t> Millionaire</a:t>
            </a:r>
          </a:p>
          <a:p>
            <a:r>
              <a:rPr lang="en-GB" sz="2400" b="1" dirty="0" smtClean="0"/>
              <a:t>A storyline project for an advanced level</a:t>
            </a:r>
            <a:endParaRPr lang="en-GB"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14282" y="-90601"/>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effectLst/>
                <a:latin typeface="Comic Sans MS" pitchFamily="66" charset="0"/>
              </a:rPr>
              <a:t>Setting the scene/Task-cycle</a:t>
            </a:r>
            <a:endParaRPr lang="en-GB" sz="2000" b="1" dirty="0" smtClean="0">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i="0" u="none" strike="noStrike" cap="none" normalizeH="0" baseline="0" dirty="0" smtClean="0">
              <a:ln>
                <a:noFill/>
              </a:ln>
              <a:effectLst/>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smtClean="0">
                <a:ln>
                  <a:noFill/>
                </a:ln>
                <a:effectLst/>
                <a:latin typeface="Comic Sans MS" pitchFamily="66" charset="0"/>
              </a:rPr>
              <a:t>You and your classmates have won the big prize! As the winners in a competition about India, you win a 3-week trip to the “promised land” to find out more about the people, their problems and hopes and about Indian society in general. Together with the accompanying teachers you prepare well in advance - you want to</a:t>
            </a:r>
            <a:r>
              <a:rPr kumimoji="0" lang="en-GB" sz="2000" i="0" u="none" strike="noStrike" cap="none" normalizeH="0" dirty="0" smtClean="0">
                <a:ln>
                  <a:noFill/>
                </a:ln>
                <a:effectLst/>
                <a:latin typeface="Comic Sans MS" pitchFamily="66" charset="0"/>
              </a:rPr>
              <a:t> impress the people you are likely to meet and you want to make the best of your trip of a lifetime. If only someone had told you in advance to what use you would have to put your knowledge and skills.... First of all everything goes well - the school that is your home for three weeks is nice, the people are friendly and hospitable and you all learn so much in ever- changing situations.  But then disaster strikes: one of the teachers of the school you are staying at is a keen outdoors specialist and invites you on a tour through the fascinating but dangerous </a:t>
            </a:r>
            <a:r>
              <a:rPr kumimoji="0" lang="en-GB" sz="2000" i="0" u="none" strike="noStrike" cap="none" normalizeH="0" dirty="0" err="1" smtClean="0">
                <a:ln>
                  <a:noFill/>
                </a:ln>
                <a:effectLst/>
                <a:latin typeface="Comic Sans MS" pitchFamily="66" charset="0"/>
              </a:rPr>
              <a:t>Thar</a:t>
            </a:r>
            <a:r>
              <a:rPr kumimoji="0" lang="en-GB" sz="2000" i="0" u="none" strike="noStrike" cap="none" normalizeH="0" dirty="0" smtClean="0">
                <a:ln>
                  <a:noFill/>
                </a:ln>
                <a:effectLst/>
                <a:latin typeface="Comic Sans MS" pitchFamily="66" charset="0"/>
              </a:rPr>
              <a:t> Desert in Rajasthan. </a:t>
            </a:r>
            <a:r>
              <a:rPr kumimoji="0" lang="en-GB" sz="2000" i="0" u="none" strike="noStrike" cap="none" normalizeH="0" baseline="0" dirty="0" smtClean="0">
                <a:ln>
                  <a:noFill/>
                </a:ln>
                <a:effectLst/>
                <a:latin typeface="Comic Sans MS" pitchFamily="66" charset="0"/>
              </a:rPr>
              <a:t>All</a:t>
            </a:r>
            <a:r>
              <a:rPr kumimoji="0" lang="en-GB" sz="2000" i="0" u="none" strike="noStrike" cap="none" normalizeH="0" dirty="0" smtClean="0">
                <a:ln>
                  <a:noFill/>
                </a:ln>
                <a:effectLst/>
                <a:latin typeface="Comic Sans MS" pitchFamily="66" charset="0"/>
              </a:rPr>
              <a:t> of a sudden there are bandits, descendants of the Moguls, who kidnap you and your group at gunpoint. They take you to a secret palace in the middle of the </a:t>
            </a:r>
            <a:r>
              <a:rPr kumimoji="0" lang="en-GB" sz="2000" i="0" u="none" strike="noStrike" cap="none" normalizeH="0" dirty="0" err="1" smtClean="0">
                <a:ln>
                  <a:noFill/>
                </a:ln>
                <a:effectLst/>
                <a:latin typeface="Comic Sans MS" pitchFamily="66" charset="0"/>
              </a:rPr>
              <a:t>Thar</a:t>
            </a:r>
            <a:r>
              <a:rPr kumimoji="0" lang="en-GB" sz="2000" i="0" u="none" strike="noStrike" cap="none" normalizeH="0" dirty="0" smtClean="0">
                <a:ln>
                  <a:noFill/>
                </a:ln>
                <a:effectLst/>
                <a:latin typeface="Comic Sans MS" pitchFamily="66" charset="0"/>
              </a:rPr>
              <a:t> Desert.</a:t>
            </a:r>
            <a:endParaRPr kumimoji="0" lang="en-GB" sz="2000" i="0" u="none" strike="noStrike" cap="none" normalizeH="0" baseline="0" dirty="0" smtClean="0">
              <a:ln>
                <a:noFill/>
              </a:ln>
              <a:effectLst/>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1474032"/>
            <a:ext cx="8892480"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b="1" dirty="0" smtClean="0">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b="1" dirty="0" smtClean="0">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b="1" dirty="0" smtClean="0">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effectLst/>
                <a:latin typeface="Comic Sans MS" pitchFamily="66" charset="0"/>
              </a:rPr>
              <a:t>Setting the scene/Task-cycle</a:t>
            </a:r>
          </a:p>
          <a:p>
            <a:pPr marL="0" marR="0" lvl="0" indent="0" defTabSz="914400" rtl="0" eaLnBrk="1" fontAlgn="base" latinLnBrk="0" hangingPunct="1">
              <a:lnSpc>
                <a:spcPct val="100000"/>
              </a:lnSpc>
              <a:spcBef>
                <a:spcPct val="0"/>
              </a:spcBef>
              <a:spcAft>
                <a:spcPct val="0"/>
              </a:spcAft>
              <a:buClrTx/>
              <a:buSzTx/>
              <a:buFontTx/>
              <a:buNone/>
              <a:tabLst/>
            </a:pPr>
            <a:r>
              <a:rPr lang="en-GB" dirty="0" smtClean="0">
                <a:latin typeface="Comic Sans MS" pitchFamily="66" charset="0"/>
              </a:rPr>
              <a:t>When you enter the palace you feel like you are in the world of “One Thousand And One Nights”. Everything is so different, scenes of unseen wealth and beauty unfold in front of your wide-open eyes and mouths, but you can feel the danger behind this beauty with every step you take through this oriental scenery.  The bandits are a very proud lot and have got some malicious tricks up their sleeves. They are not interested in your money or other worldly goods - they want to play with you - but the stakes are high: win, and you walk; lose, and you will be at their mercy for the rest of your life. Their favourite book is “</a:t>
            </a:r>
            <a:r>
              <a:rPr lang="en-GB" dirty="0" err="1" smtClean="0">
                <a:latin typeface="Comic Sans MS" pitchFamily="66" charset="0"/>
              </a:rPr>
              <a:t>Slumdog</a:t>
            </a:r>
            <a:r>
              <a:rPr lang="en-GB" dirty="0" smtClean="0">
                <a:latin typeface="Comic Sans MS" pitchFamily="66" charset="0"/>
              </a:rPr>
              <a:t> Millionaire” by </a:t>
            </a:r>
            <a:r>
              <a:rPr lang="en-GB" dirty="0" err="1" smtClean="0">
                <a:latin typeface="Comic Sans MS" pitchFamily="66" charset="0"/>
              </a:rPr>
              <a:t>Vikas</a:t>
            </a:r>
            <a:r>
              <a:rPr lang="en-GB" dirty="0" smtClean="0">
                <a:latin typeface="Comic Sans MS" pitchFamily="66" charset="0"/>
              </a:rPr>
              <a:t> </a:t>
            </a:r>
            <a:r>
              <a:rPr lang="en-GB" dirty="0" err="1" smtClean="0">
                <a:latin typeface="Comic Sans MS" pitchFamily="66" charset="0"/>
              </a:rPr>
              <a:t>Swarup</a:t>
            </a:r>
            <a:r>
              <a:rPr lang="en-GB" dirty="0" smtClean="0">
                <a:latin typeface="Comic Sans MS" pitchFamily="66" charset="0"/>
              </a:rPr>
              <a:t> - a novelist they hold in high esteem. They expect any </a:t>
            </a:r>
            <a:r>
              <a:rPr lang="en-GB" smtClean="0">
                <a:latin typeface="Comic Sans MS" pitchFamily="66" charset="0"/>
              </a:rPr>
              <a:t>intruder </a:t>
            </a:r>
            <a:r>
              <a:rPr lang="en-GB" smtClean="0">
                <a:latin typeface="Comic Sans MS" pitchFamily="66" charset="0"/>
              </a:rPr>
              <a:t>not </a:t>
            </a:r>
            <a:r>
              <a:rPr lang="en-GB" dirty="0" smtClean="0">
                <a:latin typeface="Comic Sans MS" pitchFamily="66" charset="0"/>
              </a:rPr>
              <a:t>only to read the novel but to know everything about it and its origins and messages as well.  </a:t>
            </a:r>
          </a:p>
          <a:p>
            <a:pPr fontAlgn="base">
              <a:spcBef>
                <a:spcPct val="0"/>
              </a:spcBef>
              <a:spcAft>
                <a:spcPct val="0"/>
              </a:spcAft>
            </a:pPr>
            <a:r>
              <a:rPr lang="en-GB" dirty="0" smtClean="0">
                <a:latin typeface="Comic Sans MS" pitchFamily="66" charset="0"/>
              </a:rPr>
              <a:t>Don’t be fooled by this. Oh yes, you have learned to deal with novels in class- interpreting them, being creative and presenting the main points! The bandits have other ideas. They will make the tasks even more difficult by slipping in dilemmas and difficult incidents and, being very keen on the correctness of the English language, they set you tasks to prove that you can deal both with the English grammar and vocabulary!!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b="1" dirty="0" smtClean="0">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b="1" dirty="0" smtClean="0">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400" i="0" u="none" strike="noStrike" cap="none" normalizeH="0" baseline="0" dirty="0" smtClean="0">
              <a:ln>
                <a:noFill/>
              </a:ln>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85720" y="441118"/>
            <a:ext cx="8643998" cy="4932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omic Sans MS" pitchFamily="66" charset="0"/>
              </a:rPr>
              <a:t>T</a:t>
            </a:r>
            <a:r>
              <a:rPr kumimoji="0" lang="en-GB" b="1" i="0" u="none" strike="noStrike" cap="none" normalizeH="0" baseline="0" dirty="0" smtClean="0" bmk="">
                <a:ln>
                  <a:noFill/>
                </a:ln>
                <a:solidFill>
                  <a:schemeClr val="tx1"/>
                </a:solidFill>
                <a:effectLst/>
                <a:latin typeface="Comic Sans MS" pitchFamily="66" charset="0"/>
              </a:rPr>
              <a:t>asks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mic Sans MS" pitchFamily="66" charset="0"/>
              </a:rPr>
              <a:t>The villains who abducted your group like being entertained in the tradition of their ancestors - when being able to tell  a good story used to be a highly esteemed </a:t>
            </a:r>
            <a:r>
              <a:rPr kumimoji="0" lang="en-GB" b="0" i="0" u="none" strike="noStrike" cap="none" normalizeH="0" baseline="0" dirty="0" smtClean="0">
                <a:ln>
                  <a:noFill/>
                </a:ln>
                <a:effectLst/>
                <a:latin typeface="Comic Sans MS" pitchFamily="66" charset="0"/>
              </a:rPr>
              <a:t>skill</a:t>
            </a:r>
            <a:r>
              <a:rPr kumimoji="0" lang="en-GB" b="0" i="0" u="none" strike="noStrike" cap="none" normalizeH="0" baseline="0" dirty="0" smtClean="0">
                <a:ln>
                  <a:noFill/>
                </a:ln>
                <a:solidFill>
                  <a:schemeClr val="tx1"/>
                </a:solidFill>
                <a:effectLst/>
                <a:latin typeface="Comic Sans MS" pitchFamily="66" charset="0"/>
              </a:rPr>
              <a:t>. You will be given one or two chapters from the book to present to the villains.</a:t>
            </a:r>
            <a:r>
              <a:rPr kumimoji="0" lang="en-GB" b="0" i="0" u="none" strike="noStrike" cap="none" normalizeH="0" dirty="0" smtClean="0">
                <a:ln>
                  <a:noFill/>
                </a:ln>
                <a:solidFill>
                  <a:schemeClr val="tx1"/>
                </a:solidFill>
                <a:effectLst/>
                <a:latin typeface="Comic Sans MS" pitchFamily="66" charset="0"/>
              </a:rPr>
              <a:t> You will have to work with a partner or in a team and the way you present it is totally up to you and your team mate. What matters is the quality of your “storytelling” in order to convince the abductors to set you free. </a:t>
            </a:r>
            <a:r>
              <a:rPr kumimoji="0" lang="en-GB" b="0" i="0" u="none" strike="noStrike" cap="none" normalizeH="0" dirty="0" smtClean="0">
                <a:ln>
                  <a:noFill/>
                </a:ln>
                <a:solidFill>
                  <a:schemeClr val="bg1">
                    <a:lumMod val="50000"/>
                    <a:lumOff val="50000"/>
                  </a:schemeClr>
                </a:solidFill>
                <a:effectLst/>
                <a:latin typeface="Comic Sans MS" pitchFamily="66" charset="0"/>
              </a:rPr>
              <a:t>Here are the </a:t>
            </a:r>
            <a:r>
              <a:rPr kumimoji="0" lang="en-GB" b="0" i="0" u="none" strike="noStrike" cap="none" normalizeH="0" dirty="0" smtClean="0">
                <a:ln>
                  <a:noFill/>
                </a:ln>
                <a:solidFill>
                  <a:schemeClr val="tx1"/>
                </a:solidFill>
                <a:effectLst/>
                <a:latin typeface="Comic Sans MS" pitchFamily="66" charset="0"/>
              </a:rPr>
              <a:t>points that should be included:</a:t>
            </a:r>
            <a:endParaRPr kumimoji="0" lang="en-GB"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b="0" i="0" u="none" strike="noStrike" cap="none" normalizeH="0" baseline="0" dirty="0" smtClean="0">
                <a:ln>
                  <a:noFill/>
                </a:ln>
                <a:solidFill>
                  <a:schemeClr val="tx1"/>
                </a:solidFill>
                <a:effectLst/>
                <a:latin typeface="Comic Sans MS" pitchFamily="66" charset="0"/>
              </a:rPr>
              <a:t> </a:t>
            </a:r>
            <a:r>
              <a:rPr lang="en-GB" b="1" dirty="0" smtClean="0">
                <a:latin typeface="Comic Sans MS" pitchFamily="66" charset="0"/>
              </a:rPr>
              <a:t>India</a:t>
            </a:r>
            <a:r>
              <a:rPr kumimoji="0" lang="en-GB" b="0" i="0" u="none" strike="noStrike" cap="none" normalizeH="0" baseline="0" dirty="0" smtClean="0">
                <a:ln>
                  <a:noFill/>
                </a:ln>
                <a:solidFill>
                  <a:schemeClr val="tx1"/>
                </a:solidFill>
                <a:effectLst/>
                <a:latin typeface="Comic Sans MS" pitchFamily="66" charset="0"/>
              </a:rPr>
              <a:t> – the places where the novel</a:t>
            </a:r>
            <a:r>
              <a:rPr kumimoji="0" lang="en-GB" b="0" i="0" u="none" strike="noStrike" cap="none" normalizeH="0" dirty="0" smtClean="0">
                <a:ln>
                  <a:noFill/>
                </a:ln>
                <a:solidFill>
                  <a:schemeClr val="tx1"/>
                </a:solidFill>
                <a:effectLst/>
                <a:latin typeface="Comic Sans MS" pitchFamily="66" charset="0"/>
              </a:rPr>
              <a:t> is set/ 			     	      Indian society</a:t>
            </a:r>
            <a:r>
              <a:rPr kumimoji="0" lang="en-GB" b="0" i="0" u="none" strike="noStrike" cap="none" normalizeH="0" baseline="0" dirty="0" smtClean="0">
                <a:ln>
                  <a:noFill/>
                </a:ln>
                <a:solidFill>
                  <a:schemeClr val="tx1"/>
                </a:solidFill>
                <a:effectLst/>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b="0" i="0" u="none" strike="noStrike" cap="none" normalizeH="0" baseline="0" dirty="0" smtClean="0">
                <a:ln>
                  <a:noFill/>
                </a:ln>
                <a:solidFill>
                  <a:schemeClr val="tx1"/>
                </a:solidFill>
                <a:effectLst/>
                <a:latin typeface="Comic Sans MS" pitchFamily="66" charset="0"/>
                <a:cs typeface="Arial" pitchFamily="34" charset="0"/>
              </a:rPr>
              <a:t> </a:t>
            </a:r>
            <a:r>
              <a:rPr kumimoji="0" lang="en-GB" b="1" i="0" u="none" strike="noStrike" cap="none" normalizeH="0" baseline="0" dirty="0" smtClean="0">
                <a:ln>
                  <a:noFill/>
                </a:ln>
                <a:solidFill>
                  <a:schemeClr val="tx1"/>
                </a:solidFill>
                <a:effectLst/>
                <a:latin typeface="Comic Sans MS" pitchFamily="66" charset="0"/>
                <a:cs typeface="Arial" pitchFamily="34" charset="0"/>
              </a:rPr>
              <a:t>India’s history – now and then</a:t>
            </a:r>
            <a:r>
              <a:rPr kumimoji="0" lang="en-GB" b="0" i="0" u="none" strike="noStrike" cap="none" normalizeH="0" baseline="0" dirty="0" smtClean="0">
                <a:ln>
                  <a:noFill/>
                </a:ln>
                <a:solidFill>
                  <a:schemeClr val="tx1"/>
                </a:solidFill>
                <a:effectLst/>
                <a:latin typeface="Comic Sans MS" pitchFamily="66" charset="0"/>
              </a:rPr>
              <a:t> – main                  </a:t>
            </a:r>
          </a:p>
          <a:p>
            <a:pPr marL="0" marR="0" lvl="0" indent="0" algn="l" defTabSz="914400" rtl="0" eaLnBrk="0" fontAlgn="base" latinLnBrk="0" hangingPunct="0">
              <a:lnSpc>
                <a:spcPct val="100000"/>
              </a:lnSpc>
              <a:spcBef>
                <a:spcPct val="0"/>
              </a:spcBef>
              <a:spcAft>
                <a:spcPct val="0"/>
              </a:spcAft>
              <a:buClrTx/>
              <a:buSzTx/>
              <a:tabLst/>
            </a:pPr>
            <a:r>
              <a:rPr lang="en-GB" dirty="0" smtClean="0">
                <a:latin typeface="Comic Sans MS" pitchFamily="66" charset="0"/>
              </a:rPr>
              <a:t>    </a:t>
            </a:r>
            <a:r>
              <a:rPr kumimoji="0" lang="en-GB" b="0" i="0" u="none" strike="noStrike" cap="none" normalizeH="0" baseline="0" dirty="0" smtClean="0">
                <a:ln>
                  <a:noFill/>
                </a:ln>
                <a:solidFill>
                  <a:schemeClr val="tx1"/>
                </a:solidFill>
                <a:effectLst/>
                <a:latin typeface="Comic Sans MS" pitchFamily="66" charset="0"/>
              </a:rPr>
              <a:t>features;</a:t>
            </a:r>
            <a:r>
              <a:rPr kumimoji="0" lang="en-GB" b="0" i="0" u="none" strike="noStrike" cap="none" normalizeH="0" dirty="0" smtClean="0">
                <a:ln>
                  <a:noFill/>
                </a:ln>
                <a:solidFill>
                  <a:schemeClr val="tx1"/>
                </a:solidFill>
                <a:effectLst/>
                <a:latin typeface="Comic Sans MS" pitchFamily="66" charset="0"/>
              </a:rPr>
              <a:t> references in the novel</a:t>
            </a:r>
            <a:r>
              <a:rPr kumimoji="0" lang="en-GB" b="0" i="0" u="none" strike="noStrike" cap="none" normalizeH="0" baseline="0" dirty="0" smtClean="0">
                <a:ln>
                  <a:noFill/>
                </a:ln>
                <a:solidFill>
                  <a:schemeClr val="tx1"/>
                </a:solidFill>
                <a:effectLst/>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GB" b="0" i="0" u="none" strike="noStrike" cap="none" normalizeH="0" baseline="0" dirty="0" smtClean="0">
                <a:ln>
                  <a:noFill/>
                </a:ln>
                <a:solidFill>
                  <a:schemeClr val="tx1"/>
                </a:solidFill>
                <a:effectLst/>
                <a:latin typeface="Comic Sans MS" pitchFamily="66" charset="0"/>
                <a:cs typeface="Arial" pitchFamily="34" charset="0"/>
              </a:rPr>
              <a:t> </a:t>
            </a:r>
            <a:r>
              <a:rPr kumimoji="0" lang="en-GB" b="1" i="0" u="none" strike="noStrike" cap="none" normalizeH="0" baseline="0" dirty="0" smtClean="0">
                <a:ln>
                  <a:noFill/>
                </a:ln>
                <a:solidFill>
                  <a:schemeClr val="tx1"/>
                </a:solidFill>
                <a:effectLst/>
                <a:latin typeface="Comic Sans MS" pitchFamily="66" charset="0"/>
                <a:cs typeface="Arial" pitchFamily="34" charset="0"/>
              </a:rPr>
              <a:t>Religions</a:t>
            </a:r>
            <a:r>
              <a:rPr kumimoji="0" lang="en-GB" b="1" i="0" u="none" strike="noStrike" cap="none" normalizeH="0" dirty="0" smtClean="0">
                <a:ln>
                  <a:noFill/>
                </a:ln>
                <a:solidFill>
                  <a:schemeClr val="tx1"/>
                </a:solidFill>
                <a:effectLst/>
                <a:latin typeface="Comic Sans MS" pitchFamily="66" charset="0"/>
                <a:cs typeface="Arial" pitchFamily="34" charset="0"/>
              </a:rPr>
              <a:t> in India </a:t>
            </a:r>
            <a:r>
              <a:rPr kumimoji="0" lang="en-GB" i="0" u="none" strike="noStrike" cap="none" normalizeH="0" dirty="0" smtClean="0">
                <a:ln>
                  <a:noFill/>
                </a:ln>
                <a:solidFill>
                  <a:schemeClr val="tx1"/>
                </a:solidFill>
                <a:effectLst/>
                <a:latin typeface="Comic Sans MS" pitchFamily="66" charset="0"/>
                <a:cs typeface="Arial" pitchFamily="34" charset="0"/>
              </a:rPr>
              <a:t>– main features; references in the </a:t>
            </a:r>
          </a:p>
          <a:p>
            <a:pPr marL="0" marR="0" lvl="0" indent="0" algn="l" defTabSz="914400" rtl="0" eaLnBrk="0" fontAlgn="base" latinLnBrk="0" hangingPunct="0">
              <a:lnSpc>
                <a:spcPct val="100000"/>
              </a:lnSpc>
              <a:spcBef>
                <a:spcPct val="0"/>
              </a:spcBef>
              <a:spcAft>
                <a:spcPct val="0"/>
              </a:spcAft>
              <a:buClrTx/>
              <a:buSzTx/>
              <a:tabLst/>
            </a:pPr>
            <a:r>
              <a:rPr kumimoji="0" lang="en-GB" i="0" u="none" strike="noStrike" cap="none" normalizeH="0" dirty="0" smtClean="0">
                <a:ln>
                  <a:noFill/>
                </a:ln>
                <a:solidFill>
                  <a:schemeClr val="tx1"/>
                </a:solidFill>
                <a:effectLst/>
                <a:latin typeface="Comic Sans MS" pitchFamily="66" charset="0"/>
                <a:cs typeface="Arial" pitchFamily="34" charset="0"/>
              </a:rPr>
              <a:t>    novel</a:t>
            </a:r>
            <a:r>
              <a:rPr kumimoji="0" lang="en-GB" b="1" i="0" u="none" strike="noStrike" cap="none" normalizeH="0" baseline="0" dirty="0" smtClean="0">
                <a:ln>
                  <a:noFill/>
                </a:ln>
                <a:solidFill>
                  <a:schemeClr val="tx1"/>
                </a:solidFill>
                <a:effectLst/>
                <a:latin typeface="Comic Sans MS" pitchFamily="66" charset="0"/>
              </a:rPr>
              <a:t>   </a:t>
            </a:r>
            <a:endParaRPr kumimoji="0" lang="en-GB"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lang="en-GB" dirty="0" smtClean="0">
                <a:latin typeface="Comic Sans MS" pitchFamily="66" charset="0"/>
                <a:cs typeface="Arial" pitchFamily="34" charset="0"/>
              </a:rPr>
              <a:t> </a:t>
            </a:r>
            <a:r>
              <a:rPr lang="en-GB" b="1" dirty="0" smtClean="0">
                <a:latin typeface="Comic Sans MS" pitchFamily="66" charset="0"/>
                <a:cs typeface="Arial" pitchFamily="34" charset="0"/>
              </a:rPr>
              <a:t>The plot/The characters</a:t>
            </a:r>
            <a:r>
              <a:rPr kumimoji="0" lang="en-GB" b="0" i="0" u="none" strike="noStrike" cap="none" normalizeH="0" baseline="0" dirty="0" smtClean="0">
                <a:ln>
                  <a:noFill/>
                </a:ln>
                <a:solidFill>
                  <a:schemeClr val="tx1"/>
                </a:solidFill>
                <a:effectLst/>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GB" sz="2400" b="0" i="0" u="none" strike="noStrike" cap="none" normalizeH="0" baseline="0" dirty="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85720" y="-90533"/>
            <a:ext cx="8643998"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omic Sans MS" pitchFamily="66" charset="0"/>
              </a:rPr>
              <a:t>T</a:t>
            </a:r>
            <a:r>
              <a:rPr kumimoji="0" lang="en-GB" sz="3200" b="1" i="0" u="none" strike="noStrike" cap="none" normalizeH="0" baseline="0" dirty="0" smtClean="0" bmk="">
                <a:ln>
                  <a:noFill/>
                </a:ln>
                <a:solidFill>
                  <a:schemeClr val="tx1"/>
                </a:solidFill>
                <a:effectLst/>
                <a:latin typeface="Comic Sans MS" pitchFamily="66" charset="0"/>
              </a:rPr>
              <a:t>asks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smtClean="0" bmk="">
              <a:ln>
                <a:noFill/>
              </a:ln>
              <a:solidFill>
                <a:schemeClr val="tx1"/>
              </a:solidFill>
              <a:effectLst/>
              <a:latin typeface="Comic Sans MS" pitchFamily="66" charset="0"/>
            </a:endParaRP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pPr>
            <a:r>
              <a:rPr lang="en-GB" sz="2800" b="1" dirty="0" smtClean="0" bmk="">
                <a:latin typeface="Comic Sans MS" pitchFamily="66" charset="0"/>
              </a:rPr>
              <a:t>Entertainment and Sport</a:t>
            </a: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pPr>
            <a:r>
              <a:rPr kumimoji="0" lang="en-GB" sz="2800" b="1" i="0" u="none" strike="noStrike" cap="none" normalizeH="0" baseline="0" dirty="0" smtClean="0" bmk="">
                <a:ln>
                  <a:noFill/>
                </a:ln>
                <a:solidFill>
                  <a:schemeClr val="tx1"/>
                </a:solidFill>
                <a:effectLst/>
                <a:latin typeface="Comic Sans MS" pitchFamily="66" charset="0"/>
              </a:rPr>
              <a:t>Language and Grammar</a:t>
            </a:r>
          </a:p>
          <a:p>
            <a:pPr marL="0" marR="0" lvl="0" indent="0" defTabSz="914400" rtl="0" eaLnBrk="1" fontAlgn="base" latinLnBrk="0" hangingPunct="1">
              <a:lnSpc>
                <a:spcPct val="100000"/>
              </a:lnSpc>
              <a:spcBef>
                <a:spcPct val="0"/>
              </a:spcBef>
              <a:spcAft>
                <a:spcPct val="0"/>
              </a:spcAft>
              <a:buClrTx/>
              <a:buSzTx/>
              <a:tabLst/>
            </a:pPr>
            <a:endParaRPr lang="en-GB" sz="2800" b="1" dirty="0" smtClean="0" bmk="">
              <a:latin typeface="Comic Sans MS" pitchFamily="66" charset="0"/>
            </a:endParaRPr>
          </a:p>
          <a:p>
            <a:pPr marL="0" marR="0" lvl="0" indent="0" defTabSz="914400" rtl="0" eaLnBrk="1" fontAlgn="base" latinLnBrk="0" hangingPunct="1">
              <a:lnSpc>
                <a:spcPct val="100000"/>
              </a:lnSpc>
              <a:spcBef>
                <a:spcPct val="0"/>
              </a:spcBef>
              <a:spcAft>
                <a:spcPct val="0"/>
              </a:spcAft>
              <a:buClrTx/>
              <a:buSzTx/>
              <a:tabLst/>
            </a:pPr>
            <a:endParaRPr kumimoji="0" lang="en-GB" sz="2800" b="1" i="0" u="none" strike="noStrike" cap="none" normalizeH="0" baseline="0" dirty="0" smtClean="0" bmk="">
              <a:ln>
                <a:noFill/>
              </a:ln>
              <a:solidFill>
                <a:schemeClr val="tx1"/>
              </a:solidFill>
              <a:effectLst/>
              <a:latin typeface="Comic Sans MS" pitchFamily="66" charset="0"/>
            </a:endParaRPr>
          </a:p>
          <a:p>
            <a:pPr marL="0" marR="0" lvl="0" indent="0" defTabSz="914400" rtl="0" eaLnBrk="1" fontAlgn="base" latinLnBrk="0" hangingPunct="1">
              <a:lnSpc>
                <a:spcPct val="100000"/>
              </a:lnSpc>
              <a:spcBef>
                <a:spcPct val="0"/>
              </a:spcBef>
              <a:spcAft>
                <a:spcPct val="0"/>
              </a:spcAft>
              <a:buClrTx/>
              <a:buSzTx/>
              <a:tabLst/>
            </a:pPr>
            <a:r>
              <a:rPr kumimoji="0" lang="en-GB" sz="2800" b="1" i="0" u="none" strike="noStrike" cap="none" normalizeH="0" baseline="0" dirty="0" smtClean="0" bmk="">
                <a:ln>
                  <a:noFill/>
                </a:ln>
                <a:solidFill>
                  <a:schemeClr val="tx1"/>
                </a:solidFill>
                <a:effectLst/>
                <a:latin typeface="Comic Sans MS" pitchFamily="66" charset="0"/>
              </a:rPr>
              <a:t>The only freedom they allow you is the mode of presentation and the way you</a:t>
            </a:r>
            <a:r>
              <a:rPr kumimoji="0" lang="en-GB" sz="2800" b="1" i="0" u="none" strike="noStrike" cap="none" normalizeH="0" dirty="0" smtClean="0" bmk="">
                <a:ln>
                  <a:noFill/>
                </a:ln>
                <a:solidFill>
                  <a:schemeClr val="tx1"/>
                </a:solidFill>
                <a:effectLst/>
                <a:latin typeface="Comic Sans MS" pitchFamily="66" charset="0"/>
              </a:rPr>
              <a:t> would like to go about your various jobs... So your future is entirely in your own hands</a:t>
            </a:r>
            <a:endParaRPr kumimoji="0" lang="en-GB" sz="2800" b="1" i="0" u="none" strike="noStrike" cap="none" normalizeH="0" baseline="0" dirty="0" smtClean="0" bmk="">
              <a:ln>
                <a:noFill/>
              </a:ln>
              <a:solidFill>
                <a:schemeClr val="tx1"/>
              </a:solidFill>
              <a:effectLst/>
              <a:latin typeface="Comic Sans MS" pitchFamily="66" charset="0"/>
            </a:endParaRP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GB" sz="3200" b="1" i="0" u="none" strike="noStrike" cap="none" normalizeH="0" baseline="0" dirty="0" smtClean="0" bmk="">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sz="2400" b="0" i="0" u="none" strike="noStrike" cap="none" normalizeH="0" baseline="0" dirty="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85720" y="728881"/>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omic Sans MS" pitchFamily="66" charset="0"/>
              </a:rPr>
              <a:t>P</a:t>
            </a:r>
            <a:r>
              <a:rPr kumimoji="0" lang="en-GB" b="1" i="0" u="none" strike="noStrike" cap="none" normalizeH="0" baseline="0" dirty="0" smtClean="0" bmk="">
                <a:ln>
                  <a:noFill/>
                </a:ln>
                <a:solidFill>
                  <a:schemeClr val="tx1"/>
                </a:solidFill>
                <a:effectLst/>
                <a:latin typeface="Comic Sans MS" pitchFamily="66" charset="0"/>
              </a:rPr>
              <a:t>resentation</a:t>
            </a:r>
            <a:r>
              <a:rPr kumimoji="0" lang="en-GB" b="1" i="0" u="none" strike="noStrike" cap="none" normalizeH="0" baseline="0" dirty="0" smtClean="0">
                <a:ln>
                  <a:noFill/>
                </a:ln>
                <a:solidFill>
                  <a:schemeClr val="tx1"/>
                </a:solidFill>
                <a:effectLst/>
                <a:latin typeface="Comic Sans MS" pitchFamily="66"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FF99"/>
                </a:solidFill>
                <a:effectLst/>
                <a:latin typeface="Comic Sans MS" pitchFamily="66" charset="0"/>
              </a:rPr>
              <a:t>Each team or tandem will have to present their work and research in a convincing and entertaining way. The aspects to be dealt with will come from your own discussions within your group and some additional demands from the bandits. At the end of each presentation a well-informed group and happy bandits will guarantee your safety. You all may use your preferred mode of presentation:</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GB" b="1" i="0" u="none" strike="noStrike" cap="none" normalizeH="0" baseline="0" dirty="0" smtClean="0">
                <a:ln>
                  <a:noFill/>
                </a:ln>
                <a:solidFill>
                  <a:srgbClr val="FFFF99"/>
                </a:solidFill>
                <a:effectLst/>
                <a:latin typeface="Comic Sans MS" pitchFamily="66" charset="0"/>
              </a:rPr>
              <a:t> </a:t>
            </a:r>
            <a:r>
              <a:rPr kumimoji="0" lang="en-GB" b="1" i="0" u="none" strike="noStrike" cap="none" normalizeH="0" baseline="0" dirty="0" err="1" smtClean="0">
                <a:ln>
                  <a:noFill/>
                </a:ln>
                <a:solidFill>
                  <a:srgbClr val="FFFF99"/>
                </a:solidFill>
                <a:effectLst/>
                <a:latin typeface="Comic Sans MS" pitchFamily="66" charset="0"/>
              </a:rPr>
              <a:t>Powerpoint</a:t>
            </a:r>
            <a:r>
              <a:rPr kumimoji="0" lang="en-GB" b="1" i="0" u="none" strike="noStrike" cap="none" normalizeH="0" baseline="0" dirty="0" smtClean="0">
                <a:ln>
                  <a:noFill/>
                </a:ln>
                <a:solidFill>
                  <a:srgbClr val="FFFF99"/>
                </a:solidFill>
                <a:effectLst/>
                <a:latin typeface="Comic Sans MS" pitchFamily="66" charset="0"/>
              </a:rPr>
              <a:t> presentation</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en-GB" b="1" dirty="0" smtClean="0">
                <a:solidFill>
                  <a:srgbClr val="FFFF99"/>
                </a:solidFill>
                <a:latin typeface="Comic Sans MS" pitchFamily="66" charset="0"/>
              </a:rPr>
              <a:t>Acting out the scene</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GB" b="1" i="0" u="none" strike="noStrike" cap="none" normalizeH="0" baseline="0" dirty="0" smtClean="0">
                <a:ln>
                  <a:noFill/>
                </a:ln>
                <a:solidFill>
                  <a:srgbClr val="FFFF99"/>
                </a:solidFill>
                <a:effectLst/>
                <a:latin typeface="Comic Sans MS" pitchFamily="66" charset="0"/>
              </a:rPr>
              <a:t>Plain storytelling, including various forms of presentations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en-GB" b="1" dirty="0" smtClean="0">
                <a:solidFill>
                  <a:srgbClr val="FFFF99"/>
                </a:solidFill>
                <a:latin typeface="Comic Sans MS" pitchFamily="66" charset="0"/>
              </a:rPr>
              <a:t>Interview or dialogue</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GB" b="1" i="0" u="none" strike="noStrike" cap="none" normalizeH="0" baseline="0" dirty="0" smtClean="0">
                <a:ln>
                  <a:noFill/>
                </a:ln>
                <a:solidFill>
                  <a:srgbClr val="FFFF99"/>
                </a:solidFill>
                <a:effectLst/>
                <a:latin typeface="Comic Sans MS" pitchFamily="66" charset="0"/>
              </a:rPr>
              <a:t>Interior</a:t>
            </a:r>
            <a:r>
              <a:rPr kumimoji="0" lang="en-GB" b="1" i="0" u="none" strike="noStrike" cap="none" normalizeH="0" dirty="0" smtClean="0">
                <a:ln>
                  <a:noFill/>
                </a:ln>
                <a:solidFill>
                  <a:srgbClr val="FFFF99"/>
                </a:solidFill>
                <a:effectLst/>
                <a:latin typeface="Comic Sans MS" pitchFamily="66" charset="0"/>
              </a:rPr>
              <a:t> monologue, etc.</a:t>
            </a:r>
            <a:r>
              <a:rPr kumimoji="0" lang="en-GB" b="1" i="0" u="none" strike="noStrike" cap="none" normalizeH="0" baseline="0" dirty="0" smtClean="0">
                <a:ln>
                  <a:noFill/>
                </a:ln>
                <a:solidFill>
                  <a:srgbClr val="FFFF66"/>
                </a:solidFill>
                <a:effectLst/>
                <a:latin typeface="Comic Sans MS" pitchFamily="66"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1" i="0" u="none" strike="noStrike" cap="none" normalizeH="0" baseline="0" dirty="0" smtClean="0">
              <a:ln>
                <a:noFill/>
              </a:ln>
              <a:solidFill>
                <a:schemeClr val="tx1"/>
              </a:solidFill>
              <a:effectLst/>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omic Sans MS" pitchFamily="66" charset="0"/>
              </a:rPr>
              <a:t>Now you can see how important it was to travel well prepared. If you still have problems, consult your skill pages or your teachers!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282" y="1541964"/>
            <a:ext cx="864399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 </a:t>
            </a:r>
            <a:r>
              <a:rPr kumimoji="0" lang="en-GB" sz="3200" b="1" i="0" u="none" strike="noStrike" cap="none" normalizeH="0" baseline="0" dirty="0" smtClean="0">
                <a:ln>
                  <a:noFill/>
                </a:ln>
                <a:solidFill>
                  <a:schemeClr val="bg2"/>
                </a:solidFill>
                <a:effectLst/>
                <a:latin typeface="Comic Sans MS" pitchFamily="66" charset="0"/>
              </a:rPr>
              <a:t>The stories</a:t>
            </a:r>
            <a:endParaRPr kumimoji="0" lang="en-GB" sz="24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b="1" dirty="0" smtClean="0">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2400" b="1" dirty="0" smtClean="0">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Comic Sans MS" pitchFamily="66"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We all wish you good luck because only a lively and captivating performance, courage and inventiveness will guarantee your freedom!!!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smtClean="0">
              <a:ln>
                <a:noFill/>
              </a:ln>
              <a:solidFill>
                <a:schemeClr val="tx1">
                  <a:lumMod val="95000"/>
                  <a:lumOff val="5000"/>
                </a:schemeClr>
              </a:solidFill>
              <a:effectLst/>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730</Words>
  <Application>Microsoft Office PowerPoint</Application>
  <PresentationFormat>Bildschirmpräsentation (4:3)</PresentationFormat>
  <Paragraphs>57</Paragraphs>
  <Slides>7</Slides>
  <Notes>6</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Ananke</vt:lpstr>
      <vt:lpstr>Folie 1</vt:lpstr>
      <vt:lpstr>Folie 2</vt:lpstr>
      <vt:lpstr>Folie 3</vt:lpstr>
      <vt:lpstr>Folie 4</vt:lpstr>
      <vt:lpstr>Folie 5</vt:lpstr>
      <vt:lpstr>Folie 6</vt:lpstr>
      <vt:lpstr>Folie 7</vt:lpstr>
    </vt:vector>
  </TitlesOfParts>
  <Company>Name Ihrer Firma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Ihr Benutzername</dc:creator>
  <cp:lastModifiedBy>Haas</cp:lastModifiedBy>
  <cp:revision>46</cp:revision>
  <dcterms:created xsi:type="dcterms:W3CDTF">2009-11-14T10:15:04Z</dcterms:created>
  <dcterms:modified xsi:type="dcterms:W3CDTF">2010-10-15T15:28:56Z</dcterms:modified>
</cp:coreProperties>
</file>