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78" r:id="rId3"/>
    <p:sldId id="279" r:id="rId4"/>
    <p:sldId id="281" r:id="rId5"/>
    <p:sldId id="282" r:id="rId6"/>
    <p:sldId id="283" r:id="rId7"/>
    <p:sldId id="303" r:id="rId8"/>
    <p:sldId id="284" r:id="rId9"/>
    <p:sldId id="295" r:id="rId10"/>
    <p:sldId id="302" r:id="rId11"/>
    <p:sldId id="296" r:id="rId12"/>
    <p:sldId id="305" r:id="rId13"/>
    <p:sldId id="304" r:id="rId14"/>
    <p:sldId id="285" r:id="rId15"/>
    <p:sldId id="307" r:id="rId16"/>
    <p:sldId id="286" r:id="rId17"/>
    <p:sldId id="308" r:id="rId18"/>
    <p:sldId id="297" r:id="rId19"/>
    <p:sldId id="309" r:id="rId20"/>
    <p:sldId id="310" r:id="rId21"/>
    <p:sldId id="312" r:id="rId22"/>
    <p:sldId id="299" r:id="rId23"/>
    <p:sldId id="313" r:id="rId24"/>
    <p:sldId id="311" r:id="rId25"/>
    <p:sldId id="292" r:id="rId26"/>
    <p:sldId id="314" r:id="rId27"/>
    <p:sldId id="315" r:id="rId28"/>
    <p:sldId id="316" r:id="rId29"/>
    <p:sldId id="317" r:id="rId30"/>
    <p:sldId id="318" r:id="rId31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103" autoAdjust="0"/>
    <p:restoredTop sz="79888" autoAdjust="0"/>
  </p:normalViewPr>
  <p:slideViewPr>
    <p:cSldViewPr>
      <p:cViewPr varScale="1">
        <p:scale>
          <a:sx n="94" d="100"/>
          <a:sy n="94" d="100"/>
        </p:scale>
        <p:origin x="178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Rectangle 3"/>
          <p:cNvSpPr txBox="1">
            <a:spLocks noGrp="1"/>
          </p:cNvSpPr>
          <p:nvPr>
            <p:ph type="dt" sz="quarter" idx="1"/>
          </p:nvPr>
        </p:nvSpPr>
        <p:spPr>
          <a:xfrm>
            <a:off x="402156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4"/>
          <p:cNvSpPr txBox="1">
            <a:spLocks noGrp="1"/>
          </p:cNvSpPr>
          <p:nvPr>
            <p:ph type="ftr" sz="quarter" idx="2"/>
          </p:nvPr>
        </p:nvSpPr>
        <p:spPr>
          <a:xfrm>
            <a:off x="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Rectangle 5"/>
          <p:cNvSpPr txBox="1">
            <a:spLocks noGrp="1"/>
          </p:cNvSpPr>
          <p:nvPr>
            <p:ph type="sldNum" sz="quarter" idx="3"/>
          </p:nvPr>
        </p:nvSpPr>
        <p:spPr>
          <a:xfrm>
            <a:off x="402156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5760" tIns="47880" rIns="95760" bIns="47880" anchor="b" anchorCtr="0" compatLnSpc="0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C8E4D99A-65C5-49D6-B5D3-44EB3610E3DF}" type="slidenum">
              <a:t>‹Nr.›</a:t>
            </a:fld>
            <a:endParaRPr lang="de-DE" sz="13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491380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3" name="Datumsplatzhalter 2"/>
          <p:cNvSpPr txBox="1">
            <a:spLocks noGrp="1"/>
          </p:cNvSpPr>
          <p:nvPr>
            <p:ph type="dt" idx="1"/>
          </p:nvPr>
        </p:nvSpPr>
        <p:spPr>
          <a:xfrm>
            <a:off x="4021560" y="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spc="0" baseline="0">
                <a:solidFill>
                  <a:srgbClr val="000000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719" y="768240"/>
            <a:ext cx="5118120" cy="383868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izenplatzhalter 4"/>
          <p:cNvSpPr txBox="1">
            <a:spLocks noGrp="1"/>
          </p:cNvSpPr>
          <p:nvPr>
            <p:ph type="body" sz="quarter" idx="3"/>
          </p:nvPr>
        </p:nvSpPr>
        <p:spPr>
          <a:xfrm>
            <a:off x="710280" y="4861800"/>
            <a:ext cx="5678640" cy="46044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t" anchorCtr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b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4021560" y="9721800"/>
            <a:ext cx="3076200" cy="511200"/>
          </a:xfrm>
          <a:prstGeom prst="rect">
            <a:avLst/>
          </a:prstGeom>
          <a:noFill/>
          <a:ln>
            <a:noFill/>
          </a:ln>
        </p:spPr>
        <p:txBody>
          <a:bodyPr wrap="square" lIns="95760" tIns="47880" rIns="95760" bIns="47880" anchor="b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spc="0" baseline="0">
                <a:solidFill>
                  <a:srgbClr val="000000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68660A36-9ECE-409D-B272-80EB0118E2C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4774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1pPr>
    <a:lvl2pPr marL="457200" marR="0" lvl="1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2pPr>
    <a:lvl3pPr marL="914400" marR="0" lvl="2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3pPr>
    <a:lvl4pPr marL="1371599" marR="0" lvl="3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4pPr>
    <a:lvl5pPr marL="1828800" marR="0" lvl="4" indent="0" algn="l" rtl="0" hangingPunct="0">
      <a:lnSpc>
        <a:spcPct val="100000"/>
      </a:lnSpc>
      <a:spcBef>
        <a:spcPts val="400"/>
      </a:spcBef>
      <a:spcAft>
        <a:spcPts val="0"/>
      </a:spcAft>
      <a:buNone/>
      <a:tabLst/>
      <a:defRPr lang="de-DE" sz="1200" b="0" i="0" u="none" strike="noStrike" kern="1200" spc="0" baseline="0">
        <a:ln>
          <a:noFill/>
        </a:ln>
        <a:solidFill>
          <a:srgbClr val="000000"/>
        </a:solidFill>
        <a:latin typeface="Calibri" pitchFamily="18"/>
        <a:ea typeface="Microsoft YaHei" pitchFamily="2"/>
        <a:cs typeface="Mangal" pitchFamily="2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54348627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112934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897078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8970787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48970787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76311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76311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35154859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3515485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1843251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1843251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7436608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4521417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34521417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5122987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5122987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751229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349911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349911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349911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8349911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872161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401966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3287216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2170253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216000" indent="-216000"/>
            <a:endParaRPr lang="de-DE" sz="200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989136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16133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916133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42330588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2"/>
          <p:cNvSpPr txBox="1">
            <a:spLocks noGrp="1"/>
          </p:cNvSpPr>
          <p:nvPr>
            <p:ph type="dt" idx="1"/>
          </p:nvPr>
        </p:nvSpPr>
        <p:spPr>
          <a:ln/>
        </p:spPr>
        <p:txBody>
          <a:bodyPr wrap="square" lIns="95760" tIns="47880" rIns="95760" bIns="47880" anchor="t" anchorCtr="0"/>
          <a:lstStyle/>
          <a:p>
            <a:pPr lvl="0"/>
            <a:fld id="{71F97ECC-D3E8-46D2-947A-BBF3213AA3EA}" type="datetime1">
              <a:rPr lang="de-DE"/>
              <a:pPr lvl="0"/>
              <a:t>06.11.2015</a:t>
            </a:fld>
            <a:endParaRPr lang="de-DE"/>
          </a:p>
        </p:txBody>
      </p:sp>
      <p:sp>
        <p:nvSpPr>
          <p:cNvPr id="2" name="Folienbildplatzhalt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040"/>
          </a:xfrm>
        </p:spPr>
        <p:txBody>
          <a:bodyPr lIns="0" tIns="0" rIns="0" bIns="0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400" dirty="0">
              <a:latin typeface="Arial" pitchFamily="18"/>
            </a:endParaRPr>
          </a:p>
        </p:txBody>
      </p:sp>
    </p:spTree>
    <p:extLst>
      <p:ext uri="{BB962C8B-B14F-4D97-AF65-F5344CB8AC3E}">
        <p14:creationId xmlns:p14="http://schemas.microsoft.com/office/powerpoint/2010/main" val="1511293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ctrTitle"/>
          </p:nvPr>
        </p:nvSpPr>
        <p:spPr>
          <a:xfrm>
            <a:off x="685799" y="2130480"/>
            <a:ext cx="7772400" cy="14698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 txBox="1">
            <a:spLocks noGrp="1"/>
          </p:cNvSpPr>
          <p:nvPr>
            <p:ph type="subTitle" idx="1"/>
          </p:nvPr>
        </p:nvSpPr>
        <p:spPr>
          <a:xfrm>
            <a:off x="1371599" y="3886200"/>
            <a:ext cx="6400799" cy="1752479"/>
          </a:xfrm>
        </p:spPr>
        <p:txBody>
          <a:bodyPr anchorCtr="1"/>
          <a:lstStyle>
            <a:lvl1pPr marL="0" indent="0" algn="ctr">
              <a:buNone/>
              <a:defRPr>
                <a:ln>
                  <a:noFill/>
                </a:ln>
                <a:solidFill>
                  <a:srgbClr val="898989"/>
                </a:solidFill>
                <a:latin typeface="Calibri" pitchFamily="18"/>
                <a:ea typeface="Microsoft YaHei" pitchFamily="2"/>
                <a:cs typeface="Mangal" pitchFamily="2"/>
              </a:defRPr>
            </a:lvl1pPr>
          </a:lstStyle>
          <a:p>
            <a:pPr lvl="0"/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52D3F7-E70E-4FEE-A041-79B470CC7F5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82015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1DE3468-3DC6-41C1-8B7C-BEC737ECA8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956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 txBox="1">
            <a:spLocks noGrp="1"/>
          </p:cNvSpPr>
          <p:nvPr>
            <p:ph type="title" orient="vert"/>
          </p:nvPr>
        </p:nvSpPr>
        <p:spPr>
          <a:xfrm>
            <a:off x="6629400" y="274680"/>
            <a:ext cx="2057400" cy="585144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274680"/>
            <a:ext cx="6019919" cy="58514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FF73747-7755-41B0-BBE1-246BD64E669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1515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8229600" cy="452592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B2EE697-031C-41C2-878C-3CCF1CECC474}" type="slidenum">
              <a:t>‹Nr.›</a:t>
            </a:fld>
            <a:endParaRPr lang="de-DE"/>
          </a:p>
        </p:txBody>
      </p:sp>
      <p:sp>
        <p:nvSpPr>
          <p:cNvPr id="7" name="Inhaltsplatzhalter 6"/>
          <p:cNvSpPr txBox="1">
            <a:spLocks noGrp="1"/>
          </p:cNvSpPr>
          <p:nvPr>
            <p:ph idx="1"/>
          </p:nvPr>
        </p:nvSpPr>
        <p:spPr>
          <a:xfrm>
            <a:off x="457200" y="1604520"/>
            <a:ext cx="8229240" cy="4525920"/>
          </a:xfrm>
        </p:spPr>
        <p:txBody>
          <a:bodyPr lIns="0" tIns="0" rIns="0" bIns="0"/>
          <a:lstStyle>
            <a:lvl1pPr hangingPunct="0">
              <a:spcBef>
                <a:spcPts val="0"/>
              </a:spcBef>
              <a:spcAft>
                <a:spcPts val="1417"/>
              </a:spcAft>
              <a:defRPr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</a:lstStyle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802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 _a_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722159" y="4406759"/>
            <a:ext cx="7772400" cy="1362240"/>
          </a:xfrm>
        </p:spPr>
        <p:txBody>
          <a:bodyPr anchor="t" anchorCtr="0"/>
          <a:lstStyle>
            <a:lvl1pPr algn="l">
              <a:defRPr sz="4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722159" y="2906640"/>
            <a:ext cx="7772400" cy="1500119"/>
          </a:xfrm>
        </p:spPr>
        <p:txBody>
          <a:bodyPr anchor="b"/>
          <a:lstStyle>
            <a:lvl1pPr marL="0" indent="0">
              <a:spcBef>
                <a:spcPts val="499"/>
              </a:spcBef>
              <a:buNone/>
              <a:defRPr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C7F44EB-CB79-40B5-938C-6C70CB7770F3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7642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45720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648320" y="1600200"/>
            <a:ext cx="4038479" cy="4525920"/>
          </a:xfrm>
        </p:spPr>
        <p:txBody>
          <a:bodyPr anchor="t" anchorCtr="0"/>
          <a:lstStyle>
            <a:lvl1pPr marL="343080" indent="-343080" algn="l">
              <a:spcBef>
                <a:spcPts val="700"/>
              </a:spcBef>
              <a:buSzPct val="100000"/>
              <a:buFont typeface="Arial" pitchFamily="34"/>
              <a:buChar char="•"/>
              <a:defRPr sz="28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B7FEFFE-980E-440B-837F-6CF7AA733955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0249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535039"/>
            <a:ext cx="404027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 txBox="1">
            <a:spLocks noGrp="1"/>
          </p:cNvSpPr>
          <p:nvPr>
            <p:ph type="title" idx="4294967295"/>
          </p:nvPr>
        </p:nvSpPr>
        <p:spPr>
          <a:xfrm>
            <a:off x="457200" y="2174760"/>
            <a:ext cx="404027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5" name="Textplatzhalter 4"/>
          <p:cNvSpPr txBox="1">
            <a:spLocks noGrp="1"/>
          </p:cNvSpPr>
          <p:nvPr>
            <p:ph type="body" idx="3"/>
          </p:nvPr>
        </p:nvSpPr>
        <p:spPr>
          <a:xfrm>
            <a:off x="4645080" y="1535039"/>
            <a:ext cx="4041719" cy="639720"/>
          </a:xfrm>
        </p:spPr>
        <p:txBody>
          <a:bodyPr anchor="b"/>
          <a:lstStyle>
            <a:lvl1pPr marL="0" indent="0">
              <a:spcBef>
                <a:spcPts val="601"/>
              </a:spcBef>
              <a:buNone/>
              <a:defRPr sz="24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 txBox="1">
            <a:spLocks noGrp="1"/>
          </p:cNvSpPr>
          <p:nvPr>
            <p:ph type="title" idx="4294967295"/>
          </p:nvPr>
        </p:nvSpPr>
        <p:spPr>
          <a:xfrm>
            <a:off x="4645080" y="2174760"/>
            <a:ext cx="4041719" cy="3951360"/>
          </a:xfrm>
        </p:spPr>
        <p:txBody>
          <a:bodyPr anchor="t" anchorCtr="0"/>
          <a:lstStyle>
            <a:lvl1pPr marL="343080" indent="-343080" algn="l">
              <a:spcBef>
                <a:spcPts val="601"/>
              </a:spcBef>
              <a:buSzPct val="100000"/>
              <a:buFont typeface="Arial" pitchFamily="34"/>
              <a:buChar char="•"/>
              <a:defRPr sz="24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7" name="Datumsplatzhalt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ußzeilenplatzhalt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Foliennummernplatzhalt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6E75775-71CA-49AA-A22A-A7517D910ED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746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E31B448-0490-4BD4-9775-285C9636B56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8732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ußzeilenplatzhalt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liennummernplatzhalt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9C4025D-23DC-4859-A6FF-9391CF5DD01F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5686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457200" y="272880"/>
            <a:ext cx="3008160" cy="116208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 txBox="1">
            <a:spLocks noGrp="1"/>
          </p:cNvSpPr>
          <p:nvPr>
            <p:ph type="title" idx="4294967295"/>
          </p:nvPr>
        </p:nvSpPr>
        <p:spPr>
          <a:xfrm>
            <a:off x="3575159" y="272880"/>
            <a:ext cx="5111640" cy="5853240"/>
          </a:xfrm>
        </p:spPr>
        <p:txBody>
          <a:bodyPr anchor="t" anchorCtr="0"/>
          <a:lstStyle>
            <a:lvl1pPr marL="343080" indent="-343080" algn="l">
              <a:spcBef>
                <a:spcPts val="799"/>
              </a:spcBef>
              <a:buSzPct val="100000"/>
              <a:buFont typeface="Arial" pitchFamily="34"/>
              <a:buChar char="•"/>
              <a:defRPr sz="3200"/>
            </a:lvl1pPr>
          </a:lstStyle>
          <a:p>
            <a:pPr lvl="0"/>
            <a:r>
              <a:rPr lang="de-DE"/>
              <a:t>Textmasterformat bearbeiten</a:t>
            </a:r>
            <a:br>
              <a:rPr lang="de-DE"/>
            </a:br>
            <a:r>
              <a:rPr lang="de-DE"/>
              <a:t>Zweite Ebene</a:t>
            </a:r>
            <a:br>
              <a:rPr lang="de-DE"/>
            </a:br>
            <a:r>
              <a:rPr lang="de-DE"/>
              <a:t>Dritte Ebene</a:t>
            </a:r>
            <a:br>
              <a:rPr lang="de-DE"/>
            </a:br>
            <a:r>
              <a:rPr lang="de-DE"/>
              <a:t>Vierte Ebene</a:t>
            </a:r>
            <a:br>
              <a:rPr lang="de-DE"/>
            </a:br>
            <a:r>
              <a:rPr lang="de-DE"/>
              <a:t>Fünfte Ebene</a:t>
            </a:r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457200" y="1434960"/>
            <a:ext cx="3008160" cy="4691160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8071D4F-B6B4-4C5F-A125-F57955EA659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800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 txBox="1">
            <a:spLocks noGrp="1"/>
          </p:cNvSpPr>
          <p:nvPr>
            <p:ph type="title"/>
          </p:nvPr>
        </p:nvSpPr>
        <p:spPr>
          <a:xfrm>
            <a:off x="1792440" y="4800600"/>
            <a:ext cx="5486399" cy="566640"/>
          </a:xfrm>
        </p:spPr>
        <p:txBody>
          <a:bodyPr anchor="b" anchorCtr="0"/>
          <a:lstStyle>
            <a:lvl1pPr algn="l">
              <a:defRPr sz="2000" b="1"/>
            </a:lvl1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 txBox="1">
            <a:spLocks noGrp="1"/>
          </p:cNvSpPr>
          <p:nvPr>
            <p:ph type="title" idx="4294967295"/>
          </p:nvPr>
        </p:nvSpPr>
        <p:spPr>
          <a:xfrm>
            <a:off x="1792440" y="612720"/>
            <a:ext cx="5486399" cy="4114800"/>
          </a:xfrm>
        </p:spPr>
        <p:txBody>
          <a:bodyPr anchor="t" anchorCtr="0"/>
          <a:lstStyle>
            <a:lvl1pPr hangingPunct="0">
              <a:defRPr>
                <a:latin typeface="Arial" pitchFamily="18"/>
              </a:defRPr>
            </a:lvl1pPr>
          </a:lstStyle>
          <a:p>
            <a:pPr lvl="0"/>
            <a:endParaRPr lang="de-DE"/>
          </a:p>
        </p:txBody>
      </p:sp>
      <p:sp>
        <p:nvSpPr>
          <p:cNvPr id="4" name="Textplatzhalter 3"/>
          <p:cNvSpPr txBox="1">
            <a:spLocks noGrp="1"/>
          </p:cNvSpPr>
          <p:nvPr>
            <p:ph type="body" idx="2"/>
          </p:nvPr>
        </p:nvSpPr>
        <p:spPr>
          <a:xfrm>
            <a:off x="1792440" y="5367240"/>
            <a:ext cx="5486399" cy="804959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0A12CFC-F1E3-4263-831C-B3661E867E0C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5945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 txBox="1">
            <a:spLocks noGrp="1"/>
          </p:cNvSpPr>
          <p:nvPr>
            <p:ph type="title"/>
          </p:nvPr>
        </p:nvSpPr>
        <p:spPr>
          <a:xfrm>
            <a:off x="457200" y="27468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2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t" anchorCtr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 txBox="1">
            <a:spLocks noGrp="1"/>
          </p:cNvSpPr>
          <p:nvPr>
            <p:ph type="dt" sz="half" idx="2"/>
          </p:nvPr>
        </p:nvSpPr>
        <p:spPr>
          <a:xfrm>
            <a:off x="45720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ußzeilenplatzhalter 4"/>
          <p:cNvSpPr txBox="1">
            <a:spLocks noGrp="1"/>
          </p:cNvSpPr>
          <p:nvPr>
            <p:ph type="ftr" sz="quarter" idx="3"/>
          </p:nvPr>
        </p:nvSpPr>
        <p:spPr>
          <a:xfrm>
            <a:off x="3124079" y="6356520"/>
            <a:ext cx="2895479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1"/>
          <a:lstStyle>
            <a:lvl1pPr lvl="0" rtl="0" hangingPunct="0">
              <a:buNone/>
              <a:tabLst/>
              <a:defRPr lang="de-DE" sz="2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oliennummernplatzhalter 5"/>
          <p:cNvSpPr txBox="1">
            <a:spLocks noGrp="1"/>
          </p:cNvSpPr>
          <p:nvPr>
            <p:ph type="sldNum" sz="quarter" idx="4"/>
          </p:nvPr>
        </p:nvSpPr>
        <p:spPr>
          <a:xfrm>
            <a:off x="6553080" y="6356520"/>
            <a:ext cx="2133720" cy="36504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anchor="ctr" anchorCtr="0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200" b="0" i="0" u="none" strike="noStrike" kern="1200" spc="0" baseline="0">
                <a:solidFill>
                  <a:srgbClr val="898989"/>
                </a:solidFill>
                <a:latin typeface="Arial Unicode MS" pitchFamily="34"/>
                <a:ea typeface="Lucida Sans Unicode" pitchFamily="2"/>
                <a:cs typeface="Arial" pitchFamily="2"/>
              </a:defRPr>
            </a:lvl1pPr>
          </a:lstStyle>
          <a:p>
            <a:pPr lvl="0"/>
            <a:fld id="{CDDA2C6F-09BF-4E66-81F5-4DA4BD11836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ctr" rtl="0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1200" spc="0" baseline="0">
          <a:ln>
            <a:noFill/>
          </a:ln>
          <a:solidFill>
            <a:srgbClr val="000000"/>
          </a:solidFill>
          <a:latin typeface="Calibri" pitchFamily="18"/>
          <a:ea typeface="Microsoft YaHei" pitchFamily="2"/>
          <a:cs typeface="Mangal" pitchFamily="2"/>
        </a:defRPr>
      </a:lvl1pPr>
    </p:titleStyle>
    <p:bodyStyle>
      <a:lvl1pPr marL="343080" marR="0" lvl="0" indent="-343080" algn="l" rtl="0" hangingPunct="1">
        <a:lnSpc>
          <a:spcPct val="100000"/>
        </a:lnSpc>
        <a:spcBef>
          <a:spcPts val="799"/>
        </a:spcBef>
        <a:spcAft>
          <a:spcPts val="0"/>
        </a:spcAft>
        <a:buSzPct val="100000"/>
        <a:buFont typeface="Arial" pitchFamily="34"/>
        <a:buChar char="•"/>
        <a:tabLst/>
        <a:defRPr lang="de-DE" sz="3200" b="0" i="0" u="none" strike="noStrike" kern="1200" spc="0" baseline="0">
          <a:solidFill>
            <a:srgbClr val="000000"/>
          </a:solidFill>
          <a:latin typeface="Calibri"/>
        </a:defRPr>
      </a:lvl1pPr>
      <a:lvl2pPr marL="743040" marR="0" lvl="1" indent="-285840" algn="l" rtl="0" hangingPunct="1">
        <a:lnSpc>
          <a:spcPct val="100000"/>
        </a:lnSpc>
        <a:spcBef>
          <a:spcPts val="700"/>
        </a:spcBef>
        <a:spcAft>
          <a:spcPts val="0"/>
        </a:spcAft>
        <a:buSzPct val="100000"/>
        <a:buFont typeface="Arial" pitchFamily="34"/>
        <a:buChar char="–"/>
        <a:tabLst/>
        <a:defRPr lang="de-DE" sz="2800" b="0" i="0" u="none" strike="noStrike" kern="1200" spc="0" baseline="0">
          <a:solidFill>
            <a:srgbClr val="000000"/>
          </a:solidFill>
          <a:latin typeface="Calibri"/>
        </a:defRPr>
      </a:lvl2pPr>
      <a:lvl3pPr marL="1143000" marR="0" lvl="2" indent="-228600" algn="l" rtl="0" hangingPunct="1">
        <a:lnSpc>
          <a:spcPct val="100000"/>
        </a:lnSpc>
        <a:spcBef>
          <a:spcPts val="601"/>
        </a:spcBef>
        <a:spcAft>
          <a:spcPts val="0"/>
        </a:spcAft>
        <a:buSzPct val="100000"/>
        <a:buFont typeface="Arial" pitchFamily="34"/>
        <a:buChar char="•"/>
        <a:tabLst/>
        <a:defRPr lang="de-DE" sz="2400" b="0" i="0" u="none" strike="noStrike" kern="1200" spc="0" baseline="0">
          <a:solidFill>
            <a:srgbClr val="000000"/>
          </a:solidFill>
          <a:latin typeface="Calibri"/>
        </a:defRPr>
      </a:lvl3pPr>
      <a:lvl4pPr marL="1600200" marR="0" lvl="3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–"/>
        <a:tabLst/>
        <a:defRPr lang="de-DE" sz="2000" b="0" i="0" u="none" strike="noStrike" kern="1200" spc="0" baseline="0">
          <a:solidFill>
            <a:srgbClr val="000000"/>
          </a:solidFill>
          <a:latin typeface="Calibri"/>
        </a:defRPr>
      </a:lvl4pPr>
      <a:lvl5pPr marL="2057400" marR="0" lvl="4" indent="-228600" algn="l" rtl="0" hangingPunct="1">
        <a:lnSpc>
          <a:spcPct val="100000"/>
        </a:lnSpc>
        <a:spcBef>
          <a:spcPts val="499"/>
        </a:spcBef>
        <a:spcAft>
          <a:spcPts val="0"/>
        </a:spcAft>
        <a:buSzPct val="100000"/>
        <a:buFont typeface="Arial" pitchFamily="34"/>
        <a:buChar char="»"/>
        <a:tabLst/>
        <a:defRPr lang="de-DE" sz="2000" b="0" i="0" u="none" strike="noStrike" kern="1200" spc="0" baseline="0">
          <a:solidFill>
            <a:srgbClr val="000000"/>
          </a:solidFill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solidFill>
              <a:srgbClr val="00B0F0"/>
            </a:solidFill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448680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8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Bildungsplan 2016/G8: 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8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Standardstufe 6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2800" b="1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Sprachliche Mittel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9" name="Textfeld 3"/>
          <p:cNvSpPr txBox="1"/>
          <p:nvPr/>
        </p:nvSpPr>
        <p:spPr>
          <a:xfrm>
            <a:off x="792000" y="4968000"/>
            <a:ext cx="7703999" cy="180299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0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Susanne Pongratz, </a:t>
            </a:r>
            <a:r>
              <a:rPr lang="de-DE" dirty="0" err="1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StD</a:t>
            </a:r>
            <a:r>
              <a:rPr lang="de-DE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‘</a:t>
            </a:r>
          </a:p>
          <a:p>
            <a:pPr marL="0" marR="0" lvl="0" indent="0" algn="ct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Dr. Andreas </a:t>
            </a:r>
            <a:r>
              <a:rPr lang="de-DE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Sedlatschek</a:t>
            </a:r>
            <a:r>
              <a:rPr lang="de-DE" i="0" u="none" strike="noStrike" kern="1200" spc="0" baseline="0" dirty="0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, </a:t>
            </a:r>
            <a:r>
              <a:rPr lang="de-DE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StD</a:t>
            </a:r>
            <a:endParaRPr lang="de-DE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endParaRPr lang="de-DE" dirty="0" smtClean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algn="ctr"/>
            <a:r>
              <a:rPr lang="de-DE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Bad </a:t>
            </a:r>
            <a:r>
              <a:rPr lang="de-DE" dirty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Wildbad, 21. Mai </a:t>
            </a:r>
            <a:r>
              <a:rPr lang="de-DE" dirty="0" smtClean="0">
                <a:solidFill>
                  <a:srgbClr val="000000"/>
                </a:solidFill>
                <a:latin typeface="Arial" pitchFamily="34"/>
                <a:ea typeface="Microsoft YaHei" pitchFamily="2"/>
                <a:cs typeface="Arial" pitchFamily="34"/>
              </a:rPr>
              <a:t>2015</a:t>
            </a:r>
            <a:endParaRPr lang="de-DE" dirty="0"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75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2.1.2 Quantifizierung des Wortschatzumfangs     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10: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Erweiterter Aufbauwortschatz (ca. 3500)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12: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Differenzierter Wortschatz (4500 - 5000)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666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1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Grammatik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2.2.1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2.2.2 Kompetenzbeschreibung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2.2.3 Unterscheidung rezeptiv/ produktiv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2.2.4 Verlagerung von Phänomenen nach 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Klasse 7/ 8</a:t>
            </a:r>
          </a:p>
        </p:txBody>
      </p:sp>
    </p:spTree>
    <p:extLst>
      <p:ext uri="{BB962C8B-B14F-4D97-AF65-F5344CB8AC3E}">
        <p14:creationId xmlns:p14="http://schemas.microsoft.com/office/powerpoint/2010/main" val="353034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97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Grammatik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2.2.5 Lexikalische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Beschreibung von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ehemals 	unter 	Grammatik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aufgeführten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Phänomenen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2.2.6 Praktische Konsequenzen bei Diskrepanzen 	zwischen Bildungsplan und Lehrwerk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275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83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2.2.1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Entschleunigung im Bereich Grammatik angesichts hoher Anforderungen in den anderen Kompetenzbereichen, vor allem auch der lexikalischen </a:t>
            </a: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Änderungen entsprechen lernpsychologischen Erkenntnissen und dem Stand der Fachdidaktik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01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8984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2.2.2 Kompetenzbeschreibung</a:t>
            </a:r>
          </a:p>
          <a:p>
            <a:endParaRPr lang="de-DE" sz="2800" dirty="0" smtClean="0"/>
          </a:p>
          <a:p>
            <a:r>
              <a:rPr lang="de-DE" sz="2800" i="1" dirty="0" smtClean="0">
                <a:solidFill>
                  <a:schemeClr val="tx1"/>
                </a:solidFill>
              </a:rPr>
              <a:t>Klasse 5/ 6: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Die </a:t>
            </a:r>
            <a:r>
              <a:rPr lang="de-DE" sz="2800" dirty="0">
                <a:solidFill>
                  <a:schemeClr val="tx1"/>
                </a:solidFill>
              </a:rPr>
              <a:t>Schülerinnen und Schüler können einfache und häufig verwendete grammatische Strukturen und Satzmuster bilden und anwenden, um sich zu Themen aus ihrer Lebenswelt auf einfache Weise mündlich und schriftlich </a:t>
            </a:r>
            <a:r>
              <a:rPr lang="de-DE" sz="2800" b="1" dirty="0">
                <a:solidFill>
                  <a:schemeClr val="tx1"/>
                </a:solidFill>
              </a:rPr>
              <a:t>verständlich</a:t>
            </a:r>
            <a:r>
              <a:rPr lang="de-DE" sz="2800" dirty="0">
                <a:solidFill>
                  <a:schemeClr val="tx1"/>
                </a:solidFill>
              </a:rPr>
              <a:t> zu äußern</a:t>
            </a:r>
            <a:r>
              <a:rPr lang="de-DE" sz="2800" dirty="0" smtClean="0">
                <a:solidFill>
                  <a:schemeClr val="tx1"/>
                </a:solidFill>
              </a:rPr>
              <a:t>.</a:t>
            </a:r>
            <a:endParaRPr lang="de-DE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8027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760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2.2.2 Kompetenzbeschreibung</a:t>
            </a:r>
          </a:p>
          <a:p>
            <a:endParaRPr lang="de-DE" sz="2800" dirty="0" smtClean="0"/>
          </a:p>
          <a:p>
            <a:r>
              <a:rPr lang="de-DE" sz="2800" i="1" dirty="0" smtClean="0">
                <a:solidFill>
                  <a:schemeClr val="tx1"/>
                </a:solidFill>
              </a:rPr>
              <a:t>Klasse 7/ 8:</a:t>
            </a:r>
          </a:p>
          <a:p>
            <a:r>
              <a:rPr lang="de-DE" sz="2800" dirty="0" smtClean="0">
                <a:solidFill>
                  <a:schemeClr val="tx1"/>
                </a:solidFill>
              </a:rPr>
              <a:t>Die </a:t>
            </a:r>
            <a:r>
              <a:rPr lang="de-DE" sz="2800" dirty="0">
                <a:solidFill>
                  <a:schemeClr val="tx1"/>
                </a:solidFill>
              </a:rPr>
              <a:t>S können die in der vorhergehenden Standardstufe erworbenen Strukturen </a:t>
            </a:r>
            <a:r>
              <a:rPr lang="de-DE" sz="2800" b="1" dirty="0">
                <a:solidFill>
                  <a:schemeClr val="tx1"/>
                </a:solidFill>
              </a:rPr>
              <a:t>weitgehend korrekt verwenden</a:t>
            </a:r>
            <a:r>
              <a:rPr lang="de-DE" sz="2800" dirty="0">
                <a:solidFill>
                  <a:schemeClr val="tx1"/>
                </a:solidFill>
              </a:rPr>
              <a:t>, wenn sie sich </a:t>
            </a:r>
            <a:r>
              <a:rPr lang="de-DE" sz="2800" b="1" dirty="0">
                <a:solidFill>
                  <a:schemeClr val="tx1"/>
                </a:solidFill>
              </a:rPr>
              <a:t>frei äußern</a:t>
            </a:r>
            <a:r>
              <a:rPr lang="de-DE" sz="2800" dirty="0">
                <a:solidFill>
                  <a:schemeClr val="tx1"/>
                </a:solidFill>
              </a:rPr>
              <a:t>. Sie können die in dieser Standardstufe erworbenen Strukturen intentionsangemessen anwenden, um … sich mündlich und schriftlich </a:t>
            </a:r>
            <a:r>
              <a:rPr lang="de-DE" sz="2800" b="1" dirty="0">
                <a:solidFill>
                  <a:schemeClr val="tx1"/>
                </a:solidFill>
              </a:rPr>
              <a:t>verständlich</a:t>
            </a:r>
            <a:r>
              <a:rPr lang="de-DE" sz="2800" dirty="0">
                <a:solidFill>
                  <a:schemeClr val="tx1"/>
                </a:solidFill>
              </a:rPr>
              <a:t> zu äußern.</a:t>
            </a:r>
          </a:p>
        </p:txBody>
      </p:sp>
    </p:spTree>
    <p:extLst>
      <p:ext uri="{BB962C8B-B14F-4D97-AF65-F5344CB8AC3E}">
        <p14:creationId xmlns:p14="http://schemas.microsoft.com/office/powerpoint/2010/main" val="3027230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53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2.2.2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Kompetenzbeschreibung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oberstes Ziel: </a:t>
            </a:r>
            <a:r>
              <a:rPr lang="de-DE" altLang="de-DE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verständliche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Kommunikation</a:t>
            </a: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de-DE" altLang="de-DE" sz="2800" u="sng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eitgehende Korrektheit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der freien Äußerung: erst in Klasse 7/ 8</a:t>
            </a: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D.h.: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fluency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endParaRPr lang="de-DE" altLang="de-DE" sz="2800" i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3115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40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2.2.2 Kompetenzbeschreibung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motivationale und lernpsychologische Begründung: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fluency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before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accuracy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gewährt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SuS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ausreichende „Inkubationszeit“/ Rezeptionsphasen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erücksichtigt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spiralcurriculare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Überlegungen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1510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401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2.2.3 Unterscheidung rezeptiv/ produktiv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gilt für verständliche, aber produktiv schwierige Phänomene; Beispiel: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adverbs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manner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 und syntaktisch schwierig)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entschleunigt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grammatische Progression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längerer rezeptiver „Vorlauf“ vor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Kognitivierung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→ erhöhter Lernerfolg</a:t>
            </a:r>
          </a:p>
        </p:txBody>
      </p:sp>
    </p:spTree>
    <p:extLst>
      <p:ext uri="{BB962C8B-B14F-4D97-AF65-F5344CB8AC3E}">
        <p14:creationId xmlns:p14="http://schemas.microsoft.com/office/powerpoint/2010/main" val="222706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75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2.2.3 Unterscheidung rezeptiv/ produktiv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nalog zur Grundschule oder zur Lektüre von Ganzschriften, in denen neue Strukturen auftauchen, die aber das Verständnis nicht beeinträchtigen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685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832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Gliederung: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eaLnBrk="1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Verortung der sprachlichen Mittel im Bildungsplan 2016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Bildungsplanvergleich 2004/2016: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2.1. Wortschatz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2.2. Grammatik (+ praktische Konsequenzen)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2.3. Aussprache/ Intonation</a:t>
            </a:r>
          </a:p>
        </p:txBody>
      </p:sp>
    </p:spTree>
    <p:extLst>
      <p:ext uri="{BB962C8B-B14F-4D97-AF65-F5344CB8AC3E}">
        <p14:creationId xmlns:p14="http://schemas.microsoft.com/office/powerpoint/2010/main" val="14375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53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2.2.4  Verlagerung von Phänomenen nach 	 	 Klasse 7/8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etrifft Phänomene, die für deutsche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erner in Funktion und/ oder Form schwierig sind, z.B. Kontrastierung 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simple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past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perfect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(Funktion),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going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will 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future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(Funktion)</a:t>
            </a:r>
          </a:p>
        </p:txBody>
      </p:sp>
    </p:spTree>
    <p:extLst>
      <p:ext uri="{BB962C8B-B14F-4D97-AF65-F5344CB8AC3E}">
        <p14:creationId xmlns:p14="http://schemas.microsoft.com/office/powerpoint/2010/main" val="3886866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1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2.2.4  Verlagerung von Phänomenen nach 	 	 Klasse 7/8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Begründung: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für divergente Strukturen/ Konzepte nötige Abstraktionsvermögen ist </a:t>
            </a:r>
            <a:r>
              <a:rPr lang="de-DE" altLang="de-DE"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de-DE" altLang="de-DE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Orientierungsstufe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noch nicht entwickelt genug</a:t>
            </a:r>
          </a:p>
        </p:txBody>
      </p:sp>
    </p:spTree>
    <p:extLst>
      <p:ext uri="{BB962C8B-B14F-4D97-AF65-F5344CB8AC3E}">
        <p14:creationId xmlns:p14="http://schemas.microsoft.com/office/powerpoint/2010/main" val="1572902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75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2.2.5 Lexikalische Beschreibung von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ehemals	unter Grammatik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aufgeführten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Phänomenen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Verlagerung einzelner Phänomene nach Wortschatz Tk2 bzw. Tk3, z.B.: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7347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6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2.2.5 Lexikalische Beschreibung von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ehemals	unter Grammatik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aufgeführten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Phänomenen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nicht flektierbare Wortarten (Zahlen, 	Präpositionen)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 </a:t>
            </a:r>
            <a:r>
              <a:rPr lang="de-DE" sz="2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grammaticalised</a:t>
            </a:r>
            <a:r>
              <a:rPr lang="de-DE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2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lexis</a:t>
            </a:r>
            <a:r>
              <a:rPr lang="de-DE" altLang="de-DE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 lernende 	Redemittel (Hilfsverben) – siehe </a:t>
            </a:r>
            <a:r>
              <a:rPr lang="de-DE" altLang="de-DE" sz="2800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lexical</a:t>
            </a:r>
            <a:r>
              <a:rPr lang="de-DE" altLang="de-DE" sz="28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  <a:r>
              <a:rPr lang="de-DE" altLang="de-DE" sz="2800" i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825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1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2.2.5 Lexikalische Beschreibung von bislang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unter Grammatik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aufgeführten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Phänomenen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Begründung: </a:t>
            </a: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Kognitivierung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aufwändiges Üben von Paradigmen entfallen</a:t>
            </a:r>
          </a:p>
        </p:txBody>
      </p:sp>
    </p:spTree>
    <p:extLst>
      <p:ext uri="{BB962C8B-B14F-4D97-AF65-F5344CB8AC3E}">
        <p14:creationId xmlns:p14="http://schemas.microsoft.com/office/powerpoint/2010/main" val="2762973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1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2.2.6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Konsequenzen bei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Diskrepanzen zwischen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und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Lehrwerk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Grammatik einführende Texte in Lehrwerken vorrangig inhaltlich nutzen</a:t>
            </a: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</a:t>
            </a:r>
            <a:r>
              <a:rPr lang="de-DE" altLang="de-DE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unangeleitet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grammatikalisch experimentieren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entdecken lassen 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858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616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2.2.6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Konsequenzen bei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Diskrepanzen zwischen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und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Lehrwerk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ggf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über Lehrerecho Schüleräußerungen korrekt wiederholen statt direkter Fehlerkorrektur</a:t>
            </a: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Regelwerk im Workbook (Klasse 6) später 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aufarbeiten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16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108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2.2.6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Konsequenzen bei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Diskrepanzen zwischen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und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Lehrwerk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„Revision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“-Übungen in Klasse 7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8 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altLang="de-DE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Kognitivierung</a:t>
            </a:r>
            <a:r>
              <a:rPr lang="de-DE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nutzen</a:t>
            </a:r>
          </a:p>
        </p:txBody>
      </p:sp>
    </p:spTree>
    <p:extLst>
      <p:ext uri="{BB962C8B-B14F-4D97-AF65-F5344CB8AC3E}">
        <p14:creationId xmlns:p14="http://schemas.microsoft.com/office/powerpoint/2010/main" val="3777354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9703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2.2.6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Praktische Konsequenzen bei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Diskrepanzen zwischen </a:t>
            </a: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 und </a:t>
            </a: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Lehrwerk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en-US" altLang="de-DE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</a:t>
            </a:r>
            <a:r>
              <a:rPr lang="en-US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English G Access 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Band </a:t>
            </a:r>
            <a:r>
              <a:rPr lang="en-US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2, Unit 6: contact clauses (</a:t>
            </a:r>
            <a:r>
              <a:rPr lang="en-US" altLang="de-DE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als</a:t>
            </a:r>
            <a:r>
              <a:rPr lang="en-US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EXTRA)</a:t>
            </a:r>
          </a:p>
          <a:p>
            <a:pPr>
              <a:spcBef>
                <a:spcPct val="50000"/>
              </a:spcBef>
              <a:spcAft>
                <a:spcPct val="0"/>
              </a:spcAft>
            </a:pPr>
            <a:r>
              <a:rPr lang="en-US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Band </a:t>
            </a:r>
            <a:r>
              <a:rPr lang="en-US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3, Unit 3: contact clauses (</a:t>
            </a:r>
            <a:r>
              <a:rPr lang="en-US" altLang="de-DE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Einführung</a:t>
            </a:r>
            <a:r>
              <a:rPr lang="en-US" altLang="de-DE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7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1564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  Aussprache und Intonation</a:t>
            </a:r>
          </a:p>
          <a:p>
            <a:pPr lvl="0"/>
            <a:endParaRPr 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2.3.1 Wesentliche Neuerungen</a:t>
            </a:r>
            <a:endParaRPr lang="de-DE" altLang="de-DE" sz="28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88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6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Verortung der sprachlichen Mittel 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 Bildungsplan 2016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500" b="1" dirty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825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078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2.3.1  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Wegfall 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der Leitvarietäten </a:t>
            </a:r>
            <a:r>
              <a:rPr 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BrE</a:t>
            </a:r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</a:t>
            </a:r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als einzig verbindliche Sprachmodelle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Vorlesens zur Ausspracheschulung</a:t>
            </a:r>
            <a:endParaRPr 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931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 dirty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6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Fundorte: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Didaktische Hinweise in den Leitgedanken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Funktionale kommunikative Kompetenz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Glossar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AutoNum type="arabicPeriod"/>
            </a:pPr>
            <a:endParaRPr lang="de-DE" altLang="de-DE" sz="2500" b="1" dirty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078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6856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Bildungsplanvergleich 2004/ 2016</a:t>
            </a:r>
          </a:p>
          <a:p>
            <a:pPr algn="ctr"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500" b="1" dirty="0">
              <a:solidFill>
                <a:schemeClr val="tx1"/>
              </a:solidFill>
              <a:latin typeface="Arial Unicode MS" pitchFamily="34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98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246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Wortschatz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2.1.1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2.1.2 Quantifizierung des Wortschatzumfangs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770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4185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2.1.1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Stärkung der Wortschatzarbeit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Konsequente und differenzierte Kompetenzbeschreibung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1: Themenabhängiger Wortschatz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Tk</a:t>
            </a: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und 3: Themenunabhängiger Wortschatz</a:t>
            </a: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4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539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2.1.1 Wesentliche Neuerungen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Beispiele für Redemittel in Klammern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Strategien und Methoden</a:t>
            </a:r>
          </a:p>
          <a:p>
            <a:pPr marL="457200" indent="-457200" eaLnBrk="1" hangingPunct="1">
              <a:spcBef>
                <a:spcPct val="5000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Bestimmung/ Quantifizierung des Wortschatzumfangs (s. auch Glossar)</a:t>
            </a:r>
          </a:p>
        </p:txBody>
      </p:sp>
    </p:spTree>
    <p:extLst>
      <p:ext uri="{BB962C8B-B14F-4D97-AF65-F5344CB8AC3E}">
        <p14:creationId xmlns:p14="http://schemas.microsoft.com/office/powerpoint/2010/main" val="2741438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Grp="1"/>
          </p:cNvSpPr>
          <p:nvPr>
            <p:ph idx="1"/>
          </p:nvPr>
        </p:nvSpPr>
        <p:spPr>
          <a:xfrm>
            <a:off x="0" y="907919"/>
            <a:ext cx="8229600" cy="2089080"/>
          </a:xfrm>
        </p:spPr>
        <p:txBody>
          <a:bodyPr lIns="91440" tIns="45720" rIns="91440" bIns="4572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de-DE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de-DE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de-DE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de-DE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marL="343080" lvl="0" indent="-343080" hangingPunct="1">
              <a:spcBef>
                <a:spcPts val="700"/>
              </a:spcBef>
              <a:spcAft>
                <a:spcPts val="0"/>
              </a:spcAft>
              <a:buNone/>
            </a:pPr>
            <a:endParaRPr lang="de-DE" sz="2800" u="sng" dirty="0">
              <a:solidFill>
                <a:srgbClr val="CC0000"/>
              </a:solidFill>
              <a:effectLst>
                <a:outerShdw dist="17961" dir="2700000">
                  <a:scrgbClr r="0" g="0" b="0"/>
                </a:outerShdw>
              </a:effectLst>
              <a:latin typeface="Calibri"/>
            </a:endParaRPr>
          </a:p>
          <a:p>
            <a:pPr marL="343080" lvl="0" indent="-343080" algn="ctr" hangingPunct="1">
              <a:spcBef>
                <a:spcPts val="601"/>
              </a:spcBef>
              <a:spcAft>
                <a:spcPts val="0"/>
              </a:spcAft>
              <a:buNone/>
            </a:pPr>
            <a:endParaRPr lang="de-DE" sz="2400" b="1" u="sng" dirty="0">
              <a:solidFill>
                <a:srgbClr val="1F497D"/>
              </a:solidFill>
              <a:latin typeface="Arial" pitchFamily="34"/>
              <a:cs typeface="Arial" pitchFamily="34"/>
            </a:endParaRPr>
          </a:p>
          <a:p>
            <a:pPr marL="343080" lvl="0" indent="-343080" hangingPunct="1">
              <a:spcBef>
                <a:spcPts val="799"/>
              </a:spcBef>
              <a:spcAft>
                <a:spcPts val="0"/>
              </a:spcAft>
              <a:buNone/>
            </a:pPr>
            <a:endParaRPr lang="de-DE" u="sng" dirty="0">
              <a:solidFill>
                <a:srgbClr val="1F497D"/>
              </a:solidFill>
              <a:latin typeface="Calibri"/>
            </a:endParaRPr>
          </a:p>
        </p:txBody>
      </p:sp>
      <p:sp>
        <p:nvSpPr>
          <p:cNvPr id="3" name="Text Box 3"/>
          <p:cNvSpPr txBox="1"/>
          <p:nvPr/>
        </p:nvSpPr>
        <p:spPr>
          <a:xfrm>
            <a:off x="5127479" y="6381720"/>
            <a:ext cx="739799" cy="43488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Rectangle 5"/>
          <p:cNvSpPr/>
          <p:nvPr/>
        </p:nvSpPr>
        <p:spPr>
          <a:xfrm>
            <a:off x="0" y="0"/>
            <a:ext cx="539640" cy="83664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1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Text Box 7"/>
          <p:cNvSpPr txBox="1"/>
          <p:nvPr/>
        </p:nvSpPr>
        <p:spPr>
          <a:xfrm>
            <a:off x="900000" y="260280"/>
            <a:ext cx="7703999" cy="35779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algn="ctr" rtl="0" hangingPunct="1">
              <a:lnSpc>
                <a:spcPct val="100000"/>
              </a:lnSpc>
              <a:spcBef>
                <a:spcPts val="1100"/>
              </a:spcBef>
              <a:spcAft>
                <a:spcPts val="0"/>
              </a:spcAft>
              <a:buNone/>
              <a:tabLst/>
            </a:pPr>
            <a:r>
              <a:rPr lang="en-US" sz="1800" b="1" i="0" u="none" strike="noStrike" kern="1200" spc="0" baseline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Bildungsplan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2016/G8                                                     </a:t>
            </a:r>
            <a:r>
              <a:rPr lang="en-US" sz="1800" b="1" i="0" u="none" strike="noStrike" kern="1200" spc="0" dirty="0" err="1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Standardstufe</a:t>
            </a:r>
            <a:r>
              <a:rPr lang="en-US" sz="1800" b="1" i="0" u="none" strike="noStrike" kern="1200" spc="0" dirty="0" smtClean="0">
                <a:ln>
                  <a:noFill/>
                </a:ln>
                <a:solidFill>
                  <a:srgbClr val="000000"/>
                </a:solidFill>
                <a:latin typeface="Arial" pitchFamily="18"/>
                <a:ea typeface="Microsoft YaHei" pitchFamily="2"/>
                <a:cs typeface="Arial" pitchFamily="2"/>
              </a:rPr>
              <a:t> 6 </a:t>
            </a:r>
            <a:endParaRPr lang="en-US" sz="1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6" name="Text Box 10"/>
          <p:cNvSpPr txBox="1"/>
          <p:nvPr/>
        </p:nvSpPr>
        <p:spPr>
          <a:xfrm>
            <a:off x="539640" y="1125360"/>
            <a:ext cx="806436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0">
            <a:sp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765000"/>
            <a:ext cx="9144000" cy="358920"/>
          </a:xfrm>
          <a:prstGeom prst="rect">
            <a:avLst/>
          </a:prstGeom>
          <a:solidFill>
            <a:srgbClr val="0070C0"/>
          </a:solidFill>
          <a:ln>
            <a:noFill/>
            <a:prstDash val="solid"/>
          </a:ln>
        </p:spPr>
        <p:txBody>
          <a:bodyPr vert="horz" wrap="none" lIns="91440" tIns="45720" rIns="91440" bIns="45720" anchor="ctr" anchorCtr="0" compatLnSpc="0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de-DE" sz="1400" b="1" i="0" u="none" strike="noStrike" kern="1200" spc="0" baseline="0">
                <a:ln>
                  <a:noFill/>
                </a:ln>
                <a:solidFill>
                  <a:srgbClr val="000000"/>
                </a:solidFill>
                <a:latin typeface="Arial Unicode MS" pitchFamily="34"/>
                <a:ea typeface="Microsoft YaHei" pitchFamily="2"/>
                <a:cs typeface="Arial" pitchFamily="2"/>
              </a:rPr>
              <a:t>         </a:t>
            </a:r>
          </a:p>
        </p:txBody>
      </p:sp>
      <p:sp>
        <p:nvSpPr>
          <p:cNvPr id="8" name="Textfeld 1"/>
          <p:cNvSpPr txBox="1"/>
          <p:nvPr/>
        </p:nvSpPr>
        <p:spPr>
          <a:xfrm>
            <a:off x="683640" y="1844999"/>
            <a:ext cx="7890840" cy="127201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0">
            <a:spAutoFit/>
          </a:bodyPr>
          <a:lstStyle/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 smtClean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600" b="1" i="1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  <a:p>
            <a:pPr marL="0" marR="0" lvl="0" indent="0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de-DE" sz="2800" b="1" i="0" u="none" strike="noStrike" kern="1200" spc="0" baseline="0" dirty="0">
              <a:ln>
                <a:noFill/>
              </a:ln>
              <a:solidFill>
                <a:srgbClr val="000000"/>
              </a:solidFill>
              <a:latin typeface="Arial" pitchFamily="34"/>
              <a:ea typeface="Microsoft YaHei" pitchFamily="2"/>
              <a:cs typeface="Arial" pitchFamily="34"/>
            </a:endParaRP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652321" y="1795870"/>
            <a:ext cx="8209440" cy="3754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30" tIns="45715" rIns="91430" bIns="45715">
            <a:spAutoFit/>
          </a:bodyPr>
          <a:lstStyle>
            <a:lvl1pPr>
              <a:spcAft>
                <a:spcPts val="1413"/>
              </a:spcAft>
              <a:defRPr sz="3200">
                <a:solidFill>
                  <a:srgbClr val="000080"/>
                </a:solidFill>
                <a:latin typeface="Albany"/>
                <a:cs typeface="Tahoma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itchFamily="34" charset="0"/>
                <a:cs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2.1.2 Quantifizierung des Wortschatzumfangs     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endParaRPr lang="de-DE" altLang="de-DE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6: 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Grundwortschatz (ca. 2000 lexikalische Einheiten)</a:t>
            </a:r>
            <a:endParaRPr lang="de-DE" altLang="de-DE" sz="28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i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Klasse 8:</a:t>
            </a:r>
          </a:p>
          <a:p>
            <a:pPr eaLnBrk="1" hangingPunct="1">
              <a:spcBef>
                <a:spcPct val="50000"/>
              </a:spcBef>
              <a:spcAft>
                <a:spcPct val="0"/>
              </a:spcAft>
            </a:pPr>
            <a:r>
              <a:rPr lang="de-DE" altLang="de-DE" sz="2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Erweiterter Grundwortschatz (2500 - 3000)</a:t>
            </a:r>
          </a:p>
        </p:txBody>
      </p:sp>
    </p:spTree>
    <p:extLst>
      <p:ext uri="{BB962C8B-B14F-4D97-AF65-F5344CB8AC3E}">
        <p14:creationId xmlns:p14="http://schemas.microsoft.com/office/powerpoint/2010/main" val="412582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678</Words>
  <Application>Microsoft Office PowerPoint</Application>
  <PresentationFormat>Bildschirmpräsentation (4:3)</PresentationFormat>
  <Paragraphs>292</Paragraphs>
  <Slides>30</Slides>
  <Notes>30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41" baseType="lpstr">
      <vt:lpstr>Arial Unicode MS</vt:lpstr>
      <vt:lpstr>Microsoft YaHei</vt:lpstr>
      <vt:lpstr>Albany</vt:lpstr>
      <vt:lpstr>Arial</vt:lpstr>
      <vt:lpstr>Calibri</vt:lpstr>
      <vt:lpstr>Lucida Sans Unicode</vt:lpstr>
      <vt:lpstr>Mangal</vt:lpstr>
      <vt:lpstr>StarSymbol</vt:lpstr>
      <vt:lpstr>Tahoma</vt:lpstr>
      <vt:lpstr>Times New Roman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Pongratz/Sedlatschek</dc:creator>
  <cp:lastModifiedBy>Microsoft-Konto</cp:lastModifiedBy>
  <cp:revision>674</cp:revision>
  <cp:lastPrinted>2014-05-08T06:12:44Z</cp:lastPrinted>
  <dcterms:created xsi:type="dcterms:W3CDTF">2009-12-03T15:56:06Z</dcterms:created>
  <dcterms:modified xsi:type="dcterms:W3CDTF">2015-11-06T13:36:43Z</dcterms:modified>
</cp:coreProperties>
</file>