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50" y="-9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07313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70000" y="1667966"/>
            <a:ext cx="10464800" cy="416371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Text- und Medienkompetenz in Klasse 5/6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300791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Stefan Ferguson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3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300">
                <a:solidFill>
                  <a:srgbClr val="FFFFFF"/>
                </a:solidFill>
              </a:rPr>
              <a:t>Texte / Medien: Definition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5484" lvl="0" indent="-565484" algn="just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47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Alle mündlich, schriftlich und medial vermittelten Produkte, die Schüler-innen und Schüler rezipieren, produ-zieren oder austauschen, werden als „Text“ verstanden. Der Medienbegriff umfasst alle Mittel und Verfahren der Informationsverarbeitung und -ver-breitung.</a:t>
            </a:r>
            <a:r>
              <a:rPr sz="3572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384">
                <a:solidFill>
                  <a:srgbClr val="FFFFFF"/>
                </a:solidFill>
              </a:rPr>
              <a:t>(KMK Bildungsstandards 2012)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6643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43">
                <a:solidFill>
                  <a:srgbClr val="FFFFFF"/>
                </a:solidFill>
              </a:rPr>
              <a:t>Geeignete Textsorten für Klasse 5/6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33756" lvl="0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Ausgangstexte:</a:t>
            </a:r>
          </a:p>
          <a:p>
            <a:pPr marL="1335024" lvl="3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Hör- bzw. Hörsehtexte</a:t>
            </a:r>
          </a:p>
          <a:p>
            <a:pPr marL="1335024" lvl="3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Geschichten</a:t>
            </a:r>
          </a:p>
          <a:p>
            <a:pPr marL="1335024" lvl="3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Sachtexte</a:t>
            </a:r>
          </a:p>
          <a:p>
            <a:pPr marL="1335024" lvl="3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Bilder / Fotos</a:t>
            </a:r>
          </a:p>
          <a:p>
            <a:pPr marL="1335024" lvl="3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Cartoons</a:t>
            </a:r>
          </a:p>
          <a:p>
            <a:pPr marL="1335024" lvl="3" indent="-333756" defTabSz="426466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6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Bildergeschichten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952500" y="139700"/>
            <a:ext cx="11099800" cy="2120900"/>
          </a:xfrm>
          <a:prstGeom prst="rect">
            <a:avLst/>
          </a:prstGeom>
        </p:spPr>
        <p:txBody>
          <a:bodyPr/>
          <a:lstStyle/>
          <a:p>
            <a:pPr lvl="0">
              <a:defRPr sz="7300"/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952500" y="990599"/>
            <a:ext cx="11099800" cy="2120901"/>
          </a:xfrm>
          <a:prstGeom prst="rect">
            <a:avLst/>
          </a:prstGeom>
        </p:spPr>
        <p:txBody>
          <a:bodyPr/>
          <a:lstStyle>
            <a:lvl1pPr marL="347471" indent="-347471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Textprodukte:</a:t>
            </a:r>
          </a:p>
        </p:txBody>
      </p:sp>
      <p:sp>
        <p:nvSpPr>
          <p:cNvPr id="74" name="Shape 74"/>
          <p:cNvSpPr/>
          <p:nvPr/>
        </p:nvSpPr>
        <p:spPr>
          <a:xfrm>
            <a:off x="5689600" y="2870200"/>
            <a:ext cx="6670378" cy="574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Bildbeschreibungen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Überschriften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Sprechblasen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book in a box</a:t>
            </a:r>
          </a:p>
          <a:p>
            <a:pPr marL="1651819" lvl="3" indent="-280219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Zeichnungen / Malerei</a:t>
            </a:r>
          </a:p>
        </p:txBody>
      </p:sp>
      <p:sp>
        <p:nvSpPr>
          <p:cNvPr id="75" name="Shape 75"/>
          <p:cNvSpPr/>
          <p:nvPr/>
        </p:nvSpPr>
        <p:spPr>
          <a:xfrm>
            <a:off x="448567" y="2870200"/>
            <a:ext cx="5512806" cy="574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Geschichten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E-Mails / Briefe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Präsentationen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Dialoge</a:t>
            </a:r>
          </a:p>
          <a:p>
            <a:pPr marL="1828800" lvl="3" indent="-457200" algn="l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szenisches Darstellen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040" b="1">
                <a:solidFill>
                  <a:srgbClr val="FFFFFF"/>
                </a:solidFill>
              </a:rPr>
              <a:t>3. Erläuterung der Teilkompetenzen (Klasse 5/6)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61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12">
                <a:solidFill>
                  <a:srgbClr val="FFFFFF"/>
                </a:solidFill>
              </a:rPr>
              <a:t>Erläuterung der Teilkompetenzen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Zielkompetenz: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“Die Schülerinnen und Schüler können einfache, in der Regel didaktisierte, Texte zu Themen aus ihrer Lebenswelt erschließen, sich darüber austauschen und einfache Texte produzieren.”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(1):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“angeleitet kurze Notizen zu Gelesenem, Gehörtem und/oder Gesehenem beziehungsweise für die Vorbereitung eigener Texte verfassen”</a:t>
            </a:r>
          </a:p>
          <a:p>
            <a:pPr marL="0" lvl="8" indent="1828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SuS müssen Folgendes können: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Texte verstehen; Notizen verfassen / strukturieren; Wichtiges von Unwichti-gem unterscheiden</a:t>
            </a:r>
          </a:p>
        </p:txBody>
      </p:sp>
      <p:sp>
        <p:nvSpPr>
          <p:cNvPr id="83" name="Shape 83"/>
          <p:cNvSpPr/>
          <p:nvPr/>
        </p:nvSpPr>
        <p:spPr>
          <a:xfrm>
            <a:off x="1143000" y="47752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(2):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“Gelesenes, Gehörtes und/oder Gesehenes mithilfe von Schlüssel-wörtern wiedergeben”</a:t>
            </a:r>
          </a:p>
          <a:p>
            <a:pPr marL="0" lvl="8" indent="1828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SuS müssen Folgendes können: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Texte verstehen; eine Zusammenfassung erstellen; nacherzählen; Schlüssel-wörter nach Bedarf einsetzen; Wichti-ges von Unwichtigem unterscheiden</a:t>
            </a:r>
          </a:p>
        </p:txBody>
      </p:sp>
      <p:sp>
        <p:nvSpPr>
          <p:cNvPr id="86" name="Shape 86"/>
          <p:cNvSpPr/>
          <p:nvPr/>
        </p:nvSpPr>
        <p:spPr>
          <a:xfrm>
            <a:off x="1117600" y="42418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(3):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“persönliche Reaktionen auf Gelesenes, Gehörtes und/oder Gesehenes beschreiben sowie diese kurz begründen”</a:t>
            </a:r>
          </a:p>
          <a:p>
            <a:pPr marL="0" lvl="8" indent="1828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SuS müssen Folgendes können: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Texte verstehen; ihre persönliche Meinung bilden und ausdrücken; ihre persönliche Meinung begründen</a:t>
            </a:r>
          </a:p>
        </p:txBody>
      </p:sp>
      <p:sp>
        <p:nvSpPr>
          <p:cNvPr id="89" name="Shape 89"/>
          <p:cNvSpPr/>
          <p:nvPr/>
        </p:nvSpPr>
        <p:spPr>
          <a:xfrm>
            <a:off x="1244600" y="483235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(4):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“diskontinuierliche Vorlagen mithilfe von Schlüsselwörtern versprachlichen (zum Beispiel Stundenplan, Bild, Bildergeschichte)”</a:t>
            </a:r>
          </a:p>
          <a:p>
            <a:pPr marL="0" lvl="8" indent="1828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SuS müssen Folgendes können: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Vorlagen erfassen; Inhalte strukturieren und versprachlichen (z.B. Bilder beschreiben); Schlüsselwörter nach Bedarf einsetzen; Wichtiges von Unwichtigem unterscheiden</a:t>
            </a:r>
          </a:p>
        </p:txBody>
      </p:sp>
      <p:sp>
        <p:nvSpPr>
          <p:cNvPr id="92" name="Shape 92"/>
          <p:cNvSpPr/>
          <p:nvPr/>
        </p:nvSpPr>
        <p:spPr>
          <a:xfrm>
            <a:off x="1168400" y="42418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199" lvl="0" indent="-457199">
              <a:defRPr sz="1800">
                <a:solidFill>
                  <a:srgbClr val="000000"/>
                </a:solidFill>
              </a:defRPr>
            </a:pPr>
            <a:r>
              <a:rPr sz="5100">
                <a:solidFill>
                  <a:srgbClr val="FFFFFF"/>
                </a:solidFill>
              </a:rPr>
              <a:t>Teilkompetenz (5): </a:t>
            </a:r>
            <a:r>
              <a:rPr sz="51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Aufbau beginnt in Klasse 7/8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Bildungsplan bisher (BP 2004) 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Was ist TMK? – Definitionen / Übersicht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Erläuterung der Teilkompetenzen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Progression TMK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Aufbau von TMK (Lehrwerksanalyse)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Beispielaufgabe zur Verdeutlichung von TMK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Umgang mit Heterogenität</a:t>
            </a:r>
          </a:p>
          <a:p>
            <a:pPr marL="582929" lvl="0" indent="-582929" defTabSz="496570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23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Feedbackkultur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(6):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“einzelne gehörte und gesehene Informationen im Zusammenhang verstehen (zum Beispiel Musik zur Untermalung der Handlung, Mimik und Gestik)</a:t>
            </a:r>
          </a:p>
          <a:p>
            <a:pPr marL="0" lvl="8" indent="18288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SuS müssen Folgendes können: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Gestik/Mimik usw. in Bildern/Filmsequenzen erkennen und erklären</a:t>
            </a:r>
          </a:p>
        </p:txBody>
      </p:sp>
      <p:sp>
        <p:nvSpPr>
          <p:cNvPr id="97" name="Shape 97"/>
          <p:cNvSpPr/>
          <p:nvPr/>
        </p:nvSpPr>
        <p:spPr>
          <a:xfrm>
            <a:off x="1168400" y="53848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199" lvl="0" indent="-457199">
              <a:defRPr sz="1800">
                <a:solidFill>
                  <a:srgbClr val="000000"/>
                </a:solidFill>
              </a:defRPr>
            </a:pPr>
            <a:r>
              <a:rPr sz="5100">
                <a:solidFill>
                  <a:srgbClr val="FFFFFF"/>
                </a:solidFill>
              </a:rPr>
              <a:t>Teilkompetenz (7): </a:t>
            </a:r>
            <a:r>
              <a:rPr sz="51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Aufbau beginnt in Klasse 7/8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(8):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eingeführte Textsorten identifizieren, deren Merkmale benennen und bei der eigenen Textproduktion anwenden (zum Beispiel Brief, E-Mail, Dialogszene, Gedicht, Plakat)</a:t>
            </a:r>
          </a:p>
          <a:p>
            <a:pPr marL="0" lvl="7" indent="1600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Schüler müssen Folgendes können: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Textsorten und deren Merkmale identifizieren und imitieren</a:t>
            </a:r>
          </a:p>
        </p:txBody>
      </p:sp>
      <p:sp>
        <p:nvSpPr>
          <p:cNvPr id="102" name="Shape 102"/>
          <p:cNvSpPr/>
          <p:nvPr/>
        </p:nvSpPr>
        <p:spPr>
          <a:xfrm>
            <a:off x="939800" y="53594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(9):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“Texte (um-)gestalten (zum Beispiel Leerstellen füllen, Sprechblasen, szenische Darstellung)</a:t>
            </a:r>
          </a:p>
          <a:p>
            <a:pPr marL="0" lvl="7" indent="1600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Schüler müssen Folgendes können: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Inhalte erfassen; kreativ tätig sein</a:t>
            </a:r>
          </a:p>
        </p:txBody>
      </p:sp>
      <p:sp>
        <p:nvSpPr>
          <p:cNvPr id="105" name="Shape 105"/>
          <p:cNvSpPr/>
          <p:nvPr/>
        </p:nvSpPr>
        <p:spPr>
          <a:xfrm>
            <a:off x="952500" y="50673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Teilkompetenz (10): 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vorgegebenen Quellen mithilfe gezielter Aufgaben Informationen entnehmen</a:t>
            </a:r>
          </a:p>
          <a:p>
            <a:pPr marL="0" lvl="7" indent="1600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Die Schüler müssen Folgendes können: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stufengemäße Quellen (z.B. Bücher, Internet, Wörterbücher, didaktisierte Materialien) für Recherchen nutzen; Relevantes von Irrelevantem unterscheiden</a:t>
            </a:r>
          </a:p>
        </p:txBody>
      </p:sp>
      <p:sp>
        <p:nvSpPr>
          <p:cNvPr id="108" name="Shape 108"/>
          <p:cNvSpPr/>
          <p:nvPr/>
        </p:nvSpPr>
        <p:spPr>
          <a:xfrm>
            <a:off x="965200" y="39497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4. Progression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3749011" y="590549"/>
            <a:ext cx="5506778" cy="927101"/>
          </a:xfrm>
          <a:prstGeom prst="rect">
            <a:avLst/>
          </a:prstGeom>
          <a:ln w="635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FFFFFF"/>
                </a:solidFill>
              </a:rPr>
              <a:t>Versprachlichung</a:t>
            </a:r>
          </a:p>
        </p:txBody>
      </p:sp>
      <p:sp>
        <p:nvSpPr>
          <p:cNvPr id="113" name="Shape 113"/>
          <p:cNvSpPr/>
          <p:nvPr/>
        </p:nvSpPr>
        <p:spPr>
          <a:xfrm>
            <a:off x="5227494" y="4444999"/>
            <a:ext cx="2549812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FFFFFF"/>
                </a:solidFill>
              </a:rPr>
              <a:t>Analyse</a:t>
            </a:r>
          </a:p>
        </p:txBody>
      </p:sp>
      <p:sp>
        <p:nvSpPr>
          <p:cNvPr id="114" name="Shape 114"/>
          <p:cNvSpPr/>
          <p:nvPr/>
        </p:nvSpPr>
        <p:spPr>
          <a:xfrm>
            <a:off x="4398553" y="7772399"/>
            <a:ext cx="4207694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FFFFFF"/>
                </a:solidFill>
              </a:rPr>
              <a:t>Interpretieren</a:t>
            </a:r>
          </a:p>
        </p:txBody>
      </p:sp>
      <p:sp>
        <p:nvSpPr>
          <p:cNvPr id="115" name="Shape 115"/>
          <p:cNvSpPr/>
          <p:nvPr/>
        </p:nvSpPr>
        <p:spPr>
          <a:xfrm>
            <a:off x="6543923" y="2119362"/>
            <a:ext cx="1" cy="1755676"/>
          </a:xfrm>
          <a:prstGeom prst="line">
            <a:avLst/>
          </a:prstGeom>
          <a:ln w="101600">
            <a:solidFill>
              <a:srgbClr val="FF2F2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6543923" y="5662662"/>
            <a:ext cx="1" cy="1755676"/>
          </a:xfrm>
          <a:prstGeom prst="line">
            <a:avLst/>
          </a:prstGeom>
          <a:ln w="101600">
            <a:solidFill>
              <a:srgbClr val="FF280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952500" y="734615"/>
            <a:ext cx="11099800" cy="8464253"/>
          </a:xfrm>
          <a:prstGeom prst="rect">
            <a:avLst/>
          </a:prstGeom>
        </p:spPr>
        <p:txBody>
          <a:bodyPr/>
          <a:lstStyle/>
          <a:p>
            <a:pPr marL="187451" lvl="0" indent="-187451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Die Progression umfasst folgende Bereiche: </a:t>
            </a:r>
          </a:p>
          <a:p>
            <a:pPr marL="562355" lvl="2" indent="-187452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zunehmende Selbständigkeit der SuS</a:t>
            </a:r>
          </a:p>
          <a:p>
            <a:pPr marL="562355" lvl="2" indent="-187452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zunehmende Textlänge (Ausgangstext/Textprodukt/Notizen)</a:t>
            </a:r>
          </a:p>
          <a:p>
            <a:pPr marL="562355" lvl="2" indent="-187452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zunehmend anspruchsvolle Textsorten (z.B. Film)</a:t>
            </a:r>
          </a:p>
          <a:p>
            <a:pPr marL="562355" lvl="2" indent="-187452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Einführung authentischer Texte</a:t>
            </a:r>
          </a:p>
          <a:p>
            <a:pPr marL="562355" lvl="2" indent="-187452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zunehmende Durchdringungstiefe (z.B. andere Perspektiven einnehmen/Personen charakterisieren/Sachverhalte kommentieren/analysieren/interpretieren)</a:t>
            </a:r>
          </a:p>
          <a:p>
            <a:pPr marL="562355" lvl="2" indent="-187452" defTabSz="239522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sz="3239" b="1">
                <a:solidFill>
                  <a:srgbClr val="F9FCF6"/>
                </a:solidFill>
                <a:latin typeface="Helvetica"/>
                <a:ea typeface="Helvetica"/>
                <a:cs typeface="Helvetica"/>
                <a:sym typeface="Helvetica"/>
              </a:rPr>
              <a:t>Einführung neuer Teilkompetenzen (Wirkweise von Texten erfassen / Erfassen des historischen und kulturellen Hintergrunds)</a:t>
            </a:r>
          </a:p>
        </p:txBody>
      </p:sp>
      <p:sp>
        <p:nvSpPr>
          <p:cNvPr id="119" name="Shape 119"/>
          <p:cNvSpPr/>
          <p:nvPr/>
        </p:nvSpPr>
        <p:spPr>
          <a:xfrm>
            <a:off x="10236200" y="1117600"/>
            <a:ext cx="1270000" cy="665659"/>
          </a:xfrm>
          <a:prstGeom prst="rightArrow">
            <a:avLst>
              <a:gd name="adj1" fmla="val 32000"/>
              <a:gd name="adj2" fmla="val 122105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s. Übersicht Progression TMK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5. Aufbau von TMK (Lehrwerksanalyse)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1. Bildungsplan bisher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s. Blätter: Aufbau von TMK in Klasse 5/6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s. Kopien exemplarischer Lehrwerksaufgaben: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Green Line 1: S. 62-63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Access 2: S. 58-59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Camden Town 2: S. 38-39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6. Beispielaufgabe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Aufgabe zur Verdeutlichung aller Teilkompetenzen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Kulminierende Aufgabe Ende Klasse 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Exemplarische Aufgabe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7. Umgang mit Heterogenität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s. Blätter: Sherlock-Holmes-Aufgabe, help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8. Feedbackkultur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s. Blätter: Bewertungsmatrix TMK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BP 2004: Umgang mit Texten 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teilweise integrative Kompetenz (Verknüpfung von Rezeption und Produktion) ABER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nicht integrative Doppelung mit Leseverstehen / Sprechen / Schreiben</a:t>
            </a:r>
          </a:p>
        </p:txBody>
      </p:sp>
      <p:sp>
        <p:nvSpPr>
          <p:cNvPr id="40" name="Shape 40"/>
          <p:cNvSpPr/>
          <p:nvPr/>
        </p:nvSpPr>
        <p:spPr>
          <a:xfrm>
            <a:off x="8356600" y="2667000"/>
            <a:ext cx="1270000" cy="567036"/>
          </a:xfrm>
          <a:prstGeom prst="rightArrow">
            <a:avLst>
              <a:gd name="adj1" fmla="val 32000"/>
              <a:gd name="adj2" fmla="val 143342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creen Shot 2015-05-16 at 11.40.10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7999" y="79900"/>
            <a:ext cx="7708802" cy="959380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-70818" y="3949699"/>
            <a:ext cx="2554636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nicht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integrativ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formuliert</a:t>
            </a:r>
          </a:p>
        </p:txBody>
      </p:sp>
      <p:sp>
        <p:nvSpPr>
          <p:cNvPr id="44" name="Shape 44"/>
          <p:cNvSpPr/>
          <p:nvPr/>
        </p:nvSpPr>
        <p:spPr>
          <a:xfrm>
            <a:off x="10578864" y="4533899"/>
            <a:ext cx="2286472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integrativ</a:t>
            </a:r>
          </a:p>
        </p:txBody>
      </p:sp>
      <p:sp>
        <p:nvSpPr>
          <p:cNvPr id="45" name="Shape 45"/>
          <p:cNvSpPr/>
          <p:nvPr/>
        </p:nvSpPr>
        <p:spPr>
          <a:xfrm flipV="1">
            <a:off x="2080170" y="2463452"/>
            <a:ext cx="899915" cy="2192587"/>
          </a:xfrm>
          <a:prstGeom prst="line">
            <a:avLst/>
          </a:prstGeom>
          <a:ln w="63500">
            <a:solidFill>
              <a:srgbClr val="FF302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082006" y="4632622"/>
            <a:ext cx="845833" cy="4148834"/>
          </a:xfrm>
          <a:prstGeom prst="line">
            <a:avLst/>
          </a:prstGeom>
          <a:ln w="63500">
            <a:solidFill>
              <a:srgbClr val="FF2F0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9526736" y="4920309"/>
            <a:ext cx="1065908" cy="1348680"/>
          </a:xfrm>
          <a:prstGeom prst="line">
            <a:avLst/>
          </a:prstGeom>
          <a:ln w="76200">
            <a:solidFill>
              <a:srgbClr val="2351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 flipH="1" flipV="1">
            <a:off x="9537699" y="4394199"/>
            <a:ext cx="1060271" cy="544260"/>
          </a:xfrm>
          <a:prstGeom prst="line">
            <a:avLst/>
          </a:prstGeom>
          <a:ln w="63500">
            <a:solidFill>
              <a:srgbClr val="1B44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2.Was ist TMK?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BP 2016: Text- und Medienkompetenz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Eine konsequent integrative Kompetenz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“Schirm” für die anderen Kompetenzen (</a:t>
            </a:r>
            <a:r>
              <a:rPr sz="3800" b="1">
                <a:solidFill>
                  <a:srgbClr val="FF2A25"/>
                </a:solidFill>
                <a:latin typeface="Helvetica"/>
                <a:ea typeface="Helvetica"/>
                <a:cs typeface="Helvetica"/>
                <a:sym typeface="Helvetica"/>
              </a:rPr>
              <a:t>funktionale kommunikative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/ </a:t>
            </a:r>
            <a:r>
              <a:rPr sz="3800" b="1">
                <a:solidFill>
                  <a:srgbClr val="00F90C"/>
                </a:solidFill>
                <a:latin typeface="Helvetica"/>
                <a:ea typeface="Helvetica"/>
                <a:cs typeface="Helvetica"/>
                <a:sym typeface="Helvetica"/>
              </a:rPr>
              <a:t>interkulturelle</a:t>
            </a: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)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vom Abitur her gedacht (analyse/comment…)</a:t>
            </a:r>
          </a:p>
        </p:txBody>
      </p:sp>
      <p:sp>
        <p:nvSpPr>
          <p:cNvPr id="53" name="Shape 53"/>
          <p:cNvSpPr/>
          <p:nvPr/>
        </p:nvSpPr>
        <p:spPr>
          <a:xfrm>
            <a:off x="10566400" y="2095500"/>
            <a:ext cx="1270000" cy="609551"/>
          </a:xfrm>
          <a:prstGeom prst="rightArrow">
            <a:avLst>
              <a:gd name="adj1" fmla="val 32000"/>
              <a:gd name="adj2" fmla="val 133344"/>
            </a:avLst>
          </a:prstGeom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3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300">
                <a:solidFill>
                  <a:srgbClr val="FFFFFF"/>
                </a:solidFill>
              </a:rPr>
              <a:t>TMK: Definition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952500" y="2203102"/>
            <a:ext cx="11099800" cy="7229526"/>
          </a:xfrm>
          <a:prstGeom prst="rect">
            <a:avLst/>
          </a:prstGeom>
        </p:spPr>
        <p:txBody>
          <a:bodyPr/>
          <a:lstStyle/>
          <a:p>
            <a:pPr marL="361188" lvl="0" indent="-361188" algn="just" defTabSz="461518">
              <a:spcBef>
                <a:spcPts val="3300"/>
              </a:spcBef>
              <a:defRPr sz="1800">
                <a:solidFill>
                  <a:srgbClr val="000000"/>
                </a:solidFill>
              </a:defRPr>
            </a:pPr>
            <a:r>
              <a:rPr sz="39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Text- und Medienkompetenz ermöglicht das </a:t>
            </a:r>
            <a:r>
              <a:rPr sz="3950" b="1">
                <a:solidFill>
                  <a:srgbClr val="FF3821"/>
                </a:solidFill>
                <a:latin typeface="Helvetica"/>
                <a:ea typeface="Helvetica"/>
                <a:cs typeface="Helvetica"/>
                <a:sym typeface="Helvetica"/>
              </a:rPr>
              <a:t>Verstehen und Deuten</a:t>
            </a:r>
            <a:r>
              <a:rPr sz="39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von kontinuierlichen und diskontinuierlichen […] Texten in ihren Bezügen und Voraussetzungen. Sie umfasst </a:t>
            </a:r>
            <a:r>
              <a:rPr sz="3950" b="1">
                <a:solidFill>
                  <a:srgbClr val="FCFBF7"/>
                </a:solidFill>
                <a:latin typeface="Helvetica"/>
                <a:ea typeface="Helvetica"/>
                <a:cs typeface="Helvetica"/>
                <a:sym typeface="Helvetica"/>
              </a:rPr>
              <a:t>das</a:t>
            </a:r>
            <a:r>
              <a:rPr sz="3950" b="1">
                <a:solidFill>
                  <a:srgbClr val="FF3014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950" b="1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Erkennen konventionalisierter, kultur-spezifisch geprägter Charakteristika</a:t>
            </a:r>
            <a:r>
              <a:rPr sz="39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von Texten und Medien, </a:t>
            </a:r>
            <a:r>
              <a:rPr sz="3950" b="1">
                <a:solidFill>
                  <a:srgbClr val="FDF2F7"/>
                </a:solidFill>
                <a:latin typeface="Helvetica"/>
                <a:ea typeface="Helvetica"/>
                <a:cs typeface="Helvetica"/>
                <a:sym typeface="Helvetica"/>
              </a:rPr>
              <a:t>die</a:t>
            </a:r>
            <a:r>
              <a:rPr sz="3950" b="1">
                <a:solidFill>
                  <a:srgbClr val="FF2B02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950" b="1">
                <a:solidFill>
                  <a:srgbClr val="00F60A"/>
                </a:solidFill>
                <a:latin typeface="Helvetica"/>
                <a:ea typeface="Helvetica"/>
                <a:cs typeface="Helvetica"/>
                <a:sym typeface="Helvetica"/>
              </a:rPr>
              <a:t>Verwendung</a:t>
            </a:r>
            <a:r>
              <a:rPr sz="3950" b="1">
                <a:solidFill>
                  <a:srgbClr val="FF2B02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950" b="1">
                <a:solidFill>
                  <a:srgbClr val="FCFCFB"/>
                </a:solidFill>
                <a:latin typeface="Helvetica"/>
                <a:ea typeface="Helvetica"/>
                <a:cs typeface="Helvetica"/>
                <a:sym typeface="Helvetica"/>
              </a:rPr>
              <a:t>dieser Charakteristika bei der </a:t>
            </a:r>
            <a:r>
              <a:rPr sz="3950" b="1">
                <a:solidFill>
                  <a:srgbClr val="FF2E1F"/>
                </a:solidFill>
                <a:latin typeface="Helvetica"/>
                <a:ea typeface="Helvetica"/>
                <a:cs typeface="Helvetica"/>
                <a:sym typeface="Helvetica"/>
              </a:rPr>
              <a:t>Produktion</a:t>
            </a:r>
            <a:r>
              <a:rPr sz="3950" b="1">
                <a:solidFill>
                  <a:srgbClr val="FCFCFB"/>
                </a:solidFill>
                <a:latin typeface="Helvetica"/>
                <a:ea typeface="Helvetica"/>
                <a:cs typeface="Helvetica"/>
                <a:sym typeface="Helvetica"/>
              </a:rPr>
              <a:t> eigener Texte</a:t>
            </a:r>
            <a:r>
              <a:rPr sz="39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sowie die Reflektion des individuellen Rezeptions- und Produktionsprozesses.  </a:t>
            </a:r>
            <a:r>
              <a:rPr sz="2844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(KMK Bildungsstandards 2012)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73396" y="4635499"/>
            <a:ext cx="3444927" cy="1676401"/>
          </a:xfrm>
          <a:prstGeom prst="rect">
            <a:avLst/>
          </a:prstGeom>
          <a:ln w="50800">
            <a:solidFill>
              <a:srgbClr val="FF333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5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FFFFFF"/>
                </a:solidFill>
              </a:rPr>
              <a:t>Ausgangs-text</a:t>
            </a:r>
          </a:p>
        </p:txBody>
      </p:sp>
      <p:sp>
        <p:nvSpPr>
          <p:cNvPr id="59" name="Shape 59"/>
          <p:cNvSpPr/>
          <p:nvPr/>
        </p:nvSpPr>
        <p:spPr>
          <a:xfrm>
            <a:off x="9326227" y="4635499"/>
            <a:ext cx="3444927" cy="1676401"/>
          </a:xfrm>
          <a:prstGeom prst="rect">
            <a:avLst/>
          </a:prstGeom>
          <a:ln w="50800">
            <a:solidFill>
              <a:srgbClr val="FF333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Text als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Produkt</a:t>
            </a:r>
          </a:p>
        </p:txBody>
      </p:sp>
      <p:sp>
        <p:nvSpPr>
          <p:cNvPr id="60" name="Shape 60"/>
          <p:cNvSpPr/>
          <p:nvPr/>
        </p:nvSpPr>
        <p:spPr>
          <a:xfrm>
            <a:off x="3781754" y="5473700"/>
            <a:ext cx="5481043" cy="0"/>
          </a:xfrm>
          <a:prstGeom prst="line">
            <a:avLst/>
          </a:prstGeom>
          <a:ln w="101600">
            <a:solidFill>
              <a:srgbClr val="FF313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2371096" y="3524250"/>
            <a:ext cx="830235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100" b="1">
                <a:solidFill>
                  <a:srgbClr val="FF2C0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100" b="1">
                <a:solidFill>
                  <a:srgbClr val="FF2C0A"/>
                </a:solidFill>
              </a:rPr>
              <a:t>verstehen…deuten…produzieren</a:t>
            </a:r>
          </a:p>
        </p:txBody>
      </p:sp>
      <p:sp>
        <p:nvSpPr>
          <p:cNvPr id="62" name="Shape 62"/>
          <p:cNvSpPr/>
          <p:nvPr/>
        </p:nvSpPr>
        <p:spPr>
          <a:xfrm>
            <a:off x="3245307" y="698500"/>
            <a:ext cx="6553937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3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300">
                <a:solidFill>
                  <a:srgbClr val="FFFFFF"/>
                </a:solidFill>
              </a:rPr>
              <a:t>TMK: Übersicht</a:t>
            </a:r>
          </a:p>
        </p:txBody>
      </p:sp>
      <p:sp>
        <p:nvSpPr>
          <p:cNvPr id="63" name="Shape 63"/>
          <p:cNvSpPr/>
          <p:nvPr/>
        </p:nvSpPr>
        <p:spPr>
          <a:xfrm>
            <a:off x="3248207" y="6680200"/>
            <a:ext cx="650838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100" b="1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100" b="1">
                <a:solidFill>
                  <a:srgbClr val="00F900"/>
                </a:solidFill>
              </a:rPr>
              <a:t>interkulturelle Kompetenz</a:t>
            </a:r>
          </a:p>
        </p:txBody>
      </p:sp>
      <p:sp>
        <p:nvSpPr>
          <p:cNvPr id="64" name="Shape 64"/>
          <p:cNvSpPr/>
          <p:nvPr/>
        </p:nvSpPr>
        <p:spPr>
          <a:xfrm>
            <a:off x="2112064" y="7912099"/>
            <a:ext cx="882042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FFF2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200"/>
                </a:solidFill>
              </a:rPr>
              <a:t>Zusammenspiel von Text und Medium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Microsoft Office PowerPoint</Application>
  <PresentationFormat>Benutzerdefiniert</PresentationFormat>
  <Paragraphs>104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Gradient</vt:lpstr>
      <vt:lpstr>Text- und Medienkompetenz in Klasse 5/6</vt:lpstr>
      <vt:lpstr>PowerPoint-Präsentation</vt:lpstr>
      <vt:lpstr>1. Bildungsplan bisher</vt:lpstr>
      <vt:lpstr>PowerPoint-Präsentation</vt:lpstr>
      <vt:lpstr>PowerPoint-Präsentation</vt:lpstr>
      <vt:lpstr>2.Was ist TMK? </vt:lpstr>
      <vt:lpstr>PowerPoint-Präsentation</vt:lpstr>
      <vt:lpstr>TMK: Definition</vt:lpstr>
      <vt:lpstr>PowerPoint-Präsentation</vt:lpstr>
      <vt:lpstr>Texte / Medien: Definition</vt:lpstr>
      <vt:lpstr>Geeignete Textsorten für Klasse 5/6</vt:lpstr>
      <vt:lpstr>PowerPoint-Präsentation</vt:lpstr>
      <vt:lpstr>3. Erläuterung der Teilkompetenzen (Klasse 5/6)</vt:lpstr>
      <vt:lpstr>Erläuterung der Teilkompetenzen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4. Progression</vt:lpstr>
      <vt:lpstr>PowerPoint-Präsentation</vt:lpstr>
      <vt:lpstr>PowerPoint-Präsentation</vt:lpstr>
      <vt:lpstr>PowerPoint-Präsentation</vt:lpstr>
      <vt:lpstr>5. Aufbau von TMK (Lehrwerksanalyse)</vt:lpstr>
      <vt:lpstr>PowerPoint-Präsentation</vt:lpstr>
      <vt:lpstr>6. Beispielaufgabe</vt:lpstr>
      <vt:lpstr>PowerPoint-Präsentation</vt:lpstr>
      <vt:lpstr>7. Umgang mit Heterogenität</vt:lpstr>
      <vt:lpstr>PowerPoint-Präsentation</vt:lpstr>
      <vt:lpstr>8. Feedbackkultur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Text- und Medienkompetenz in Klasse 5/6</dc:title>
  <dc:creator>Job</dc:creator>
  <cp:lastModifiedBy>Job</cp:lastModifiedBy>
  <cp:revision>1</cp:revision>
  <dcterms:modified xsi:type="dcterms:W3CDTF">2015-06-14T11:26:30Z</dcterms:modified>
</cp:coreProperties>
</file>