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741" r:id="rId1"/>
    <p:sldMasterId id="2147483770" r:id="rId2"/>
  </p:sldMasterIdLst>
  <p:notesMasterIdLst>
    <p:notesMasterId r:id="rId65"/>
  </p:notesMasterIdLst>
  <p:handoutMasterIdLst>
    <p:handoutMasterId r:id="rId66"/>
  </p:handoutMasterIdLst>
  <p:sldIdLst>
    <p:sldId id="265" r:id="rId3"/>
    <p:sldId id="529" r:id="rId4"/>
    <p:sldId id="267" r:id="rId5"/>
    <p:sldId id="377" r:id="rId6"/>
    <p:sldId id="484" r:id="rId7"/>
    <p:sldId id="268" r:id="rId8"/>
    <p:sldId id="367" r:id="rId9"/>
    <p:sldId id="328" r:id="rId10"/>
    <p:sldId id="441" r:id="rId11"/>
    <p:sldId id="477" r:id="rId12"/>
    <p:sldId id="478" r:id="rId13"/>
    <p:sldId id="381" r:id="rId14"/>
    <p:sldId id="410" r:id="rId15"/>
    <p:sldId id="298" r:id="rId16"/>
    <p:sldId id="475" r:id="rId17"/>
    <p:sldId id="480" r:id="rId18"/>
    <p:sldId id="481" r:id="rId19"/>
    <p:sldId id="482" r:id="rId20"/>
    <p:sldId id="483" r:id="rId21"/>
    <p:sldId id="485" r:id="rId22"/>
    <p:sldId id="486" r:id="rId23"/>
    <p:sldId id="487" r:id="rId24"/>
    <p:sldId id="489" r:id="rId25"/>
    <p:sldId id="488" r:id="rId26"/>
    <p:sldId id="490" r:id="rId27"/>
    <p:sldId id="494" r:id="rId28"/>
    <p:sldId id="479" r:id="rId29"/>
    <p:sldId id="493" r:id="rId30"/>
    <p:sldId id="293" r:id="rId31"/>
    <p:sldId id="437" r:id="rId32"/>
    <p:sldId id="496" r:id="rId33"/>
    <p:sldId id="497" r:id="rId34"/>
    <p:sldId id="438" r:id="rId35"/>
    <p:sldId id="382" r:id="rId36"/>
    <p:sldId id="383" r:id="rId37"/>
    <p:sldId id="499" r:id="rId38"/>
    <p:sldId id="440" r:id="rId39"/>
    <p:sldId id="500" r:id="rId40"/>
    <p:sldId id="442" r:id="rId41"/>
    <p:sldId id="403" r:id="rId42"/>
    <p:sldId id="501" r:id="rId43"/>
    <p:sldId id="502" r:id="rId44"/>
    <p:sldId id="503" r:id="rId45"/>
    <p:sldId id="504" r:id="rId46"/>
    <p:sldId id="505" r:id="rId47"/>
    <p:sldId id="506" r:id="rId48"/>
    <p:sldId id="508" r:id="rId49"/>
    <p:sldId id="401" r:id="rId50"/>
    <p:sldId id="461" r:id="rId51"/>
    <p:sldId id="450" r:id="rId52"/>
    <p:sldId id="512" r:id="rId53"/>
    <p:sldId id="518" r:id="rId54"/>
    <p:sldId id="458" r:id="rId55"/>
    <p:sldId id="513" r:id="rId56"/>
    <p:sldId id="514" r:id="rId57"/>
    <p:sldId id="465" r:id="rId58"/>
    <p:sldId id="467" r:id="rId59"/>
    <p:sldId id="519" r:id="rId60"/>
    <p:sldId id="527" r:id="rId61"/>
    <p:sldId id="520" r:id="rId62"/>
    <p:sldId id="515" r:id="rId63"/>
    <p:sldId id="525" r:id="rId64"/>
  </p:sldIdLst>
  <p:sldSz cx="9144000" cy="6858000" type="screen4x3"/>
  <p:notesSz cx="6858000" cy="9686925"/>
  <p:defaultTextStyle>
    <a:defPPr>
      <a:defRPr lang="de-DE"/>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xmlns="">
        <p15:guide id="1" orient="horz" pos="1071">
          <p15:clr>
            <a:srgbClr val="A4A3A4"/>
          </p15:clr>
        </p15:guide>
        <p15:guide id="2" orient="horz" pos="2069">
          <p15:clr>
            <a:srgbClr val="A4A3A4"/>
          </p15:clr>
        </p15:guide>
        <p15:guide id="3" orient="horz" pos="1570">
          <p15:clr>
            <a:srgbClr val="A4A3A4"/>
          </p15:clr>
        </p15:guide>
        <p15:guide id="4" orient="horz" pos="2568">
          <p15:clr>
            <a:srgbClr val="A4A3A4"/>
          </p15:clr>
        </p15:guide>
        <p15:guide id="5" orient="horz" pos="3022">
          <p15:clr>
            <a:srgbClr val="A4A3A4"/>
          </p15:clr>
        </p15:guide>
        <p15:guide id="6" orient="horz" pos="3566">
          <p15:clr>
            <a:srgbClr val="A4A3A4"/>
          </p15:clr>
        </p15:guide>
        <p15:guide id="7" pos="2925">
          <p15:clr>
            <a:srgbClr val="A4A3A4"/>
          </p15:clr>
        </p15:guide>
      </p15:sldGuideLst>
    </p:ext>
    <p:ext uri="{2D200454-40CA-4A62-9FC3-DE9A4176ACB9}">
      <p15:notesGuideLst xmlns:p15="http://schemas.microsoft.com/office/powerpoint/2012/main" xmlns="">
        <p15:guide id="1" orient="horz" pos="3051" userDrawn="1">
          <p15:clr>
            <a:srgbClr val="A4A3A4"/>
          </p15:clr>
        </p15:guide>
        <p15:guide id="2" pos="216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ollrath, Carmen (KM)" initials="Vo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FFFFFF"/>
    <a:srgbClr val="FFFF99"/>
    <a:srgbClr val="000000"/>
    <a:srgbClr val="282818"/>
    <a:srgbClr val="E6B9B8"/>
    <a:srgbClr val="FFFFCC"/>
    <a:srgbClr val="DDD9C3"/>
    <a:srgbClr val="E4E4E4"/>
    <a:srgbClr val="779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43" autoAdjust="0"/>
    <p:restoredTop sz="74486" autoAdjust="0"/>
  </p:normalViewPr>
  <p:slideViewPr>
    <p:cSldViewPr>
      <p:cViewPr>
        <p:scale>
          <a:sx n="87" d="100"/>
          <a:sy n="87" d="100"/>
        </p:scale>
        <p:origin x="-390" y="-72"/>
      </p:cViewPr>
      <p:guideLst>
        <p:guide orient="horz" pos="1071"/>
        <p:guide orient="horz" pos="2069"/>
        <p:guide orient="horz" pos="1570"/>
        <p:guide orient="horz" pos="2568"/>
        <p:guide orient="horz" pos="3022"/>
        <p:guide orient="horz" pos="3566"/>
        <p:guide pos="2925"/>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100" d="100"/>
        <a:sy n="100" d="100"/>
      </p:scale>
      <p:origin x="0" y="0"/>
    </p:cViewPr>
  </p:sorterViewPr>
  <p:notesViewPr>
    <p:cSldViewPr showGuides="1">
      <p:cViewPr>
        <p:scale>
          <a:sx n="150" d="100"/>
          <a:sy n="150" d="100"/>
        </p:scale>
        <p:origin x="-1782" y="4296"/>
      </p:cViewPr>
      <p:guideLst>
        <p:guide orient="horz" pos="3051"/>
        <p:guide pos="216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143005" y="565079"/>
            <a:ext cx="100027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1000" i="1">
                <a:latin typeface="Arial" charset="0"/>
              </a:defRPr>
            </a:lvl1pPr>
          </a:lstStyle>
          <a:p>
            <a:r>
              <a:rPr lang="de-DE" dirty="0"/>
              <a:t>Titel des Vortrags</a:t>
            </a:r>
          </a:p>
        </p:txBody>
      </p:sp>
      <p:sp>
        <p:nvSpPr>
          <p:cNvPr id="18436" name="Rectangle 4"/>
          <p:cNvSpPr>
            <a:spLocks noGrp="1" noChangeArrowheads="1"/>
          </p:cNvSpPr>
          <p:nvPr>
            <p:ph type="ftr" sz="quarter" idx="2"/>
          </p:nvPr>
        </p:nvSpPr>
        <p:spPr bwMode="auto">
          <a:xfrm>
            <a:off x="1143005" y="9041137"/>
            <a:ext cx="231634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1000" i="1">
                <a:latin typeface="Arial" charset="0"/>
              </a:defRPr>
            </a:lvl1pPr>
          </a:lstStyle>
          <a:p>
            <a:r>
              <a:rPr lang="de-DE" dirty="0"/>
              <a:t>Vortragender, Anlass, 1. Dezember 2003</a:t>
            </a:r>
          </a:p>
        </p:txBody>
      </p:sp>
      <p:sp>
        <p:nvSpPr>
          <p:cNvPr id="18437" name="Rectangle 5"/>
          <p:cNvSpPr>
            <a:spLocks noGrp="1" noChangeArrowheads="1"/>
          </p:cNvSpPr>
          <p:nvPr>
            <p:ph type="sldNum" sz="quarter" idx="3"/>
          </p:nvPr>
        </p:nvSpPr>
        <p:spPr bwMode="auto">
          <a:xfrm>
            <a:off x="5093418" y="9041137"/>
            <a:ext cx="58349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a:defRPr sz="1000" i="1">
                <a:latin typeface="Arial" charset="0"/>
              </a:defRPr>
            </a:lvl1pPr>
          </a:lstStyle>
          <a:p>
            <a:r>
              <a:rPr lang="de-DE" dirty="0"/>
              <a:t>Seite </a:t>
            </a:r>
            <a:fld id="{0A490618-A23A-42F9-955E-4E131AB85C2F}" type="slidenum">
              <a:rPr lang="de-DE"/>
              <a:pPr/>
              <a:t>‹Nr.›</a:t>
            </a:fld>
            <a:endParaRPr lang="de-DE" dirty="0"/>
          </a:p>
        </p:txBody>
      </p:sp>
    </p:spTree>
    <p:extLst>
      <p:ext uri="{BB962C8B-B14F-4D97-AF65-F5344CB8AC3E}">
        <p14:creationId xmlns:p14="http://schemas.microsoft.com/office/powerpoint/2010/main" val="22613458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4"/>
          <p:cNvSpPr>
            <a:spLocks noGrp="1" noRot="1" noChangeAspect="1" noChangeArrowheads="1" noTextEdit="1"/>
          </p:cNvSpPr>
          <p:nvPr>
            <p:ph type="sldImg" idx="2"/>
          </p:nvPr>
        </p:nvSpPr>
        <p:spPr bwMode="auto">
          <a:xfrm>
            <a:off x="1008063" y="727075"/>
            <a:ext cx="4841875" cy="36322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1143008" y="4601294"/>
            <a:ext cx="4572000" cy="435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Klicken Sie, um die Textformatierung des Masters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7" name="Rectangle 7"/>
          <p:cNvSpPr>
            <a:spLocks noGrp="1" noChangeArrowheads="1"/>
          </p:cNvSpPr>
          <p:nvPr>
            <p:ph type="sldNum" sz="quarter" idx="5"/>
          </p:nvPr>
        </p:nvSpPr>
        <p:spPr bwMode="auto">
          <a:xfrm>
            <a:off x="480801" y="272236"/>
            <a:ext cx="58349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1000" i="1">
                <a:latin typeface="Arial" charset="0"/>
              </a:defRPr>
            </a:lvl1pPr>
          </a:lstStyle>
          <a:p>
            <a:r>
              <a:rPr lang="de-DE" dirty="0"/>
              <a:t>Seite </a:t>
            </a:r>
            <a:fld id="{F8FF1768-1DF2-410F-ABF6-E09C1CB8A556}" type="slidenum">
              <a:rPr lang="de-DE"/>
              <a:pPr/>
              <a:t>‹Nr.›</a:t>
            </a:fld>
            <a:endParaRPr lang="de-DE" dirty="0"/>
          </a:p>
        </p:txBody>
      </p:sp>
      <p:sp>
        <p:nvSpPr>
          <p:cNvPr id="3" name="Kopfzeilenplatzhalter 2"/>
          <p:cNvSpPr>
            <a:spLocks noGrp="1"/>
          </p:cNvSpPr>
          <p:nvPr>
            <p:ph type="hdr" sz="quarter"/>
          </p:nvPr>
        </p:nvSpPr>
        <p:spPr>
          <a:xfrm>
            <a:off x="7" y="0"/>
            <a:ext cx="2972290" cy="484889"/>
          </a:xfrm>
          <a:prstGeom prst="rect">
            <a:avLst/>
          </a:prstGeom>
        </p:spPr>
        <p:txBody>
          <a:bodyPr vert="horz" lIns="91440" tIns="45720" rIns="91440" bIns="45720" rtlCol="0"/>
          <a:lstStyle>
            <a:lvl1pPr algn="l">
              <a:defRPr sz="1200"/>
            </a:lvl1pPr>
          </a:lstStyle>
          <a:p>
            <a:endParaRPr lang="de-DE" dirty="0"/>
          </a:p>
        </p:txBody>
      </p:sp>
    </p:spTree>
    <p:extLst>
      <p:ext uri="{BB962C8B-B14F-4D97-AF65-F5344CB8AC3E}">
        <p14:creationId xmlns:p14="http://schemas.microsoft.com/office/powerpoint/2010/main" val="1415042454"/>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190500" algn="l" rtl="0" eaLnBrk="0" fontAlgn="base" hangingPunct="0">
      <a:spcBef>
        <a:spcPct val="30000"/>
      </a:spcBef>
      <a:spcAft>
        <a:spcPct val="0"/>
      </a:spcAft>
      <a:defRPr sz="1200" kern="1200">
        <a:solidFill>
          <a:schemeClr val="tx1"/>
        </a:solidFill>
        <a:latin typeface="Times"/>
        <a:ea typeface="+mn-ea"/>
        <a:cs typeface="+mn-cs"/>
      </a:defRPr>
    </a:lvl2pPr>
    <a:lvl3pPr marL="381000" algn="l" rtl="0" eaLnBrk="0" fontAlgn="base" hangingPunct="0">
      <a:spcBef>
        <a:spcPct val="30000"/>
      </a:spcBef>
      <a:spcAft>
        <a:spcPct val="0"/>
      </a:spcAft>
      <a:defRPr sz="1200" kern="1200">
        <a:solidFill>
          <a:schemeClr val="tx1"/>
        </a:solidFill>
        <a:latin typeface="Times"/>
        <a:ea typeface="+mn-ea"/>
        <a:cs typeface="+mn-cs"/>
      </a:defRPr>
    </a:lvl3pPr>
    <a:lvl4pPr marL="571500" algn="l" rtl="0" eaLnBrk="0" fontAlgn="base" hangingPunct="0">
      <a:spcBef>
        <a:spcPct val="30000"/>
      </a:spcBef>
      <a:spcAft>
        <a:spcPct val="0"/>
      </a:spcAft>
      <a:defRPr sz="1200" kern="1200">
        <a:solidFill>
          <a:schemeClr val="tx1"/>
        </a:solidFill>
        <a:latin typeface="Times"/>
        <a:ea typeface="+mn-ea"/>
        <a:cs typeface="+mn-cs"/>
      </a:defRPr>
    </a:lvl4pPr>
    <a:lvl5pPr marL="7620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8" name="Foliennummernplatzhalter 7"/>
          <p:cNvSpPr>
            <a:spLocks noGrp="1"/>
          </p:cNvSpPr>
          <p:nvPr>
            <p:ph type="sldNum" sz="quarter" idx="10"/>
          </p:nvPr>
        </p:nvSpPr>
        <p:spPr>
          <a:xfrm>
            <a:off x="668353" y="272230"/>
            <a:ext cx="395941" cy="153888"/>
          </a:xfrm>
        </p:spPr>
        <p:txBody>
          <a:bodyPr/>
          <a:lstStyle/>
          <a:p>
            <a:r>
              <a:rPr lang="de-DE" dirty="0" smtClean="0"/>
              <a:t>Seite </a:t>
            </a:r>
            <a:fld id="{F8FF1768-1DF2-410F-ABF6-E09C1CB8A556}" type="slidenum">
              <a:rPr lang="de-DE" smtClean="0"/>
              <a:pPr/>
              <a:t>1</a:t>
            </a:fld>
            <a:endParaRPr lang="de-DE" dirty="0"/>
          </a:p>
        </p:txBody>
      </p:sp>
      <p:sp>
        <p:nvSpPr>
          <p:cNvPr id="9" name="Kopfzeilenplatzhalter 8"/>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2610834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64269" y="4492821"/>
            <a:ext cx="5929464" cy="4637064"/>
          </a:xfrm>
        </p:spPr>
        <p:txBody>
          <a:bodyPr/>
          <a:lstStyle/>
          <a:p>
            <a:endParaRPr lang="de-DE" sz="8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a:xfrm>
            <a:off x="597819" y="272230"/>
            <a:ext cx="466473" cy="153888"/>
          </a:xfrm>
        </p:spPr>
        <p:txBody>
          <a:bodyPr/>
          <a:lstStyle/>
          <a:p>
            <a:r>
              <a:rPr lang="de-DE" dirty="0" smtClean="0"/>
              <a:t>Seite </a:t>
            </a:r>
            <a:fld id="{F8FF1768-1DF2-410F-ABF6-E09C1CB8A556}" type="slidenum">
              <a:rPr lang="de-DE" smtClean="0"/>
              <a:pPr/>
              <a:t>29</a:t>
            </a:fld>
            <a:endParaRPr lang="de-DE" dirty="0"/>
          </a:p>
        </p:txBody>
      </p:sp>
    </p:spTree>
    <p:extLst>
      <p:ext uri="{BB962C8B-B14F-4D97-AF65-F5344CB8AC3E}">
        <p14:creationId xmlns:p14="http://schemas.microsoft.com/office/powerpoint/2010/main" val="3385753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1006475" y="717550"/>
            <a:ext cx="4845050" cy="3633788"/>
          </a:xfrm>
          <a:noFill/>
          <a:ln>
            <a:solidFill>
              <a:srgbClr val="000000"/>
            </a:solidFill>
            <a:miter lim="800000"/>
            <a:headEnd/>
            <a:tailEnd/>
          </a:ln>
        </p:spPr>
      </p:sp>
      <p:sp>
        <p:nvSpPr>
          <p:cNvPr id="20483" name="Rectangle 3"/>
          <p:cNvSpPr>
            <a:spLocks noGrp="1" noChangeArrowheads="1"/>
          </p:cNvSpPr>
          <p:nvPr>
            <p:ph type="body" idx="1"/>
          </p:nvPr>
        </p:nvSpPr>
        <p:spPr bwMode="auto">
          <a:xfrm>
            <a:off x="464269" y="4492120"/>
            <a:ext cx="5929464" cy="4359348"/>
          </a:xfrm>
          <a:noFill/>
        </p:spPr>
        <p:txBody>
          <a:bodyPr wrap="square" numCol="1" anchor="t" anchorCtr="0" compatLnSpc="1">
            <a:prstTxWarp prst="textNoShape">
              <a:avLst/>
            </a:prstTxWarp>
          </a:bodyPr>
          <a:lstStyle/>
          <a:p>
            <a:pPr>
              <a:spcBef>
                <a:spcPct val="0"/>
              </a:spcBef>
            </a:pP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a:xfrm>
            <a:off x="597819" y="272230"/>
            <a:ext cx="466473" cy="153888"/>
          </a:xfrm>
        </p:spPr>
        <p:txBody>
          <a:bodyPr/>
          <a:lstStyle/>
          <a:p>
            <a:r>
              <a:rPr lang="de-DE" dirty="0" smtClean="0">
                <a:solidFill>
                  <a:srgbClr val="000000"/>
                </a:solidFill>
              </a:rPr>
              <a:t>Seite </a:t>
            </a:r>
            <a:fld id="{F8FF1768-1DF2-410F-ABF6-E09C1CB8A556}" type="slidenum">
              <a:rPr lang="de-DE" smtClean="0">
                <a:solidFill>
                  <a:srgbClr val="000000"/>
                </a:solidFill>
              </a:rPr>
              <a:pPr/>
              <a:t>30</a:t>
            </a:fld>
            <a:endParaRPr lang="de-DE" dirty="0">
              <a:solidFill>
                <a:srgbClr val="000000"/>
              </a:solidFill>
            </a:endParaRPr>
          </a:p>
        </p:txBody>
      </p:sp>
    </p:spTree>
    <p:extLst>
      <p:ext uri="{BB962C8B-B14F-4D97-AF65-F5344CB8AC3E}">
        <p14:creationId xmlns:p14="http://schemas.microsoft.com/office/powerpoint/2010/main" val="3862667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1006475" y="717550"/>
            <a:ext cx="4845050" cy="3633788"/>
          </a:xfrm>
          <a:noFill/>
          <a:ln>
            <a:solidFill>
              <a:srgbClr val="000000"/>
            </a:solidFill>
            <a:miter lim="800000"/>
            <a:headEnd/>
            <a:tailEnd/>
          </a:ln>
        </p:spPr>
      </p:sp>
      <p:sp>
        <p:nvSpPr>
          <p:cNvPr id="20483" name="Rectangle 3"/>
          <p:cNvSpPr>
            <a:spLocks noGrp="1" noChangeArrowheads="1"/>
          </p:cNvSpPr>
          <p:nvPr>
            <p:ph type="body" idx="1"/>
          </p:nvPr>
        </p:nvSpPr>
        <p:spPr bwMode="auto">
          <a:xfrm>
            <a:off x="464269" y="4492120"/>
            <a:ext cx="5929464" cy="4359348"/>
          </a:xfrm>
          <a:noFill/>
        </p:spPr>
        <p:txBody>
          <a:bodyPr wrap="square" numCol="1" anchor="t" anchorCtr="0" compatLnSpc="1">
            <a:prstTxWarp prst="textNoShape">
              <a:avLst/>
            </a:prstTxWarp>
          </a:bodyPr>
          <a:lstStyle/>
          <a:p>
            <a:pPr>
              <a:spcBef>
                <a:spcPct val="0"/>
              </a:spcBef>
            </a:pP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a:xfrm>
            <a:off x="597819" y="272230"/>
            <a:ext cx="466473" cy="153888"/>
          </a:xfrm>
        </p:spPr>
        <p:txBody>
          <a:bodyPr/>
          <a:lstStyle/>
          <a:p>
            <a:r>
              <a:rPr lang="de-DE" dirty="0" smtClean="0">
                <a:solidFill>
                  <a:srgbClr val="000000"/>
                </a:solidFill>
              </a:rPr>
              <a:t>Seite </a:t>
            </a:r>
            <a:fld id="{F8FF1768-1DF2-410F-ABF6-E09C1CB8A556}" type="slidenum">
              <a:rPr lang="de-DE" smtClean="0">
                <a:solidFill>
                  <a:srgbClr val="000000"/>
                </a:solidFill>
              </a:rPr>
              <a:pPr/>
              <a:t>31</a:t>
            </a:fld>
            <a:endParaRPr lang="de-DE" dirty="0">
              <a:solidFill>
                <a:srgbClr val="000000"/>
              </a:solidFill>
            </a:endParaRPr>
          </a:p>
        </p:txBody>
      </p:sp>
    </p:spTree>
    <p:extLst>
      <p:ext uri="{BB962C8B-B14F-4D97-AF65-F5344CB8AC3E}">
        <p14:creationId xmlns:p14="http://schemas.microsoft.com/office/powerpoint/2010/main" val="2111350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1006475" y="717550"/>
            <a:ext cx="4845050" cy="3633788"/>
          </a:xfrm>
          <a:noFill/>
          <a:ln>
            <a:solidFill>
              <a:srgbClr val="000000"/>
            </a:solidFill>
            <a:miter lim="800000"/>
            <a:headEnd/>
            <a:tailEnd/>
          </a:ln>
        </p:spPr>
      </p:sp>
      <p:sp>
        <p:nvSpPr>
          <p:cNvPr id="20483" name="Rectangle 3"/>
          <p:cNvSpPr>
            <a:spLocks noGrp="1" noChangeArrowheads="1"/>
          </p:cNvSpPr>
          <p:nvPr>
            <p:ph type="body" idx="1"/>
          </p:nvPr>
        </p:nvSpPr>
        <p:spPr bwMode="auto">
          <a:xfrm>
            <a:off x="464269" y="4492120"/>
            <a:ext cx="5929464" cy="4359348"/>
          </a:xfrm>
          <a:noFill/>
        </p:spPr>
        <p:txBody>
          <a:bodyPr wrap="square" numCol="1" anchor="t" anchorCtr="0" compatLnSpc="1">
            <a:prstTxWarp prst="textNoShape">
              <a:avLst/>
            </a:prstTxWarp>
          </a:bodyPr>
          <a:lstStyle/>
          <a:p>
            <a:pPr>
              <a:spcBef>
                <a:spcPct val="0"/>
              </a:spcBef>
            </a:pP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a:xfrm>
            <a:off x="597819" y="272230"/>
            <a:ext cx="466473" cy="153888"/>
          </a:xfrm>
        </p:spPr>
        <p:txBody>
          <a:bodyPr/>
          <a:lstStyle/>
          <a:p>
            <a:r>
              <a:rPr lang="de-DE" dirty="0" smtClean="0">
                <a:solidFill>
                  <a:srgbClr val="000000"/>
                </a:solidFill>
              </a:rPr>
              <a:t>Seite </a:t>
            </a:r>
            <a:fld id="{F8FF1768-1DF2-410F-ABF6-E09C1CB8A556}" type="slidenum">
              <a:rPr lang="de-DE" smtClean="0">
                <a:solidFill>
                  <a:srgbClr val="000000"/>
                </a:solidFill>
              </a:rPr>
              <a:pPr/>
              <a:t>33</a:t>
            </a:fld>
            <a:endParaRPr lang="de-DE" dirty="0">
              <a:solidFill>
                <a:srgbClr val="000000"/>
              </a:solidFill>
            </a:endParaRPr>
          </a:p>
        </p:txBody>
      </p:sp>
    </p:spTree>
    <p:extLst>
      <p:ext uri="{BB962C8B-B14F-4D97-AF65-F5344CB8AC3E}">
        <p14:creationId xmlns:p14="http://schemas.microsoft.com/office/powerpoint/2010/main" val="4226223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1006475" y="717550"/>
            <a:ext cx="4845050" cy="3633788"/>
          </a:xfrm>
          <a:noFill/>
          <a:ln>
            <a:solidFill>
              <a:srgbClr val="000000"/>
            </a:solidFill>
            <a:miter lim="800000"/>
            <a:headEnd/>
            <a:tailEnd/>
          </a:ln>
        </p:spPr>
      </p:sp>
      <p:sp>
        <p:nvSpPr>
          <p:cNvPr id="4" name="Rectangle 3"/>
          <p:cNvSpPr>
            <a:spLocks noGrp="1" noChangeArrowheads="1"/>
          </p:cNvSpPr>
          <p:nvPr>
            <p:ph type="body" idx="1"/>
          </p:nvPr>
        </p:nvSpPr>
        <p:spPr bwMode="auto">
          <a:xfrm>
            <a:off x="464464" y="4492581"/>
            <a:ext cx="5929079" cy="4359348"/>
          </a:xfrm>
          <a:noFill/>
        </p:spPr>
        <p:txBody>
          <a:bodyPr wrap="square" numCol="1" anchor="t" anchorCtr="0" compatLnSpc="1">
            <a:prstTxWarp prst="textNoShape">
              <a:avLst/>
            </a:prstTxWarp>
          </a:bodyPr>
          <a:lstStyle/>
          <a:p>
            <a:pPr>
              <a:spcBef>
                <a:spcPct val="0"/>
              </a:spcBef>
            </a:pPr>
            <a:endParaRPr lang="de-DE" dirty="0">
              <a:latin typeface="Arial" panose="020B0604020202020204" pitchFamily="34" charset="0"/>
              <a:cs typeface="Arial" panose="020B0604020202020204" pitchFamily="34" charset="0"/>
            </a:endParaRPr>
          </a:p>
        </p:txBody>
      </p:sp>
      <p:sp>
        <p:nvSpPr>
          <p:cNvPr id="5" name="Foliennummernplatzhalter 3"/>
          <p:cNvSpPr>
            <a:spLocks noGrp="1"/>
          </p:cNvSpPr>
          <p:nvPr>
            <p:ph type="sldNum" sz="quarter" idx="5"/>
          </p:nvPr>
        </p:nvSpPr>
        <p:spPr>
          <a:xfrm>
            <a:off x="597819" y="272230"/>
            <a:ext cx="466473" cy="153888"/>
          </a:xfrm>
        </p:spPr>
        <p:txBody>
          <a:bodyPr/>
          <a:lstStyle/>
          <a:p>
            <a:r>
              <a:rPr lang="de-DE" dirty="0" smtClean="0">
                <a:solidFill>
                  <a:srgbClr val="000000"/>
                </a:solidFill>
              </a:rPr>
              <a:t>Seite </a:t>
            </a:r>
            <a:fld id="{F8FF1768-1DF2-410F-ABF6-E09C1CB8A556}" type="slidenum">
              <a:rPr lang="de-DE" smtClean="0">
                <a:solidFill>
                  <a:srgbClr val="000000"/>
                </a:solidFill>
              </a:rPr>
              <a:pPr/>
              <a:t>34</a:t>
            </a:fld>
            <a:endParaRPr lang="de-DE" dirty="0">
              <a:solidFill>
                <a:srgbClr val="000000"/>
              </a:solidFill>
            </a:endParaRPr>
          </a:p>
        </p:txBody>
      </p:sp>
    </p:spTree>
    <p:extLst>
      <p:ext uri="{BB962C8B-B14F-4D97-AF65-F5344CB8AC3E}">
        <p14:creationId xmlns:p14="http://schemas.microsoft.com/office/powerpoint/2010/main" val="290294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1006475" y="717550"/>
            <a:ext cx="4845050" cy="3633788"/>
          </a:xfrm>
          <a:noFill/>
          <a:ln>
            <a:solidFill>
              <a:srgbClr val="000000"/>
            </a:solidFill>
            <a:miter lim="800000"/>
            <a:headEnd/>
            <a:tailEnd/>
          </a:ln>
        </p:spPr>
      </p:sp>
      <p:sp>
        <p:nvSpPr>
          <p:cNvPr id="4" name="Rectangle 3"/>
          <p:cNvSpPr>
            <a:spLocks noGrp="1" noChangeArrowheads="1"/>
          </p:cNvSpPr>
          <p:nvPr>
            <p:ph type="body" idx="1"/>
          </p:nvPr>
        </p:nvSpPr>
        <p:spPr bwMode="auto">
          <a:xfrm>
            <a:off x="464464" y="4492581"/>
            <a:ext cx="5929079" cy="4359348"/>
          </a:xfrm>
          <a:noFill/>
        </p:spPr>
        <p:txBody>
          <a:bodyPr wrap="square" numCol="1" anchor="t" anchorCtr="0" compatLnSpc="1">
            <a:prstTxWarp prst="textNoShape">
              <a:avLst/>
            </a:prstTxWarp>
          </a:bodyPr>
          <a:lstStyle/>
          <a:p>
            <a:pPr>
              <a:spcBef>
                <a:spcPct val="0"/>
              </a:spcBef>
            </a:pPr>
            <a:endParaRPr lang="de-DE" dirty="0">
              <a:latin typeface="Arial" panose="020B0604020202020204" pitchFamily="34" charset="0"/>
              <a:cs typeface="Arial" panose="020B0604020202020204" pitchFamily="34" charset="0"/>
            </a:endParaRPr>
          </a:p>
        </p:txBody>
      </p:sp>
      <p:sp>
        <p:nvSpPr>
          <p:cNvPr id="5" name="Foliennummernplatzhalter 3"/>
          <p:cNvSpPr>
            <a:spLocks noGrp="1"/>
          </p:cNvSpPr>
          <p:nvPr>
            <p:ph type="sldNum" sz="quarter" idx="5"/>
          </p:nvPr>
        </p:nvSpPr>
        <p:spPr>
          <a:xfrm>
            <a:off x="597819" y="272230"/>
            <a:ext cx="466473" cy="153888"/>
          </a:xfrm>
        </p:spPr>
        <p:txBody>
          <a:bodyPr/>
          <a:lstStyle/>
          <a:p>
            <a:r>
              <a:rPr lang="de-DE" dirty="0" smtClean="0">
                <a:solidFill>
                  <a:srgbClr val="000000"/>
                </a:solidFill>
              </a:rPr>
              <a:t>Seite </a:t>
            </a:r>
            <a:fld id="{F8FF1768-1DF2-410F-ABF6-E09C1CB8A556}" type="slidenum">
              <a:rPr lang="de-DE" smtClean="0">
                <a:solidFill>
                  <a:srgbClr val="000000"/>
                </a:solidFill>
              </a:rPr>
              <a:pPr/>
              <a:t>35</a:t>
            </a:fld>
            <a:endParaRPr lang="de-DE" dirty="0">
              <a:solidFill>
                <a:srgbClr val="000000"/>
              </a:solidFill>
            </a:endParaRPr>
          </a:p>
        </p:txBody>
      </p:sp>
    </p:spTree>
    <p:extLst>
      <p:ext uri="{BB962C8B-B14F-4D97-AF65-F5344CB8AC3E}">
        <p14:creationId xmlns:p14="http://schemas.microsoft.com/office/powerpoint/2010/main" val="90180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1006475" y="717550"/>
            <a:ext cx="4845050" cy="3633788"/>
          </a:xfrm>
          <a:noFill/>
          <a:ln>
            <a:solidFill>
              <a:srgbClr val="000000"/>
            </a:solidFill>
            <a:miter lim="800000"/>
            <a:headEnd/>
            <a:tailEnd/>
          </a:ln>
        </p:spPr>
      </p:sp>
      <p:sp>
        <p:nvSpPr>
          <p:cNvPr id="4" name="Rectangle 3"/>
          <p:cNvSpPr>
            <a:spLocks noGrp="1" noChangeArrowheads="1"/>
          </p:cNvSpPr>
          <p:nvPr>
            <p:ph type="body" idx="1"/>
          </p:nvPr>
        </p:nvSpPr>
        <p:spPr bwMode="auto">
          <a:xfrm>
            <a:off x="464464" y="4492581"/>
            <a:ext cx="5929079" cy="4359348"/>
          </a:xfrm>
          <a:noFill/>
        </p:spPr>
        <p:txBody>
          <a:bodyPr wrap="square" numCol="1" anchor="t" anchorCtr="0" compatLnSpc="1">
            <a:prstTxWarp prst="textNoShape">
              <a:avLst/>
            </a:prstTxWarp>
          </a:bodyPr>
          <a:lstStyle/>
          <a:p>
            <a:pPr>
              <a:spcBef>
                <a:spcPct val="0"/>
              </a:spcBef>
            </a:pPr>
            <a:endParaRPr lang="de-DE" dirty="0">
              <a:latin typeface="Arial" panose="020B0604020202020204" pitchFamily="34" charset="0"/>
              <a:cs typeface="Arial" panose="020B0604020202020204" pitchFamily="34" charset="0"/>
            </a:endParaRPr>
          </a:p>
        </p:txBody>
      </p:sp>
      <p:sp>
        <p:nvSpPr>
          <p:cNvPr id="5" name="Foliennummernplatzhalter 3"/>
          <p:cNvSpPr>
            <a:spLocks noGrp="1"/>
          </p:cNvSpPr>
          <p:nvPr>
            <p:ph type="sldNum" sz="quarter" idx="5"/>
          </p:nvPr>
        </p:nvSpPr>
        <p:spPr>
          <a:xfrm>
            <a:off x="597819" y="272230"/>
            <a:ext cx="466473" cy="153888"/>
          </a:xfrm>
        </p:spPr>
        <p:txBody>
          <a:bodyPr/>
          <a:lstStyle/>
          <a:p>
            <a:r>
              <a:rPr lang="de-DE" dirty="0" smtClean="0">
                <a:solidFill>
                  <a:srgbClr val="000000"/>
                </a:solidFill>
              </a:rPr>
              <a:t>Seite </a:t>
            </a:r>
            <a:fld id="{F8FF1768-1DF2-410F-ABF6-E09C1CB8A556}" type="slidenum">
              <a:rPr lang="de-DE" smtClean="0">
                <a:solidFill>
                  <a:srgbClr val="000000"/>
                </a:solidFill>
              </a:rPr>
              <a:pPr/>
              <a:t>36</a:t>
            </a:fld>
            <a:endParaRPr lang="de-DE" dirty="0">
              <a:solidFill>
                <a:srgbClr val="000000"/>
              </a:solidFill>
            </a:endParaRPr>
          </a:p>
        </p:txBody>
      </p:sp>
    </p:spTree>
    <p:extLst>
      <p:ext uri="{BB962C8B-B14F-4D97-AF65-F5344CB8AC3E}">
        <p14:creationId xmlns:p14="http://schemas.microsoft.com/office/powerpoint/2010/main" val="2387564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1006475" y="717550"/>
            <a:ext cx="4845050" cy="3633788"/>
          </a:xfrm>
          <a:noFill/>
          <a:ln>
            <a:solidFill>
              <a:srgbClr val="000000"/>
            </a:solidFill>
            <a:miter lim="800000"/>
            <a:headEnd/>
            <a:tailEnd/>
          </a:ln>
        </p:spPr>
      </p:sp>
      <p:sp>
        <p:nvSpPr>
          <p:cNvPr id="20483" name="Rectangle 3"/>
          <p:cNvSpPr>
            <a:spLocks noGrp="1" noChangeArrowheads="1"/>
          </p:cNvSpPr>
          <p:nvPr>
            <p:ph type="body" idx="1"/>
          </p:nvPr>
        </p:nvSpPr>
        <p:spPr bwMode="auto">
          <a:xfrm>
            <a:off x="464269" y="4492120"/>
            <a:ext cx="5929464" cy="4359348"/>
          </a:xfrm>
          <a:noFill/>
        </p:spPr>
        <p:txBody>
          <a:bodyPr wrap="square" numCol="1" anchor="t" anchorCtr="0" compatLnSpc="1">
            <a:prstTxWarp prst="textNoShape">
              <a:avLst/>
            </a:prstTxWarp>
          </a:bodyPr>
          <a:lstStyle/>
          <a:p>
            <a:pPr>
              <a:spcBef>
                <a:spcPct val="0"/>
              </a:spcBef>
            </a:pPr>
            <a:endParaRPr lang="de-DE" dirty="0" smtClean="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a:xfrm>
            <a:off x="597819" y="272230"/>
            <a:ext cx="466473" cy="153888"/>
          </a:xfrm>
        </p:spPr>
        <p:txBody>
          <a:bodyPr/>
          <a:lstStyle/>
          <a:p>
            <a:r>
              <a:rPr lang="de-DE" dirty="0" smtClean="0"/>
              <a:t>Seite </a:t>
            </a:r>
            <a:fld id="{F8FF1768-1DF2-410F-ABF6-E09C1CB8A556}" type="slidenum">
              <a:rPr lang="de-DE" smtClean="0"/>
              <a:pPr/>
              <a:t>47</a:t>
            </a:fld>
            <a:endParaRPr lang="de-DE" dirty="0"/>
          </a:p>
        </p:txBody>
      </p:sp>
    </p:spTree>
    <p:extLst>
      <p:ext uri="{BB962C8B-B14F-4D97-AF65-F5344CB8AC3E}">
        <p14:creationId xmlns:p14="http://schemas.microsoft.com/office/powerpoint/2010/main" val="81477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1006475" y="717550"/>
            <a:ext cx="4845050" cy="3633788"/>
          </a:xfrm>
          <a:noFill/>
          <a:ln>
            <a:solidFill>
              <a:srgbClr val="000000"/>
            </a:solidFill>
            <a:miter lim="800000"/>
            <a:headEnd/>
            <a:tailEnd/>
          </a:ln>
        </p:spPr>
      </p:sp>
      <p:sp>
        <p:nvSpPr>
          <p:cNvPr id="20483" name="Rectangle 3"/>
          <p:cNvSpPr>
            <a:spLocks noGrp="1" noChangeArrowheads="1"/>
          </p:cNvSpPr>
          <p:nvPr>
            <p:ph type="body" idx="1"/>
          </p:nvPr>
        </p:nvSpPr>
        <p:spPr bwMode="auto">
          <a:xfrm>
            <a:off x="464269" y="4492120"/>
            <a:ext cx="5929464" cy="4359348"/>
          </a:xfrm>
          <a:noFill/>
        </p:spPr>
        <p:txBody>
          <a:bodyPr wrap="square" numCol="1" anchor="t" anchorCtr="0" compatLnSpc="1">
            <a:prstTxWarp prst="textNoShape">
              <a:avLst/>
            </a:prstTxWarp>
          </a:bodyPr>
          <a:lstStyle/>
          <a:p>
            <a:pPr>
              <a:spcBef>
                <a:spcPct val="0"/>
              </a:spcBef>
            </a:pPr>
            <a:endParaRPr lang="de-DE" dirty="0" smtClean="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a:xfrm>
            <a:off x="597819" y="272230"/>
            <a:ext cx="466473" cy="153888"/>
          </a:xfrm>
        </p:spPr>
        <p:txBody>
          <a:bodyPr/>
          <a:lstStyle/>
          <a:p>
            <a:r>
              <a:rPr lang="de-DE" dirty="0" smtClean="0"/>
              <a:t>Seite </a:t>
            </a:r>
            <a:fld id="{F8FF1768-1DF2-410F-ABF6-E09C1CB8A556}" type="slidenum">
              <a:rPr lang="de-DE" smtClean="0"/>
              <a:pPr/>
              <a:t>48</a:t>
            </a:fld>
            <a:endParaRPr lang="de-DE" dirty="0"/>
          </a:p>
        </p:txBody>
      </p:sp>
    </p:spTree>
    <p:extLst>
      <p:ext uri="{BB962C8B-B14F-4D97-AF65-F5344CB8AC3E}">
        <p14:creationId xmlns:p14="http://schemas.microsoft.com/office/powerpoint/2010/main" val="1425770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1006475" y="717550"/>
            <a:ext cx="4845050" cy="3633788"/>
          </a:xfrm>
          <a:noFill/>
          <a:ln>
            <a:solidFill>
              <a:srgbClr val="000000"/>
            </a:solidFill>
            <a:miter lim="800000"/>
            <a:headEnd/>
            <a:tailEnd/>
          </a:ln>
        </p:spPr>
      </p:sp>
      <p:sp>
        <p:nvSpPr>
          <p:cNvPr id="20483" name="Rectangle 3"/>
          <p:cNvSpPr>
            <a:spLocks noGrp="1" noChangeArrowheads="1"/>
          </p:cNvSpPr>
          <p:nvPr>
            <p:ph type="body" idx="1"/>
          </p:nvPr>
        </p:nvSpPr>
        <p:spPr bwMode="auto">
          <a:xfrm>
            <a:off x="464269" y="4492120"/>
            <a:ext cx="5929464" cy="4359348"/>
          </a:xfrm>
          <a:noFill/>
        </p:spPr>
        <p:txBody>
          <a:bodyPr wrap="square" numCol="1" anchor="t" anchorCtr="0" compatLnSpc="1">
            <a:prstTxWarp prst="textNoShape">
              <a:avLst/>
            </a:prstTxWarp>
          </a:bodyPr>
          <a:lstStyle/>
          <a:p>
            <a:pPr>
              <a:spcBef>
                <a:spcPct val="0"/>
              </a:spcBef>
            </a:pPr>
            <a:endParaRPr lang="de-DE" dirty="0" smtClean="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a:xfrm>
            <a:off x="597819" y="272230"/>
            <a:ext cx="466473" cy="153888"/>
          </a:xfrm>
        </p:spPr>
        <p:txBody>
          <a:bodyPr/>
          <a:lstStyle/>
          <a:p>
            <a:r>
              <a:rPr lang="de-DE" dirty="0" smtClean="0">
                <a:solidFill>
                  <a:srgbClr val="000000"/>
                </a:solidFill>
              </a:rPr>
              <a:t>Seite </a:t>
            </a:r>
            <a:fld id="{F8FF1768-1DF2-410F-ABF6-E09C1CB8A556}" type="slidenum">
              <a:rPr lang="de-DE" smtClean="0">
                <a:solidFill>
                  <a:srgbClr val="000000"/>
                </a:solidFill>
              </a:rPr>
              <a:pPr/>
              <a:t>53</a:t>
            </a:fld>
            <a:endParaRPr lang="de-DE" dirty="0">
              <a:solidFill>
                <a:srgbClr val="000000"/>
              </a:solidFill>
            </a:endParaRPr>
          </a:p>
        </p:txBody>
      </p:sp>
    </p:spTree>
    <p:extLst>
      <p:ext uri="{BB962C8B-B14F-4D97-AF65-F5344CB8AC3E}">
        <p14:creationId xmlns:p14="http://schemas.microsoft.com/office/powerpoint/2010/main" val="2716869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a:xfrm>
            <a:off x="668353" y="272230"/>
            <a:ext cx="395941" cy="153888"/>
          </a:xfrm>
        </p:spPr>
        <p:txBody>
          <a:bodyPr/>
          <a:lstStyle/>
          <a:p>
            <a:r>
              <a:rPr lang="de-DE" dirty="0" smtClean="0"/>
              <a:t>Seite </a:t>
            </a:r>
            <a:fld id="{F8FF1768-1DF2-410F-ABF6-E09C1CB8A556}" type="slidenum">
              <a:rPr lang="de-DE" smtClean="0"/>
              <a:pPr/>
              <a:t>3</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3090191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xfrm>
            <a:off x="685486" y="4602816"/>
            <a:ext cx="5487041" cy="4358259"/>
          </a:xfrm>
          <a:noFill/>
        </p:spPr>
        <p:txBody>
          <a:bodyPr lIns="87472" tIns="43736" rIns="87472" bIns="43736"/>
          <a:lstStyle/>
          <a:p>
            <a:pPr marL="0" indent="0">
              <a:buFont typeface="Arial" panose="020B0604020202020204" pitchFamily="34" charset="0"/>
              <a:buNone/>
            </a:pPr>
            <a:endParaRPr lang="de-DE" sz="1200" dirty="0" smtClean="0">
              <a:latin typeface="Arial" panose="020B0604020202020204" pitchFamily="34" charset="0"/>
              <a:cs typeface="Arial" panose="020B0604020202020204" pitchFamily="34" charset="0"/>
            </a:endParaRPr>
          </a:p>
          <a:p>
            <a:endParaRPr lang="de-DE" dirty="0" smtClean="0"/>
          </a:p>
        </p:txBody>
      </p:sp>
      <p:sp>
        <p:nvSpPr>
          <p:cNvPr id="6" name="Foliennummernplatzhalter 1"/>
          <p:cNvSpPr>
            <a:spLocks noGrp="1"/>
          </p:cNvSpPr>
          <p:nvPr>
            <p:ph type="sldNum" sz="quarter" idx="5"/>
          </p:nvPr>
        </p:nvSpPr>
        <p:spPr>
          <a:xfrm>
            <a:off x="668355" y="272230"/>
            <a:ext cx="395941" cy="153888"/>
          </a:xfrm>
        </p:spPr>
        <p:txBody>
          <a:bodyPr/>
          <a:lstStyle/>
          <a:p>
            <a:r>
              <a:rPr lang="de-DE" dirty="0" smtClean="0"/>
              <a:t>Seite </a:t>
            </a:r>
            <a:fld id="{F8FF1768-1DF2-410F-ABF6-E09C1CB8A556}" type="slidenum">
              <a:rPr lang="de-DE" smtClean="0"/>
              <a:pPr/>
              <a:t>5</a:t>
            </a:fld>
            <a:endParaRPr lang="de-DE" dirty="0"/>
          </a:p>
        </p:txBody>
      </p:sp>
    </p:spTree>
    <p:extLst>
      <p:ext uri="{BB962C8B-B14F-4D97-AF65-F5344CB8AC3E}">
        <p14:creationId xmlns:p14="http://schemas.microsoft.com/office/powerpoint/2010/main" val="407843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64269" y="4421849"/>
            <a:ext cx="5929464" cy="5265076"/>
          </a:xfrm>
        </p:spPr>
        <p:txBody>
          <a:bodyPr/>
          <a:lstStyle/>
          <a:p>
            <a:endParaRPr lang="de-DE" sz="1100" dirty="0" smtClean="0"/>
          </a:p>
        </p:txBody>
      </p:sp>
      <p:sp>
        <p:nvSpPr>
          <p:cNvPr id="4" name="Foliennummernplatzhalter 3"/>
          <p:cNvSpPr>
            <a:spLocks noGrp="1"/>
          </p:cNvSpPr>
          <p:nvPr>
            <p:ph type="sldNum" sz="quarter" idx="10"/>
          </p:nvPr>
        </p:nvSpPr>
        <p:spPr>
          <a:xfrm>
            <a:off x="668353" y="272230"/>
            <a:ext cx="395941" cy="153888"/>
          </a:xfrm>
        </p:spPr>
        <p:txBody>
          <a:bodyPr/>
          <a:lstStyle/>
          <a:p>
            <a:r>
              <a:rPr lang="de-DE" dirty="0" smtClean="0"/>
              <a:t>Seite </a:t>
            </a:r>
            <a:fld id="{F8FF1768-1DF2-410F-ABF6-E09C1CB8A556}" type="slidenum">
              <a:rPr lang="de-DE" smtClean="0"/>
              <a:pPr/>
              <a:t>6</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185132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a:xfrm>
            <a:off x="668353" y="272230"/>
            <a:ext cx="395941" cy="153888"/>
          </a:xfrm>
        </p:spPr>
        <p:txBody>
          <a:bodyPr/>
          <a:lstStyle/>
          <a:p>
            <a:r>
              <a:rPr lang="de-DE" dirty="0" smtClean="0"/>
              <a:t>Seite </a:t>
            </a:r>
            <a:fld id="{F8FF1768-1DF2-410F-ABF6-E09C1CB8A556}" type="slidenum">
              <a:rPr lang="de-DE" smtClean="0"/>
              <a:pPr/>
              <a:t>7</a:t>
            </a:fld>
            <a:endParaRPr lang="de-DE" dirty="0"/>
          </a:p>
        </p:txBody>
      </p:sp>
      <p:sp>
        <p:nvSpPr>
          <p:cNvPr id="5" name="Kopfzeilenplatzhalter 4"/>
          <p:cNvSpPr>
            <a:spLocks noGrp="1"/>
          </p:cNvSpPr>
          <p:nvPr>
            <p:ph type="hdr" sz="quarter" idx="11"/>
          </p:nvPr>
        </p:nvSpPr>
        <p:spPr/>
        <p:txBody>
          <a:bodyPr/>
          <a:lstStyle/>
          <a:p>
            <a:endParaRPr lang="de-DE" dirty="0"/>
          </a:p>
        </p:txBody>
      </p:sp>
      <p:sp>
        <p:nvSpPr>
          <p:cNvPr id="8" name="Rectangle 3"/>
          <p:cNvSpPr txBox="1">
            <a:spLocks noChangeArrowheads="1"/>
          </p:cNvSpPr>
          <p:nvPr/>
        </p:nvSpPr>
        <p:spPr bwMode="auto">
          <a:xfrm>
            <a:off x="74119" y="4351581"/>
            <a:ext cx="6783881" cy="5270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Times"/>
                <a:ea typeface="+mn-ea"/>
                <a:cs typeface="+mn-cs"/>
              </a:defRPr>
            </a:lvl1pPr>
            <a:lvl2pPr marL="190500" algn="l" rtl="0" eaLnBrk="0" fontAlgn="base" hangingPunct="0">
              <a:spcBef>
                <a:spcPct val="30000"/>
              </a:spcBef>
              <a:spcAft>
                <a:spcPct val="0"/>
              </a:spcAft>
              <a:defRPr sz="1200" kern="1200">
                <a:solidFill>
                  <a:schemeClr val="tx1"/>
                </a:solidFill>
                <a:latin typeface="Times"/>
                <a:ea typeface="+mn-ea"/>
                <a:cs typeface="+mn-cs"/>
              </a:defRPr>
            </a:lvl2pPr>
            <a:lvl3pPr marL="381000" algn="l" rtl="0" eaLnBrk="0" fontAlgn="base" hangingPunct="0">
              <a:spcBef>
                <a:spcPct val="30000"/>
              </a:spcBef>
              <a:spcAft>
                <a:spcPct val="0"/>
              </a:spcAft>
              <a:defRPr sz="1200" kern="1200">
                <a:solidFill>
                  <a:schemeClr val="tx1"/>
                </a:solidFill>
                <a:latin typeface="Times"/>
                <a:ea typeface="+mn-ea"/>
                <a:cs typeface="+mn-cs"/>
              </a:defRPr>
            </a:lvl3pPr>
            <a:lvl4pPr marL="571500" algn="l" rtl="0" eaLnBrk="0" fontAlgn="base" hangingPunct="0">
              <a:spcBef>
                <a:spcPct val="30000"/>
              </a:spcBef>
              <a:spcAft>
                <a:spcPct val="0"/>
              </a:spcAft>
              <a:defRPr sz="1200" kern="1200">
                <a:solidFill>
                  <a:schemeClr val="tx1"/>
                </a:solidFill>
                <a:latin typeface="Times"/>
                <a:ea typeface="+mn-ea"/>
                <a:cs typeface="+mn-cs"/>
              </a:defRPr>
            </a:lvl4pPr>
            <a:lvl5pPr marL="7620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spcBef>
                <a:spcPct val="0"/>
              </a:spcBef>
            </a:pPr>
            <a:endParaRPr lang="de-DE" sz="950" u="sng" dirty="0" smtClean="0">
              <a:latin typeface="Arial" panose="020B0604020202020204" pitchFamily="34" charset="0"/>
              <a:cs typeface="Arial" panose="020B0604020202020204" pitchFamily="34" charset="0"/>
            </a:endParaRPr>
          </a:p>
          <a:p>
            <a:pPr>
              <a:spcBef>
                <a:spcPct val="0"/>
              </a:spcBef>
            </a:pPr>
            <a:r>
              <a:rPr lang="de-DE" sz="950" u="sng" dirty="0" smtClean="0">
                <a:latin typeface="Arial" panose="020B0604020202020204" pitchFamily="34" charset="0"/>
                <a:cs typeface="Arial" panose="020B0604020202020204" pitchFamily="34" charset="0"/>
              </a:rPr>
              <a:t>Kompetenzorientierung:</a:t>
            </a:r>
          </a:p>
          <a:p>
            <a:pPr marL="285750" indent="-285750">
              <a:spcBef>
                <a:spcPct val="0"/>
              </a:spcBef>
              <a:buFont typeface="Arial" charset="0"/>
              <a:buChar char="•"/>
            </a:pPr>
            <a:r>
              <a:rPr lang="de-DE" sz="950" dirty="0" smtClean="0">
                <a:latin typeface="Arial" panose="020B0604020202020204" pitchFamily="34" charset="0"/>
                <a:cs typeface="Arial" panose="020B0604020202020204" pitchFamily="34" charset="0"/>
              </a:rPr>
              <a:t>Seit dem Schuljahr 2004/2005 gelten in Baden-Württemberg für die allgemein bildenden Schulen Bildungsstandards, die festschreiben, über welche Kompetenzen Schülerinnen und Schüler zu einem bestimmten Zeitpunkt verfügen müssen. Ein Kernelement der Bildungsplanreform bildet die </a:t>
            </a:r>
            <a:r>
              <a:rPr lang="de-DE" sz="950" u="sng" dirty="0" smtClean="0">
                <a:latin typeface="Arial" panose="020B0604020202020204" pitchFamily="34" charset="0"/>
                <a:cs typeface="Arial" panose="020B0604020202020204" pitchFamily="34" charset="0"/>
              </a:rPr>
              <a:t>konsequente Weiterentwicklung der Kompetenzformulierungen. </a:t>
            </a:r>
          </a:p>
          <a:p>
            <a:pPr marL="285750" indent="-285750">
              <a:spcBef>
                <a:spcPct val="0"/>
              </a:spcBef>
              <a:buFont typeface="Arial" charset="0"/>
              <a:buChar char="•"/>
            </a:pPr>
            <a:r>
              <a:rPr lang="de-DE" sz="950" dirty="0" smtClean="0">
                <a:latin typeface="Arial" panose="020B0604020202020204" pitchFamily="34" charset="0"/>
                <a:cs typeface="Arial" panose="020B0604020202020204" pitchFamily="34" charset="0"/>
              </a:rPr>
              <a:t>Nicht durchgängig präzise Kompetenzformulierungen in den bestehenden Bildungsplänen sorgten mitunter für Unklarheiten in den Anforderungen und für große Stofffülle, die durch das Bestreben entstand, bestmöglich auf die Prüfungen vorzubereiten. Hier soll deutlich nachgebessert werden. </a:t>
            </a:r>
          </a:p>
          <a:p>
            <a:pPr marL="285750" indent="-285750">
              <a:spcBef>
                <a:spcPct val="0"/>
              </a:spcBef>
              <a:buFont typeface="Arial" charset="0"/>
              <a:buChar char="•"/>
            </a:pPr>
            <a:r>
              <a:rPr lang="de-DE" sz="950" dirty="0" smtClean="0">
                <a:latin typeface="Arial" panose="020B0604020202020204" pitchFamily="34" charset="0"/>
                <a:cs typeface="Arial" panose="020B0604020202020204" pitchFamily="34" charset="0"/>
              </a:rPr>
              <a:t>Leitlinie neuer Lehr- und Bildungspläne sind in allen Ländern die Bildungsstandards der Kultusministerkonferenz (KMK), die als gemeinsamer und verbindlicher Bezugsrahmen für die Qualitätssicherung und Qualitätsentwicklung an Schulen dienen. Diese liegen z. B. für die Fächer Deutsch, Mathematik, Englisch, Französisch sowie die Naturwissenschaften vor. Im Rahmen der Bildungsplanreform 2016 erfolgt ein systematischer Abgleich mit allen vorliegenden KMK-Bildungsstandards. </a:t>
            </a:r>
          </a:p>
          <a:p>
            <a:pPr>
              <a:spcBef>
                <a:spcPct val="0"/>
              </a:spcBef>
              <a:buFont typeface="Arial" charset="0"/>
              <a:buNone/>
            </a:pPr>
            <a:endParaRPr lang="de-DE" sz="950" dirty="0" smtClean="0">
              <a:latin typeface="Arial" panose="020B0604020202020204" pitchFamily="34" charset="0"/>
              <a:cs typeface="Arial" panose="020B0604020202020204" pitchFamily="34" charset="0"/>
            </a:endParaRPr>
          </a:p>
          <a:p>
            <a:pPr>
              <a:spcBef>
                <a:spcPct val="0"/>
              </a:spcBef>
              <a:buFont typeface="Arial" charset="0"/>
              <a:buNone/>
            </a:pPr>
            <a:r>
              <a:rPr lang="de-DE" sz="950" u="sng" dirty="0" smtClean="0">
                <a:latin typeface="Arial" panose="020B0604020202020204" pitchFamily="34" charset="0"/>
                <a:cs typeface="Arial" panose="020B0604020202020204" pitchFamily="34" charset="0"/>
              </a:rPr>
              <a:t>Zum Abbau von Bildungshürden und positiven Umgang mit Heterogenität sollen darüber hinaus die horizontale und die vertikale Abstimmung der Bildungsgänge beitragen:</a:t>
            </a:r>
          </a:p>
          <a:p>
            <a:pPr>
              <a:spcBef>
                <a:spcPct val="0"/>
              </a:spcBef>
              <a:buFont typeface="Arial" charset="0"/>
              <a:buNone/>
            </a:pPr>
            <a:endParaRPr lang="de-DE" sz="950" u="sng" dirty="0" smtClean="0">
              <a:latin typeface="Arial" panose="020B0604020202020204" pitchFamily="34" charset="0"/>
              <a:cs typeface="Arial" panose="020B0604020202020204" pitchFamily="34" charset="0"/>
            </a:endParaRPr>
          </a:p>
          <a:p>
            <a:pPr>
              <a:spcBef>
                <a:spcPct val="0"/>
              </a:spcBef>
            </a:pPr>
            <a:r>
              <a:rPr lang="de-DE" sz="950" u="sng" dirty="0" smtClean="0">
                <a:latin typeface="Arial" panose="020B0604020202020204" pitchFamily="34" charset="0"/>
                <a:cs typeface="Arial" panose="020B0604020202020204" pitchFamily="34" charset="0"/>
              </a:rPr>
              <a:t>Vertikale Abstimmung:</a:t>
            </a:r>
            <a:endParaRPr lang="de-DE" sz="950" u="sng" dirty="0">
              <a:latin typeface="Arial" panose="020B0604020202020204" pitchFamily="34" charset="0"/>
              <a:cs typeface="Arial" panose="020B0604020202020204" pitchFamily="34" charset="0"/>
            </a:endParaRPr>
          </a:p>
          <a:p>
            <a:pPr marL="171450" indent="-171450">
              <a:spcBef>
                <a:spcPct val="0"/>
              </a:spcBef>
              <a:buFont typeface="Arial" panose="020B0604020202020204" pitchFamily="34" charset="0"/>
              <a:buChar char="•"/>
            </a:pPr>
            <a:r>
              <a:rPr lang="de-DE" sz="950" dirty="0" smtClean="0">
                <a:latin typeface="Arial" panose="020B0604020202020204" pitchFamily="34" charset="0"/>
                <a:cs typeface="Arial" panose="020B0604020202020204" pitchFamily="34" charset="0"/>
              </a:rPr>
              <a:t>Auch </a:t>
            </a:r>
            <a:r>
              <a:rPr lang="de-DE" sz="950" dirty="0">
                <a:latin typeface="Arial" panose="020B0604020202020204" pitchFamily="34" charset="0"/>
                <a:cs typeface="Arial" panose="020B0604020202020204" pitchFamily="34" charset="0"/>
              </a:rPr>
              <a:t>die vertikale Abstimmung im Hinblick auf Bildungsanschlüsse soll gewährleistet </a:t>
            </a:r>
            <a:r>
              <a:rPr lang="de-DE" sz="950" dirty="0" smtClean="0">
                <a:latin typeface="Arial" panose="020B0604020202020204" pitchFamily="34" charset="0"/>
                <a:cs typeface="Arial" panose="020B0604020202020204" pitchFamily="34" charset="0"/>
              </a:rPr>
              <a:t>werden, sowohl zwischen Grundschulen und weiterführenden Schulen als auch hin zu den beruflichen Bildungsgängen. In </a:t>
            </a:r>
            <a:r>
              <a:rPr lang="de-DE" sz="950" dirty="0">
                <a:latin typeface="Arial" panose="020B0604020202020204" pitchFamily="34" charset="0"/>
                <a:cs typeface="Arial" panose="020B0604020202020204" pitchFamily="34" charset="0"/>
              </a:rPr>
              <a:t>den </a:t>
            </a:r>
            <a:r>
              <a:rPr lang="de-DE" sz="950" dirty="0" smtClean="0">
                <a:latin typeface="Arial" panose="020B0604020202020204" pitchFamily="34" charset="0"/>
                <a:cs typeface="Arial" panose="020B0604020202020204" pitchFamily="34" charset="0"/>
              </a:rPr>
              <a:t>Kommissionen </a:t>
            </a:r>
            <a:r>
              <a:rPr lang="de-DE" sz="950" dirty="0">
                <a:latin typeface="Arial" panose="020B0604020202020204" pitchFamily="34" charset="0"/>
                <a:cs typeface="Arial" panose="020B0604020202020204" pitchFamily="34" charset="0"/>
              </a:rPr>
              <a:t>für den gemeinsamen Bildungsplan und für den Plan für das </a:t>
            </a:r>
            <a:r>
              <a:rPr lang="de-DE" sz="950" dirty="0" smtClean="0">
                <a:latin typeface="Arial" panose="020B0604020202020204" pitchFamily="34" charset="0"/>
                <a:cs typeface="Arial" panose="020B0604020202020204" pitchFamily="34" charset="0"/>
              </a:rPr>
              <a:t>Gymnasium </a:t>
            </a:r>
            <a:r>
              <a:rPr lang="de-DE" sz="950" dirty="0">
                <a:latin typeface="Arial" panose="020B0604020202020204" pitchFamily="34" charset="0"/>
                <a:cs typeface="Arial" panose="020B0604020202020204" pitchFamily="34" charset="0"/>
              </a:rPr>
              <a:t>wirken beispielsweise Vertreterinnen und Vertreter von beruflichen Schulen </a:t>
            </a:r>
            <a:r>
              <a:rPr lang="de-DE" sz="950" dirty="0" smtClean="0">
                <a:latin typeface="Arial" panose="020B0604020202020204" pitchFamily="34" charset="0"/>
                <a:cs typeface="Arial" panose="020B0604020202020204" pitchFamily="34" charset="0"/>
              </a:rPr>
              <a:t>mit, </a:t>
            </a:r>
            <a:r>
              <a:rPr lang="de-DE" sz="950" dirty="0">
                <a:latin typeface="Arial" panose="020B0604020202020204" pitchFamily="34" charset="0"/>
                <a:cs typeface="Arial" panose="020B0604020202020204" pitchFamily="34" charset="0"/>
              </a:rPr>
              <a:t>um auch hier die Übergänge zwischen den Schularten zu </a:t>
            </a:r>
            <a:r>
              <a:rPr lang="de-DE" sz="950" dirty="0" smtClean="0">
                <a:latin typeface="Arial" panose="020B0604020202020204" pitchFamily="34" charset="0"/>
                <a:cs typeface="Arial" panose="020B0604020202020204" pitchFamily="34" charset="0"/>
              </a:rPr>
              <a:t>optimieren. </a:t>
            </a:r>
            <a:endParaRPr lang="de-DE" sz="950" dirty="0">
              <a:latin typeface="Arial" panose="020B0604020202020204" pitchFamily="34" charset="0"/>
              <a:cs typeface="Arial" panose="020B0604020202020204" pitchFamily="34" charset="0"/>
            </a:endParaRPr>
          </a:p>
          <a:p>
            <a:pPr marL="171450" indent="-171450">
              <a:spcBef>
                <a:spcPct val="0"/>
              </a:spcBef>
              <a:buFont typeface="Arial" panose="020B0604020202020204" pitchFamily="34" charset="0"/>
              <a:buChar char="•"/>
            </a:pPr>
            <a:r>
              <a:rPr lang="de-DE" sz="950" dirty="0">
                <a:latin typeface="Arial" panose="020B0604020202020204" pitchFamily="34" charset="0"/>
                <a:cs typeface="Arial" panose="020B0604020202020204" pitchFamily="34" charset="0"/>
              </a:rPr>
              <a:t>Für die verschiedenen Sonderschultypen, die die Bildungsgänge der allgemeinen Schulen führen, wird der Prozess von sogenannten </a:t>
            </a:r>
            <a:r>
              <a:rPr lang="de-DE" sz="950" dirty="0" smtClean="0">
                <a:latin typeface="Arial" panose="020B0604020202020204" pitchFamily="34" charset="0"/>
                <a:cs typeface="Arial" panose="020B0604020202020204" pitchFamily="34" charset="0"/>
              </a:rPr>
              <a:t>Lesegruppen (bestehend </a:t>
            </a:r>
            <a:r>
              <a:rPr lang="de-DE" sz="950" dirty="0">
                <a:latin typeface="Arial" panose="020B0604020202020204" pitchFamily="34" charset="0"/>
                <a:cs typeface="Arial" panose="020B0604020202020204" pitchFamily="34" charset="0"/>
              </a:rPr>
              <a:t>aus erfahrenen Sonderpädagoginnen und Sonderpädagogen und </a:t>
            </a:r>
            <a:r>
              <a:rPr lang="de-DE" sz="950" dirty="0" smtClean="0">
                <a:latin typeface="Arial" panose="020B0604020202020204" pitchFamily="34" charset="0"/>
                <a:cs typeface="Arial" panose="020B0604020202020204" pitchFamily="34" charset="0"/>
              </a:rPr>
              <a:t>Seminarvertretern) begleitet. </a:t>
            </a:r>
            <a:endParaRPr lang="de-DE" sz="950" dirty="0">
              <a:latin typeface="Arial" panose="020B0604020202020204" pitchFamily="34" charset="0"/>
              <a:cs typeface="Arial" panose="020B0604020202020204" pitchFamily="34" charset="0"/>
            </a:endParaRPr>
          </a:p>
          <a:p>
            <a:pPr marL="171450" indent="-171450">
              <a:spcBef>
                <a:spcPct val="0"/>
              </a:spcBef>
              <a:buFont typeface="Arial" panose="020B0604020202020204" pitchFamily="34" charset="0"/>
              <a:buChar char="•"/>
            </a:pPr>
            <a:r>
              <a:rPr lang="de-DE" sz="950" dirty="0" smtClean="0">
                <a:latin typeface="Arial" panose="020B0604020202020204" pitchFamily="34" charset="0"/>
                <a:cs typeface="Arial" panose="020B0604020202020204" pitchFamily="34" charset="0"/>
              </a:rPr>
              <a:t>Überdies bilden die </a:t>
            </a:r>
            <a:r>
              <a:rPr lang="de-DE" sz="950" dirty="0">
                <a:latin typeface="Arial" panose="020B0604020202020204" pitchFamily="34" charset="0"/>
                <a:cs typeface="Arial" panose="020B0604020202020204" pitchFamily="34" charset="0"/>
              </a:rPr>
              <a:t>Leitperspektiven, die fächerübergreifend und spiralcurricular in die Bildungspläne integriert sind, </a:t>
            </a:r>
            <a:r>
              <a:rPr lang="de-DE" sz="950" dirty="0" smtClean="0">
                <a:latin typeface="Arial" panose="020B0604020202020204" pitchFamily="34" charset="0"/>
                <a:cs typeface="Arial" panose="020B0604020202020204" pitchFamily="34" charset="0"/>
              </a:rPr>
              <a:t>einen roten Faden, </a:t>
            </a:r>
            <a:r>
              <a:rPr lang="de-DE" sz="950" dirty="0">
                <a:latin typeface="Arial" panose="020B0604020202020204" pitchFamily="34" charset="0"/>
                <a:cs typeface="Arial" panose="020B0604020202020204" pitchFamily="34" charset="0"/>
              </a:rPr>
              <a:t>der </a:t>
            </a:r>
            <a:r>
              <a:rPr lang="de-DE" sz="950" dirty="0" smtClean="0">
                <a:latin typeface="Arial" panose="020B0604020202020204" pitchFamily="34" charset="0"/>
                <a:cs typeface="Arial" panose="020B0604020202020204" pitchFamily="34" charset="0"/>
              </a:rPr>
              <a:t>in der Grundschule beginnt und in den weiteführenden allgemein bildenden Schulen seine Fortsetzung findet. </a:t>
            </a:r>
          </a:p>
          <a:p>
            <a:pPr marL="171450" indent="-171450">
              <a:spcBef>
                <a:spcPct val="0"/>
              </a:spcBef>
              <a:buFont typeface="Arial" panose="020B0604020202020204" pitchFamily="34" charset="0"/>
              <a:buChar char="•"/>
            </a:pPr>
            <a:endParaRPr lang="de-DE" sz="950" dirty="0" smtClean="0">
              <a:latin typeface="Arial" panose="020B0604020202020204" pitchFamily="34" charset="0"/>
              <a:cs typeface="Arial" panose="020B0604020202020204" pitchFamily="34" charset="0"/>
            </a:endParaRPr>
          </a:p>
          <a:p>
            <a:pPr>
              <a:spcBef>
                <a:spcPct val="0"/>
              </a:spcBef>
            </a:pPr>
            <a:r>
              <a:rPr lang="de-DE" sz="950" u="sng" dirty="0" smtClean="0">
                <a:latin typeface="Arial" panose="020B0604020202020204" pitchFamily="34" charset="0"/>
                <a:cs typeface="Arial" panose="020B0604020202020204" pitchFamily="34" charset="0"/>
              </a:rPr>
              <a:t>Horizontale </a:t>
            </a:r>
            <a:r>
              <a:rPr lang="de-DE" sz="950" u="sng" dirty="0">
                <a:latin typeface="Arial" panose="020B0604020202020204" pitchFamily="34" charset="0"/>
                <a:cs typeface="Arial" panose="020B0604020202020204" pitchFamily="34" charset="0"/>
              </a:rPr>
              <a:t>Abstimmung: </a:t>
            </a:r>
          </a:p>
          <a:p>
            <a:pPr marL="171450" indent="-171450">
              <a:spcBef>
                <a:spcPct val="0"/>
              </a:spcBef>
              <a:buFont typeface="Arial" panose="020B0604020202020204" pitchFamily="34" charset="0"/>
              <a:buChar char="•"/>
            </a:pPr>
            <a:r>
              <a:rPr lang="de-DE" sz="950" dirty="0">
                <a:latin typeface="Arial" panose="020B0604020202020204" pitchFamily="34" charset="0"/>
                <a:cs typeface="Arial" panose="020B0604020202020204" pitchFamily="34" charset="0"/>
              </a:rPr>
              <a:t>Durch schulartübergreifend abgestimmte Kompetenzen und Inhalte wird die horizontale Durchlässigkeit  zwischen den Bildungsgängen erhöht. Der Bildungsplan für das </a:t>
            </a:r>
            <a:r>
              <a:rPr lang="de-DE" sz="950" dirty="0" smtClean="0">
                <a:latin typeface="Arial" panose="020B0604020202020204" pitchFamily="34" charset="0"/>
                <a:cs typeface="Arial" panose="020B0604020202020204" pitchFamily="34" charset="0"/>
              </a:rPr>
              <a:t>Gymnasium </a:t>
            </a:r>
            <a:r>
              <a:rPr lang="de-DE" sz="950" dirty="0">
                <a:latin typeface="Arial" panose="020B0604020202020204" pitchFamily="34" charset="0"/>
                <a:cs typeface="Arial" panose="020B0604020202020204" pitchFamily="34" charset="0"/>
              </a:rPr>
              <a:t>wird in enger Abstimmung mit dem gemeinsamen Bildungsplan für die Sekundarstufe I entwickelt.</a:t>
            </a:r>
          </a:p>
          <a:p>
            <a:pPr marL="171450" indent="-171450">
              <a:spcBef>
                <a:spcPct val="0"/>
              </a:spcBef>
              <a:buFont typeface="Arial" panose="020B0604020202020204" pitchFamily="34" charset="0"/>
              <a:buChar char="•"/>
            </a:pPr>
            <a:r>
              <a:rPr lang="de-DE" sz="950" dirty="0">
                <a:latin typeface="Arial" panose="020B0604020202020204" pitchFamily="34" charset="0"/>
                <a:cs typeface="Arial" panose="020B0604020202020204" pitchFamily="34" charset="0"/>
              </a:rPr>
              <a:t>Im Sinne einer höheren Durchlässigkeit zwischen den Schularten werden schulartspezifische Fächerverbünde aufgegeben.</a:t>
            </a:r>
          </a:p>
          <a:p>
            <a:pPr marL="171450" indent="-171450">
              <a:spcBef>
                <a:spcPct val="0"/>
              </a:spcBef>
              <a:buFont typeface="Arial" panose="020B0604020202020204" pitchFamily="34" charset="0"/>
              <a:buChar char="•"/>
            </a:pPr>
            <a:r>
              <a:rPr lang="de-DE" sz="950" dirty="0" smtClean="0">
                <a:latin typeface="Arial" panose="020B0604020202020204" pitchFamily="34" charset="0"/>
                <a:cs typeface="Arial" panose="020B0604020202020204" pitchFamily="34" charset="0"/>
              </a:rPr>
              <a:t>Zudem wird der </a:t>
            </a:r>
            <a:r>
              <a:rPr lang="de-DE" sz="950" dirty="0">
                <a:latin typeface="Arial" panose="020B0604020202020204" pitchFamily="34" charset="0"/>
                <a:cs typeface="Arial" panose="020B0604020202020204" pitchFamily="34" charset="0"/>
              </a:rPr>
              <a:t>Beginn der Fremdsprachen </a:t>
            </a:r>
            <a:r>
              <a:rPr lang="de-DE" sz="950" dirty="0" smtClean="0">
                <a:latin typeface="Arial" panose="020B0604020202020204" pitchFamily="34" charset="0"/>
                <a:cs typeface="Arial" panose="020B0604020202020204" pitchFamily="34" charset="0"/>
              </a:rPr>
              <a:t>vereinheitlicht</a:t>
            </a:r>
            <a:r>
              <a:rPr lang="de-DE" sz="950" dirty="0">
                <a:latin typeface="Arial" panose="020B0604020202020204" pitchFamily="34" charset="0"/>
                <a:cs typeface="Arial" panose="020B0604020202020204" pitchFamily="34" charset="0"/>
              </a:rPr>
              <a:t>. </a:t>
            </a:r>
            <a:r>
              <a:rPr lang="de-DE" sz="950" dirty="0" smtClean="0">
                <a:latin typeface="Arial" panose="020B0604020202020204" pitchFamily="34" charset="0"/>
                <a:cs typeface="Arial" panose="020B0604020202020204" pitchFamily="34" charset="0"/>
                <a:sym typeface="Wingdings" panose="05000000000000000000" pitchFamily="2" charset="2"/>
              </a:rPr>
              <a:t>		</a:t>
            </a:r>
            <a:endParaRPr lang="de-DE" sz="950" dirty="0" smtClean="0">
              <a:latin typeface="Arial" panose="020B0604020202020204" pitchFamily="34" charset="0"/>
              <a:cs typeface="Arial" panose="020B0604020202020204" pitchFamily="34" charset="0"/>
            </a:endParaRPr>
          </a:p>
          <a:p>
            <a:pPr marL="285750" indent="-285750">
              <a:spcBef>
                <a:spcPct val="0"/>
              </a:spcBef>
              <a:buFont typeface="Arial" charset="0"/>
              <a:buChar char="•"/>
            </a:pPr>
            <a:endParaRPr lang="de-DE" sz="950" dirty="0" smtClean="0">
              <a:latin typeface="Arial" panose="020B0604020202020204" pitchFamily="34" charset="0"/>
              <a:cs typeface="Arial" panose="020B0604020202020204" pitchFamily="34" charset="0"/>
            </a:endParaRPr>
          </a:p>
          <a:p>
            <a:pPr marL="285750" indent="-285750">
              <a:spcBef>
                <a:spcPct val="0"/>
              </a:spcBef>
              <a:buFont typeface="Arial" charset="0"/>
              <a:buChar char="•"/>
            </a:pPr>
            <a:endParaRPr lang="de-DE" sz="950" dirty="0" smtClean="0"/>
          </a:p>
        </p:txBody>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85132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16032" y="4492117"/>
            <a:ext cx="6300056" cy="4848569"/>
          </a:xfrm>
        </p:spPr>
        <p:txBody>
          <a:bodyPr/>
          <a:lstStyle/>
          <a:p>
            <a:pPr marL="171450" indent="-171450">
              <a:buFont typeface="Arial" panose="020B0604020202020204" pitchFamily="34" charset="0"/>
              <a:buChar char="•"/>
            </a:pPr>
            <a:endParaRPr lang="de-DE" u="sng"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a:xfrm>
            <a:off x="668354" y="272230"/>
            <a:ext cx="395941" cy="153888"/>
          </a:xfrm>
        </p:spPr>
        <p:txBody>
          <a:bodyPr/>
          <a:lstStyle/>
          <a:p>
            <a:r>
              <a:rPr lang="de-DE" dirty="0" smtClean="0"/>
              <a:t>Seite </a:t>
            </a:r>
            <a:fld id="{F8FF1768-1DF2-410F-ABF6-E09C1CB8A556}" type="slidenum">
              <a:rPr lang="de-DE" smtClean="0"/>
              <a:pPr/>
              <a:t>8</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1171293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64268" y="4492118"/>
            <a:ext cx="5943265" cy="4879935"/>
          </a:xfrm>
        </p:spPr>
        <p:txBody>
          <a:bodyPr/>
          <a:lstStyle/>
          <a:p>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a:xfrm>
            <a:off x="668353" y="272230"/>
            <a:ext cx="395941" cy="153888"/>
          </a:xfrm>
        </p:spPr>
        <p:txBody>
          <a:bodyPr/>
          <a:lstStyle/>
          <a:p>
            <a:r>
              <a:rPr lang="de-DE" dirty="0" smtClean="0"/>
              <a:t>Seite </a:t>
            </a:r>
            <a:fld id="{F8FF1768-1DF2-410F-ABF6-E09C1CB8A556}" type="slidenum">
              <a:rPr lang="de-DE" smtClean="0"/>
              <a:pPr/>
              <a:t>10</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4213786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64272" y="4497232"/>
            <a:ext cx="5943264" cy="4983993"/>
          </a:xfrm>
        </p:spPr>
        <p:txBody>
          <a:bodyPr/>
          <a:lstStyle/>
          <a:p>
            <a:endParaRPr lang="de-DE" b="1"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a:xfrm>
            <a:off x="597819" y="272230"/>
            <a:ext cx="466474" cy="153888"/>
          </a:xfrm>
        </p:spPr>
        <p:txBody>
          <a:bodyPr/>
          <a:lstStyle/>
          <a:p>
            <a:r>
              <a:rPr lang="de-DE" dirty="0" smtClean="0"/>
              <a:t>Seite </a:t>
            </a:r>
            <a:fld id="{F8FF1768-1DF2-410F-ABF6-E09C1CB8A556}" type="slidenum">
              <a:rPr lang="de-DE" smtClean="0"/>
              <a:pPr/>
              <a:t>14</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3612612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17</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3846898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pPr>
                <a:defRPr/>
              </a:pPr>
              <a:t>‹Nr.›</a:t>
            </a:fld>
            <a:endParaRPr lang="de-DE" dirty="0"/>
          </a:p>
        </p:txBody>
      </p:sp>
    </p:spTree>
    <p:extLst>
      <p:ext uri="{BB962C8B-B14F-4D97-AF65-F5344CB8AC3E}">
        <p14:creationId xmlns:p14="http://schemas.microsoft.com/office/powerpoint/2010/main" val="80113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402673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de-DE" dirty="0">
              <a:solidFill>
                <a:prstClr val="black">
                  <a:tint val="75000"/>
                </a:prstClr>
              </a:solidFill>
            </a:endParaRPr>
          </a:p>
        </p:txBody>
      </p:sp>
    </p:spTree>
    <p:extLst>
      <p:ext uri="{BB962C8B-B14F-4D97-AF65-F5344CB8AC3E}">
        <p14:creationId xmlns:p14="http://schemas.microsoft.com/office/powerpoint/2010/main" val="141275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4"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fld id="{B28F9D38-746F-4F66-8DFA-FA7E04203DA6}"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380350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2"/>
          <p:cNvSpPr>
            <a:spLocks noGrp="1"/>
          </p:cNvSpPr>
          <p:nvPr>
            <p:ph type="ftr" sz="quarter" idx="10"/>
          </p:nvPr>
        </p:nvSpPr>
        <p:spPr/>
        <p:txBody>
          <a:bodyPr/>
          <a:lstStyle>
            <a:lvl1pPr algn="ctr">
              <a:defRPr/>
            </a:lvl1pPr>
          </a:lstStyle>
          <a:p>
            <a:r>
              <a:rPr lang="de-DE" dirty="0" smtClean="0">
                <a:solidFill>
                  <a:prstClr val="black">
                    <a:tint val="75000"/>
                  </a:prstClr>
                </a:solidFill>
              </a:rPr>
              <a:t>TITEL DES VORTRAGS</a:t>
            </a:r>
            <a:endParaRPr lang="de-DE" dirty="0">
              <a:solidFill>
                <a:prstClr val="black">
                  <a:tint val="75000"/>
                </a:prstClr>
              </a:solidFill>
            </a:endParaRPr>
          </a:p>
        </p:txBody>
      </p:sp>
      <p:sp>
        <p:nvSpPr>
          <p:cNvPr id="3" name="Foliennummernplatzhalter 3"/>
          <p:cNvSpPr>
            <a:spLocks noGrp="1"/>
          </p:cNvSpPr>
          <p:nvPr>
            <p:ph type="sldNum" sz="quarter" idx="11"/>
          </p:nvPr>
        </p:nvSpPr>
        <p:spPr/>
        <p:txBody>
          <a:bodyPr/>
          <a:lstStyle>
            <a:lvl1pPr>
              <a:defRPr/>
            </a:lvl1pPr>
          </a:lstStyle>
          <a:p>
            <a:fld id="{B28F9D38-746F-4F66-8DFA-FA7E04203DA6}"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200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r>
              <a:rPr lang="de-DE" dirty="0" smtClean="0">
                <a:solidFill>
                  <a:prstClr val="black">
                    <a:tint val="75000"/>
                  </a:prstClr>
                </a:solidFill>
              </a:rPr>
              <a:t>Bildungsplanreform 2015 Baden-Württemberg</a:t>
            </a:r>
            <a:endParaRPr lang="de-DE" dirty="0">
              <a:solidFill>
                <a:prstClr val="black">
                  <a:tint val="75000"/>
                </a:prstClr>
              </a:solidFill>
            </a:endParaRPr>
          </a:p>
        </p:txBody>
      </p:sp>
      <p:sp>
        <p:nvSpPr>
          <p:cNvPr id="5" name="Foliennummernplatzhalter 5"/>
          <p:cNvSpPr>
            <a:spLocks noGrp="1"/>
          </p:cNvSpPr>
          <p:nvPr>
            <p:ph type="sldNum" sz="quarter" idx="11"/>
          </p:nvPr>
        </p:nvSpPr>
        <p:spPr>
          <a:xfrm>
            <a:off x="8316913" y="6381750"/>
            <a:ext cx="719137" cy="311150"/>
          </a:xfrm>
          <a:prstGeom prst="rect">
            <a:avLst/>
          </a:prstGeom>
        </p:spPr>
        <p:txBody>
          <a:bodyPr/>
          <a:lstStyle>
            <a:lvl1pPr>
              <a:defRPr sz="1000">
                <a:latin typeface="Arial" pitchFamily="34" charset="0"/>
                <a:cs typeface="Arial" pitchFamily="34" charset="0"/>
              </a:defRPr>
            </a:lvl1pPr>
          </a:lstStyle>
          <a:p>
            <a:pPr>
              <a:defRPr/>
            </a:pPr>
            <a:fld id="{B9B83040-7942-4169-937C-1F2142603911}"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229048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endParaRPr lang="de-DE" dirty="0" smtClean="0">
              <a:solidFill>
                <a:prstClr val="black">
                  <a:tint val="75000"/>
                </a:prstClr>
              </a:solidFill>
            </a:endParaRPr>
          </a:p>
          <a:p>
            <a:pPr>
              <a:defRPr/>
            </a:pPr>
            <a:endParaRPr lang="de-DE" dirty="0">
              <a:solidFill>
                <a:prstClr val="black">
                  <a:tint val="75000"/>
                </a:prstClr>
              </a:solidFill>
            </a:endParaRP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7BA22D5F-6554-4585-AE32-D161EF27D20C}"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3236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184078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45651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222548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261170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4"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fld id="{B28F9D38-746F-4F66-8DFA-FA7E04203DA6}" type="slidenum">
              <a:rPr lang="de-DE" smtClean="0"/>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2"/>
          <p:cNvSpPr>
            <a:spLocks noGrp="1"/>
          </p:cNvSpPr>
          <p:nvPr>
            <p:ph type="ftr" sz="quarter" idx="10"/>
          </p:nvPr>
        </p:nvSpPr>
        <p:spPr/>
        <p:txBody>
          <a:bodyPr/>
          <a:lstStyle>
            <a:lvl1pPr algn="ctr">
              <a:defRPr/>
            </a:lvl1pPr>
          </a:lstStyle>
          <a:p>
            <a:r>
              <a:rPr lang="de-DE" dirty="0" smtClean="0"/>
              <a:t>TITEL DES VORTRAGS</a:t>
            </a:r>
            <a:endParaRPr lang="de-DE" dirty="0"/>
          </a:p>
        </p:txBody>
      </p:sp>
      <p:sp>
        <p:nvSpPr>
          <p:cNvPr id="3" name="Foliennummernplatzhalter 3"/>
          <p:cNvSpPr>
            <a:spLocks noGrp="1"/>
          </p:cNvSpPr>
          <p:nvPr>
            <p:ph type="sldNum" sz="quarter" idx="11"/>
          </p:nvPr>
        </p:nvSpPr>
        <p:spPr/>
        <p:txBody>
          <a:bodyPr/>
          <a:lstStyle>
            <a:lvl1pPr>
              <a:defRPr/>
            </a:lvl1pPr>
          </a:lstStyle>
          <a:p>
            <a:fld id="{B28F9D38-746F-4F66-8DFA-FA7E04203DA6}" type="slidenum">
              <a:rPr lang="de-DE" smtClean="0"/>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r>
              <a:rPr lang="de-DE" dirty="0" smtClean="0"/>
              <a:t>Bildungsplanreform 2015 Baden-Württemberg</a:t>
            </a:r>
            <a:endParaRPr lang="de-DE" dirty="0"/>
          </a:p>
        </p:txBody>
      </p:sp>
      <p:sp>
        <p:nvSpPr>
          <p:cNvPr id="5" name="Foliennummernplatzhalter 5"/>
          <p:cNvSpPr>
            <a:spLocks noGrp="1"/>
          </p:cNvSpPr>
          <p:nvPr>
            <p:ph type="sldNum" sz="quarter" idx="11"/>
          </p:nvPr>
        </p:nvSpPr>
        <p:spPr>
          <a:xfrm>
            <a:off x="8316913" y="6381750"/>
            <a:ext cx="719137" cy="311150"/>
          </a:xfrm>
          <a:prstGeom prst="rect">
            <a:avLst/>
          </a:prstGeom>
        </p:spPr>
        <p:txBody>
          <a:bodyPr/>
          <a:lstStyle>
            <a:lvl1pPr>
              <a:defRPr sz="1000">
                <a:latin typeface="Arial" pitchFamily="34" charset="0"/>
                <a:cs typeface="Arial" pitchFamily="34" charset="0"/>
              </a:defRPr>
            </a:lvl1pPr>
          </a:lstStyle>
          <a:p>
            <a:pPr>
              <a:defRPr/>
            </a:pPr>
            <a:fld id="{B9B83040-7942-4169-937C-1F2142603911}" type="slidenum">
              <a:rPr lang="de-DE" smtClean="0"/>
              <a:pPr>
                <a:defRPr/>
              </a:pPr>
              <a:t>‹Nr.›</a:t>
            </a:fld>
            <a:endParaRPr lang="de-DE" dirty="0"/>
          </a:p>
        </p:txBody>
      </p:sp>
    </p:spTree>
    <p:extLst>
      <p:ext uri="{BB962C8B-B14F-4D97-AF65-F5344CB8AC3E}">
        <p14:creationId xmlns:p14="http://schemas.microsoft.com/office/powerpoint/2010/main" val="401215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endParaRPr lang="de-DE" dirty="0" smtClean="0"/>
          </a:p>
          <a:p>
            <a:pPr>
              <a:defRPr/>
            </a:pPr>
            <a:endParaRPr lang="de-DE" dirty="0"/>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7BA22D5F-6554-4585-AE32-D161EF27D20C}" type="slidenum">
              <a:rPr lang="de-DE" smtClean="0"/>
              <a:pPr>
                <a:defRPr/>
              </a:pPr>
              <a:t>‹Nr.›</a:t>
            </a:fld>
            <a:endParaRPr lang="de-DE" dirty="0"/>
          </a:p>
        </p:txBody>
      </p:sp>
    </p:spTree>
    <p:extLst>
      <p:ext uri="{BB962C8B-B14F-4D97-AF65-F5344CB8AC3E}">
        <p14:creationId xmlns:p14="http://schemas.microsoft.com/office/powerpoint/2010/main" val="181848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smtClean="0"/>
              <a:pPr>
                <a:defRPr/>
              </a:pPr>
              <a:t>‹Nr.›</a:t>
            </a:fld>
            <a:endParaRPr lang="de-DE" dirty="0"/>
          </a:p>
        </p:txBody>
      </p:sp>
    </p:spTree>
    <p:extLst>
      <p:ext uri="{BB962C8B-B14F-4D97-AF65-F5344CB8AC3E}">
        <p14:creationId xmlns:p14="http://schemas.microsoft.com/office/powerpoint/2010/main" val="380509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pPr>
                <a:defRPr/>
              </a:pPr>
              <a:t>‹Nr.›</a:t>
            </a:fld>
            <a:endParaRPr lang="de-DE" dirty="0"/>
          </a:p>
        </p:txBody>
      </p:sp>
    </p:spTree>
    <p:extLst>
      <p:ext uri="{BB962C8B-B14F-4D97-AF65-F5344CB8AC3E}">
        <p14:creationId xmlns:p14="http://schemas.microsoft.com/office/powerpoint/2010/main" val="371958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pPr>
                <a:defRPr/>
              </a:pPr>
              <a:t>‹Nr.›</a:t>
            </a:fld>
            <a:endParaRPr lang="de-DE" dirty="0"/>
          </a:p>
        </p:txBody>
      </p:sp>
    </p:spTree>
    <p:extLst>
      <p:ext uri="{BB962C8B-B14F-4D97-AF65-F5344CB8AC3E}">
        <p14:creationId xmlns:p14="http://schemas.microsoft.com/office/powerpoint/2010/main" val="175912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image" Target="../media/image4.emf"/><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57200" y="1773238"/>
            <a:ext cx="8229600" cy="435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 name="Fußzeilenplatzhalter 4"/>
          <p:cNvSpPr>
            <a:spLocks noGrp="1"/>
          </p:cNvSpPr>
          <p:nvPr>
            <p:ph type="ftr" sz="quarter" idx="3"/>
          </p:nvPr>
        </p:nvSpPr>
        <p:spPr>
          <a:xfrm>
            <a:off x="107950" y="6453188"/>
            <a:ext cx="374332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dirty="0" smtClean="0"/>
              <a:t>TITEL DES VORTRAGS</a:t>
            </a:r>
            <a:endParaRPr lang="de-DE" dirty="0"/>
          </a:p>
        </p:txBody>
      </p:sp>
      <p:sp>
        <p:nvSpPr>
          <p:cNvPr id="6" name="Foliennummernplatzhalter 5"/>
          <p:cNvSpPr>
            <a:spLocks noGrp="1"/>
          </p:cNvSpPr>
          <p:nvPr>
            <p:ph type="sldNum" sz="quarter" idx="4"/>
          </p:nvPr>
        </p:nvSpPr>
        <p:spPr>
          <a:xfrm>
            <a:off x="6588125" y="64722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B28F9D38-746F-4F66-8DFA-FA7E04203DA6}" type="slidenum">
              <a:rPr lang="de-DE" smtClean="0"/>
              <a:pPr/>
              <a:t>‹Nr.›</a:t>
            </a:fld>
            <a:endParaRPr lang="de-DE" dirty="0"/>
          </a:p>
        </p:txBody>
      </p:sp>
      <p:pic>
        <p:nvPicPr>
          <p:cNvPr id="1029" name="Picture 5" descr="logo_ls_farbig_vektor_S-korrigiert"/>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6804025" y="177800"/>
            <a:ext cx="2116138" cy="576263"/>
          </a:xfrm>
          <a:prstGeom prst="rect">
            <a:avLst/>
          </a:prstGeom>
          <a:noFill/>
          <a:ln w="9525">
            <a:noFill/>
            <a:miter lim="800000"/>
            <a:headEnd/>
            <a:tailEnd/>
          </a:ln>
        </p:spPr>
      </p:pic>
      <p:sp>
        <p:nvSpPr>
          <p:cNvPr id="10" name="Textfeld 9"/>
          <p:cNvSpPr txBox="1"/>
          <p:nvPr/>
        </p:nvSpPr>
        <p:spPr>
          <a:xfrm>
            <a:off x="223838" y="1012825"/>
            <a:ext cx="8696325" cy="431800"/>
          </a:xfrm>
          <a:prstGeom prst="rect">
            <a:avLst/>
          </a:prstGeom>
          <a:solidFill>
            <a:srgbClr val="FFFF99"/>
          </a:solidFill>
        </p:spPr>
        <p:txBody>
          <a:bodyPr>
            <a:spAutoFit/>
          </a:bodyPr>
          <a:lstStyle/>
          <a:p>
            <a:pPr algn="ctr" fontAlgn="auto">
              <a:spcBef>
                <a:spcPts val="0"/>
              </a:spcBef>
              <a:spcAft>
                <a:spcPts val="0"/>
              </a:spcAft>
              <a:defRPr/>
            </a:pPr>
            <a:endParaRPr lang="de-DE" sz="2800" b="1" dirty="0">
              <a:latin typeface="Arial" pitchFamily="34" charset="0"/>
              <a:cs typeface="Arial" pitchFamily="34" charset="0"/>
            </a:endParaRPr>
          </a:p>
        </p:txBody>
      </p:sp>
      <p:pic>
        <p:nvPicPr>
          <p:cNvPr id="1031" name="Grafik 1"/>
          <p:cNvPicPr>
            <a:picLocks noChangeAspect="1"/>
          </p:cNvPicPr>
          <p:nvPr/>
        </p:nvPicPr>
        <p:blipFill>
          <a:blip r:embed="rId13" cstate="print"/>
          <a:srcRect/>
          <a:stretch>
            <a:fillRect/>
          </a:stretch>
        </p:blipFill>
        <p:spPr bwMode="auto">
          <a:xfrm>
            <a:off x="241300" y="82550"/>
            <a:ext cx="1873250" cy="768350"/>
          </a:xfrm>
          <a:prstGeom prst="rect">
            <a:avLst/>
          </a:prstGeom>
          <a:noFill/>
          <a:ln w="9525">
            <a:noFill/>
            <a:miter lim="800000"/>
            <a:headEnd/>
            <a:tailEnd/>
          </a:ln>
        </p:spPr>
      </p:pic>
      <p:pic>
        <p:nvPicPr>
          <p:cNvPr id="8" name="Bild 7" descr="Bildungdieallengerechtwird.tif"/>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956376" y="6106240"/>
            <a:ext cx="1024128" cy="707136"/>
          </a:xfrm>
          <a:prstGeom prst="rect">
            <a:avLst/>
          </a:prstGeom>
        </p:spPr>
      </p:pic>
      <p:pic>
        <p:nvPicPr>
          <p:cNvPr id="9" name="Bild 8"/>
          <p:cNvPicPr>
            <a:picLocks/>
          </p:cNvPicPr>
          <p:nvPr userDrawn="1"/>
        </p:nvPicPr>
        <p:blipFill>
          <a:blip r:embed="rId15" cstate="print"/>
          <a:stretch>
            <a:fillRect/>
          </a:stretch>
        </p:blipFill>
        <p:spPr>
          <a:xfrm flipV="1">
            <a:off x="217104" y="6021288"/>
            <a:ext cx="8712968" cy="36008"/>
          </a:xfrm>
          <a:prstGeom prst="rect">
            <a:avLst/>
          </a:prstGeom>
        </p:spPr>
      </p:pic>
    </p:spTree>
  </p:cSld>
  <p:clrMap bg1="lt1" tx1="dk1" bg2="lt2" tx2="dk2" accent1="accent1" accent2="accent2" accent3="accent3" accent4="accent4" accent5="accent5" accent6="accent6" hlink="hlink" folHlink="folHlink"/>
  <p:sldLayoutIdLst>
    <p:sldLayoutId id="2147483742" r:id="rId1"/>
    <p:sldLayoutId id="2147483745" r:id="rId2"/>
    <p:sldLayoutId id="2147483747" r:id="rId3"/>
    <p:sldLayoutId id="2147483748" r:id="rId4"/>
    <p:sldLayoutId id="2147483749" r:id="rId5"/>
    <p:sldLayoutId id="2147483750" r:id="rId6"/>
    <p:sldLayoutId id="2147483751" r:id="rId7"/>
    <p:sldLayoutId id="2147483757" r:id="rId8"/>
    <p:sldLayoutId id="2147483769" r:id="rId9"/>
    <p:sldLayoutId id="214748378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57200" y="1773238"/>
            <a:ext cx="8229600" cy="435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 name="Fußzeilenplatzhalter 4"/>
          <p:cNvSpPr>
            <a:spLocks noGrp="1"/>
          </p:cNvSpPr>
          <p:nvPr>
            <p:ph type="ftr" sz="quarter" idx="3"/>
          </p:nvPr>
        </p:nvSpPr>
        <p:spPr>
          <a:xfrm>
            <a:off x="107950" y="6453188"/>
            <a:ext cx="374332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a:solidFill>
                  <a:prstClr val="black">
                    <a:tint val="75000"/>
                  </a:prstClr>
                </a:solidFill>
              </a:rPr>
              <a:t>TITEL DES VORTRAGS</a:t>
            </a:r>
          </a:p>
        </p:txBody>
      </p:sp>
      <p:sp>
        <p:nvSpPr>
          <p:cNvPr id="6" name="Foliennummernplatzhalter 5"/>
          <p:cNvSpPr>
            <a:spLocks noGrp="1"/>
          </p:cNvSpPr>
          <p:nvPr>
            <p:ph type="sldNum" sz="quarter" idx="4"/>
          </p:nvPr>
        </p:nvSpPr>
        <p:spPr>
          <a:xfrm>
            <a:off x="6588125" y="64722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B28F9D38-746F-4F66-8DFA-FA7E04203DA6}" type="slidenum">
              <a:rPr lang="de-DE">
                <a:solidFill>
                  <a:prstClr val="black">
                    <a:tint val="75000"/>
                  </a:prstClr>
                </a:solidFill>
              </a:rPr>
              <a:pPr/>
              <a:t>‹Nr.›</a:t>
            </a:fld>
            <a:endParaRPr lang="de-DE" dirty="0">
              <a:solidFill>
                <a:prstClr val="black">
                  <a:tint val="75000"/>
                </a:prstClr>
              </a:solidFill>
            </a:endParaRPr>
          </a:p>
        </p:txBody>
      </p:sp>
      <p:pic>
        <p:nvPicPr>
          <p:cNvPr id="1029" name="Picture 5" descr="logo_ls_farbig_vektor_S-korrigiert"/>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6804025" y="177800"/>
            <a:ext cx="2116138" cy="576263"/>
          </a:xfrm>
          <a:prstGeom prst="rect">
            <a:avLst/>
          </a:prstGeom>
          <a:noFill/>
          <a:ln w="9525">
            <a:noFill/>
            <a:miter lim="800000"/>
            <a:headEnd/>
            <a:tailEnd/>
          </a:ln>
        </p:spPr>
      </p:pic>
      <p:sp>
        <p:nvSpPr>
          <p:cNvPr id="10" name="Textfeld 9"/>
          <p:cNvSpPr txBox="1"/>
          <p:nvPr/>
        </p:nvSpPr>
        <p:spPr>
          <a:xfrm>
            <a:off x="223838" y="1012825"/>
            <a:ext cx="8696325" cy="431800"/>
          </a:xfrm>
          <a:prstGeom prst="rect">
            <a:avLst/>
          </a:prstGeom>
          <a:solidFill>
            <a:srgbClr val="FFFF99"/>
          </a:solidFill>
        </p:spPr>
        <p:txBody>
          <a:bodyPr>
            <a:spAutoFit/>
          </a:bodyPr>
          <a:lstStyle/>
          <a:p>
            <a:pPr algn="ctr" fontAlgn="auto">
              <a:spcBef>
                <a:spcPts val="0"/>
              </a:spcBef>
              <a:spcAft>
                <a:spcPts val="0"/>
              </a:spcAft>
              <a:defRPr/>
            </a:pPr>
            <a:endParaRPr lang="de-DE" sz="2800" b="1" dirty="0">
              <a:solidFill>
                <a:prstClr val="black"/>
              </a:solidFill>
              <a:latin typeface="Arial" pitchFamily="34" charset="0"/>
              <a:cs typeface="Arial" pitchFamily="34" charset="0"/>
            </a:endParaRPr>
          </a:p>
        </p:txBody>
      </p:sp>
      <p:pic>
        <p:nvPicPr>
          <p:cNvPr id="1031" name="Grafik 1"/>
          <p:cNvPicPr>
            <a:picLocks noChangeAspect="1"/>
          </p:cNvPicPr>
          <p:nvPr/>
        </p:nvPicPr>
        <p:blipFill>
          <a:blip r:embed="rId13" cstate="print"/>
          <a:srcRect/>
          <a:stretch>
            <a:fillRect/>
          </a:stretch>
        </p:blipFill>
        <p:spPr bwMode="auto">
          <a:xfrm>
            <a:off x="241300" y="82550"/>
            <a:ext cx="1873250" cy="768350"/>
          </a:xfrm>
          <a:prstGeom prst="rect">
            <a:avLst/>
          </a:prstGeom>
          <a:noFill/>
          <a:ln w="9525">
            <a:noFill/>
            <a:miter lim="800000"/>
            <a:headEnd/>
            <a:tailEnd/>
          </a:ln>
        </p:spPr>
      </p:pic>
      <p:pic>
        <p:nvPicPr>
          <p:cNvPr id="8" name="Bild 7" descr="Bildungdieallengerechtwird.tif"/>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956376" y="6106240"/>
            <a:ext cx="1024128" cy="707136"/>
          </a:xfrm>
          <a:prstGeom prst="rect">
            <a:avLst/>
          </a:prstGeom>
        </p:spPr>
      </p:pic>
      <p:pic>
        <p:nvPicPr>
          <p:cNvPr id="9" name="Bild 8"/>
          <p:cNvPicPr>
            <a:picLocks/>
          </p:cNvPicPr>
          <p:nvPr userDrawn="1"/>
        </p:nvPicPr>
        <p:blipFill>
          <a:blip r:embed="rId15" cstate="print"/>
          <a:stretch>
            <a:fillRect/>
          </a:stretch>
        </p:blipFill>
        <p:spPr>
          <a:xfrm flipV="1">
            <a:off x="217104" y="6021288"/>
            <a:ext cx="8712968" cy="36008"/>
          </a:xfrm>
          <a:prstGeom prst="rect">
            <a:avLst/>
          </a:prstGeom>
        </p:spPr>
      </p:pic>
    </p:spTree>
    <p:extLst>
      <p:ext uri="{BB962C8B-B14F-4D97-AF65-F5344CB8AC3E}">
        <p14:creationId xmlns:p14="http://schemas.microsoft.com/office/powerpoint/2010/main" val="105926158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kmk.org/bildung-schule/qualitaetssicherung-in-schulen/bildungsstandards/dokumente.html#c6317" TargetMode="External"/><Relationship Id="rId2" Type="http://schemas.openxmlformats.org/officeDocument/2006/relationships/hyperlink" Target="http://www.kmk.org/bildung-schule/allgemeine-bildung/faecher-und-unterrichtsinhalte/fremdsprachen.html" TargetMode="External"/><Relationship Id="rId1" Type="http://schemas.openxmlformats.org/officeDocument/2006/relationships/slideLayout" Target="../slideLayouts/slideLayout1.xml"/><Relationship Id="rId4" Type="http://schemas.openxmlformats.org/officeDocument/2006/relationships/hyperlink" Target="http://www.bildungsplaene-bw.de/,Lde/Startseit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www.bildungsplaene-bw.de/,Lde/Startseite/de_a/a_gym_F2_lg"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bildungsplaene-bw.de/site/bildungsplan/node/2410478/Lde/index.html" TargetMode="External"/><Relationship Id="rId2" Type="http://schemas.openxmlformats.org/officeDocument/2006/relationships/hyperlink" Target="http://www.bildungsplaene-bw.de/,Lde/Startseite/de_a/a_gym_F2_ik_6-8_03_02"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hyperlink" Target="http://www.bildungsplaene-bw.de/,Lde/Startseite/de_a/a_gym_F2_ik_9-10_01_00" TargetMode="Externa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www.bildungsplaene-bw.de/,Lde/Startseite/de_a/a_gym_F2_ik_6-8_02_00" TargetMode="External"/><Relationship Id="rId2" Type="http://schemas.openxmlformats.org/officeDocument/2006/relationships/hyperlink" Target="http://www.bildungsplaene-bw.de/,Lde/Startseite/de_a/a_gym_F1_ik_5-6_02_00" TargetMode="External"/><Relationship Id="rId1" Type="http://schemas.openxmlformats.org/officeDocument/2006/relationships/slideLayout" Target="../slideLayouts/slideLayout9.xml"/><Relationship Id="rId5" Type="http://schemas.openxmlformats.org/officeDocument/2006/relationships/hyperlink" Target="http://www.bildungsplaene-bw.de/,Lde/Startseite/de_a/a_gym_F2_ik_11-12_02_00" TargetMode="External"/><Relationship Id="rId4" Type="http://schemas.openxmlformats.org/officeDocument/2006/relationships/hyperlink" Target="http://www.bildungsplaene-bw.de/,Lde/Startseite/de_a/a_gym_F2_ik_9-10_02_0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www.bildungsplaene-bw.de/,Lde/Startseite/de_a/a_gym_F2_ik_9-10_03_02" TargetMode="Externa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www.bildungsplaene-bw.de/,Lde/Startseite/de_a/a_sek1_F2_ik_6-9_03_02"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hyperlink" Target="https://www.iqb.hu-berlin.de/bista/abi/franzoesisch/dokumente" TargetMode="External"/><Relationship Id="rId2" Type="http://schemas.openxmlformats.org/officeDocument/2006/relationships/hyperlink" Target="https://rp.baden-wuerttemberg.de/rpt/Abt7/Fachberater/Documents/rpt-75-fsp-servicepaket_neu_12-02-2013.pdf"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hyperlink" Target="http://www.bildungsplaene-bw.de/,Lde/Startseite/de_a/a_gym_F2_ik_6-8_03_06" TargetMode="Externa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Word_Document1.docx"/></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kultusportal-bw.de/,Lde/Startseite/schulebw/Implementierung"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0" y="4113021"/>
            <a:ext cx="9144000" cy="1332203"/>
          </a:xfrm>
        </p:spPr>
        <p:txBody>
          <a:bodyPr>
            <a:normAutofit/>
          </a:bodyPr>
          <a:lstStyle/>
          <a:p>
            <a:pPr eaLnBrk="0" hangingPunct="0"/>
            <a:r>
              <a:rPr lang="de-DE" dirty="0" smtClean="0">
                <a:latin typeface="Calibri"/>
                <a:cs typeface="Calibri"/>
              </a:rPr>
              <a:t>Bildungsplanreform 2016</a:t>
            </a:r>
            <a:br>
              <a:rPr lang="de-DE" dirty="0" smtClean="0">
                <a:latin typeface="Calibri"/>
                <a:cs typeface="Calibri"/>
              </a:rPr>
            </a:br>
            <a:r>
              <a:rPr lang="de-DE" sz="3400" dirty="0" smtClean="0">
                <a:latin typeface="Calibri"/>
                <a:cs typeface="Calibri"/>
              </a:rPr>
              <a:t>Französisch (Gymnasium)</a:t>
            </a:r>
            <a:endParaRPr lang="de-DE" sz="3400" dirty="0">
              <a:latin typeface="Calibri"/>
              <a:cs typeface="Calibri"/>
            </a:endParaRPr>
          </a:p>
        </p:txBody>
      </p:sp>
      <p:sp>
        <p:nvSpPr>
          <p:cNvPr id="7" name="Rectangle 3"/>
          <p:cNvSpPr>
            <a:spLocks noGrp="1" noChangeArrowheads="1"/>
          </p:cNvSpPr>
          <p:nvPr>
            <p:ph type="subTitle" idx="1"/>
          </p:nvPr>
        </p:nvSpPr>
        <p:spPr>
          <a:xfrm>
            <a:off x="-21263" y="5445224"/>
            <a:ext cx="9144000" cy="936104"/>
          </a:xfrm>
        </p:spPr>
        <p:txBody>
          <a:bodyPr/>
          <a:lstStyle/>
          <a:p>
            <a:r>
              <a:rPr lang="de-DE" sz="1600" dirty="0" smtClean="0"/>
              <a:t>Raphaela Esprester-Bauer, Bad Wildbad, 2. Dezember 2015</a:t>
            </a:r>
            <a:endParaRPr lang="de-DE" sz="1600" dirty="0"/>
          </a:p>
        </p:txBody>
      </p:sp>
      <p:pic>
        <p:nvPicPr>
          <p:cNvPr id="8" name="Bild 7"/>
          <p:cNvPicPr>
            <a:picLocks noChangeAspect="1"/>
          </p:cNvPicPr>
          <p:nvPr/>
        </p:nvPicPr>
        <p:blipFill>
          <a:blip r:embed="rId3" cstate="print"/>
          <a:stretch>
            <a:fillRect/>
          </a:stretch>
        </p:blipFill>
        <p:spPr>
          <a:xfrm>
            <a:off x="2483768" y="1196752"/>
            <a:ext cx="4206609" cy="2679457"/>
          </a:xfrm>
          <a:prstGeom prst="rect">
            <a:avLst/>
          </a:prstGeom>
        </p:spPr>
      </p:pic>
      <p:sp>
        <p:nvSpPr>
          <p:cNvPr id="2" name="Rechteck 1"/>
          <p:cNvSpPr/>
          <p:nvPr/>
        </p:nvSpPr>
        <p:spPr>
          <a:xfrm>
            <a:off x="395536" y="620688"/>
            <a:ext cx="8352928" cy="36004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4" name="Rechteck 4"/>
          <p:cNvSpPr>
            <a:spLocks noChangeArrowheads="1"/>
          </p:cNvSpPr>
          <p:nvPr/>
        </p:nvSpPr>
        <p:spPr bwMode="auto">
          <a:xfrm>
            <a:off x="323528" y="962496"/>
            <a:ext cx="8496944" cy="461665"/>
          </a:xfrm>
          <a:prstGeom prst="rect">
            <a:avLst/>
          </a:prstGeom>
          <a:solidFill>
            <a:srgbClr val="FFFF99"/>
          </a:solidFill>
          <a:ln w="9525">
            <a:noFill/>
            <a:miter lim="800000"/>
            <a:headEnd/>
            <a:tailEnd/>
          </a:ln>
        </p:spPr>
        <p:txBody>
          <a:bodyPr wrap="square">
            <a:spAutoFit/>
          </a:bodyPr>
          <a:lstStyle/>
          <a:p>
            <a:pPr algn="ctr"/>
            <a:r>
              <a:rPr lang="de-DE" dirty="0" smtClean="0">
                <a:latin typeface="Calibri"/>
                <a:cs typeface="Calibri"/>
              </a:rPr>
              <a:t>Eckpunkte </a:t>
            </a:r>
            <a:r>
              <a:rPr lang="de-DE" dirty="0">
                <a:latin typeface="Calibri"/>
                <a:cs typeface="Calibri"/>
              </a:rPr>
              <a:t>der </a:t>
            </a:r>
            <a:r>
              <a:rPr lang="de-DE" dirty="0" smtClean="0">
                <a:latin typeface="Calibri"/>
                <a:cs typeface="Calibri"/>
              </a:rPr>
              <a:t>Bildungsplanreform 2016</a:t>
            </a:r>
            <a:endParaRPr lang="de-DE" dirty="0">
              <a:latin typeface="Calibri"/>
              <a:cs typeface="Calibri"/>
            </a:endParaRPr>
          </a:p>
        </p:txBody>
      </p:sp>
      <p:grpSp>
        <p:nvGrpSpPr>
          <p:cNvPr id="10" name="Gruppieren 9"/>
          <p:cNvGrpSpPr/>
          <p:nvPr/>
        </p:nvGrpSpPr>
        <p:grpSpPr>
          <a:xfrm>
            <a:off x="467544" y="1700808"/>
            <a:ext cx="7920880" cy="3831201"/>
            <a:chOff x="467544" y="1773169"/>
            <a:chExt cx="6912767" cy="3831201"/>
          </a:xfrm>
        </p:grpSpPr>
        <p:sp>
          <p:nvSpPr>
            <p:cNvPr id="11" name="Freihandform 10"/>
            <p:cNvSpPr/>
            <p:nvPr/>
          </p:nvSpPr>
          <p:spPr>
            <a:xfrm>
              <a:off x="2829335" y="1787395"/>
              <a:ext cx="4536503" cy="955763"/>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ctr" anchorCtr="0">
              <a:noAutofit/>
            </a:bodyPr>
            <a:lstStyle/>
            <a:p>
              <a:pPr marL="285750" lvl="1" indent="-285750" algn="l" defTabSz="933450">
                <a:lnSpc>
                  <a:spcPct val="90000"/>
                </a:lnSpc>
                <a:spcBef>
                  <a:spcPct val="0"/>
                </a:spcBef>
                <a:spcAft>
                  <a:spcPct val="15000"/>
                </a:spcAft>
                <a:buFont typeface="Arial" panose="020B0604020202020204" pitchFamily="34" charset="0"/>
                <a:buChar char="•"/>
              </a:pPr>
              <a:r>
                <a:rPr lang="de-DE" sz="1800" kern="1200" dirty="0" smtClean="0">
                  <a:solidFill>
                    <a:schemeClr val="tx1"/>
                  </a:solidFill>
                  <a:cs typeface="Arial" panose="020B0604020202020204" pitchFamily="34" charset="0"/>
                </a:rPr>
                <a:t>Verhältnis von </a:t>
              </a:r>
              <a:r>
                <a:rPr lang="de-DE" sz="1800" b="1" kern="1200" dirty="0" smtClean="0">
                  <a:solidFill>
                    <a:schemeClr val="tx1"/>
                  </a:solidFill>
                  <a:cs typeface="Arial" panose="020B0604020202020204" pitchFamily="34" charset="0"/>
                </a:rPr>
                <a:t>¾</a:t>
              </a:r>
              <a:r>
                <a:rPr lang="de-DE" sz="1800" kern="1200" dirty="0" smtClean="0">
                  <a:solidFill>
                    <a:schemeClr val="tx1"/>
                  </a:solidFill>
                  <a:cs typeface="Arial" panose="020B0604020202020204" pitchFamily="34" charset="0"/>
                </a:rPr>
                <a:t> zu </a:t>
              </a:r>
              <a:r>
                <a:rPr lang="de-DE" sz="1800" b="1" kern="1200" dirty="0" smtClean="0">
                  <a:solidFill>
                    <a:schemeClr val="tx1"/>
                  </a:solidFill>
                  <a:cs typeface="Arial" panose="020B0604020202020204" pitchFamily="34" charset="0"/>
                </a:rPr>
                <a:t>¼ </a:t>
              </a:r>
            </a:p>
            <a:p>
              <a:pPr marL="285750" lvl="1" indent="-285750" algn="l" defTabSz="933450">
                <a:lnSpc>
                  <a:spcPct val="90000"/>
                </a:lnSpc>
                <a:spcBef>
                  <a:spcPct val="0"/>
                </a:spcBef>
                <a:spcAft>
                  <a:spcPct val="15000"/>
                </a:spcAft>
                <a:buFont typeface="Arial" panose="020B0604020202020204" pitchFamily="34" charset="0"/>
                <a:buChar char="•"/>
              </a:pPr>
              <a:r>
                <a:rPr lang="de-DE" sz="1800" dirty="0" smtClean="0">
                  <a:solidFill>
                    <a:schemeClr val="tx1"/>
                  </a:solidFill>
                  <a:cs typeface="Arial" panose="020B0604020202020204" pitchFamily="34" charset="0"/>
                </a:rPr>
                <a:t>Das Schulcurriculum dient dem Üben und Vertiefen.</a:t>
              </a:r>
              <a:endParaRPr lang="de-DE" sz="1800" kern="1200" dirty="0">
                <a:solidFill>
                  <a:schemeClr val="tx1"/>
                </a:solidFill>
                <a:cs typeface="Arial" panose="020B0604020202020204" pitchFamily="34" charset="0"/>
              </a:endParaRPr>
            </a:p>
          </p:txBody>
        </p:sp>
        <p:sp>
          <p:nvSpPr>
            <p:cNvPr id="12" name="Freihandform 11"/>
            <p:cNvSpPr/>
            <p:nvPr/>
          </p:nvSpPr>
          <p:spPr>
            <a:xfrm>
              <a:off x="467544" y="1773169"/>
              <a:ext cx="2160240" cy="1079767"/>
            </a:xfrm>
            <a:custGeom>
              <a:avLst/>
              <a:gdLst>
                <a:gd name="connsiteX0" fmla="*/ 0 w 2488596"/>
                <a:gd name="connsiteY0" fmla="*/ 225179 h 1351048"/>
                <a:gd name="connsiteX1" fmla="*/ 225179 w 2488596"/>
                <a:gd name="connsiteY1" fmla="*/ 0 h 1351048"/>
                <a:gd name="connsiteX2" fmla="*/ 2263417 w 2488596"/>
                <a:gd name="connsiteY2" fmla="*/ 0 h 1351048"/>
                <a:gd name="connsiteX3" fmla="*/ 2488596 w 2488596"/>
                <a:gd name="connsiteY3" fmla="*/ 225179 h 1351048"/>
                <a:gd name="connsiteX4" fmla="*/ 2488596 w 2488596"/>
                <a:gd name="connsiteY4" fmla="*/ 1125869 h 1351048"/>
                <a:gd name="connsiteX5" fmla="*/ 2263417 w 2488596"/>
                <a:gd name="connsiteY5" fmla="*/ 1351048 h 1351048"/>
                <a:gd name="connsiteX6" fmla="*/ 225179 w 2488596"/>
                <a:gd name="connsiteY6" fmla="*/ 1351048 h 1351048"/>
                <a:gd name="connsiteX7" fmla="*/ 0 w 2488596"/>
                <a:gd name="connsiteY7" fmla="*/ 1125869 h 1351048"/>
                <a:gd name="connsiteX8" fmla="*/ 0 w 2488596"/>
                <a:gd name="connsiteY8" fmla="*/ 225179 h 135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1351048">
                  <a:moveTo>
                    <a:pt x="0" y="225179"/>
                  </a:moveTo>
                  <a:cubicBezTo>
                    <a:pt x="0" y="100816"/>
                    <a:pt x="100816" y="0"/>
                    <a:pt x="225179" y="0"/>
                  </a:cubicBezTo>
                  <a:lnTo>
                    <a:pt x="2263417" y="0"/>
                  </a:lnTo>
                  <a:cubicBezTo>
                    <a:pt x="2387780" y="0"/>
                    <a:pt x="2488596" y="100816"/>
                    <a:pt x="2488596" y="225179"/>
                  </a:cubicBezTo>
                  <a:lnTo>
                    <a:pt x="2488596" y="1125869"/>
                  </a:lnTo>
                  <a:cubicBezTo>
                    <a:pt x="2488596" y="1250232"/>
                    <a:pt x="2387780" y="1351048"/>
                    <a:pt x="2263417" y="1351048"/>
                  </a:cubicBezTo>
                  <a:lnTo>
                    <a:pt x="225179" y="1351048"/>
                  </a:lnTo>
                  <a:cubicBezTo>
                    <a:pt x="100816" y="1351048"/>
                    <a:pt x="0" y="1250232"/>
                    <a:pt x="0" y="1125869"/>
                  </a:cubicBezTo>
                  <a:lnTo>
                    <a:pt x="0" y="225179"/>
                  </a:lnTo>
                  <a:close/>
                </a:path>
              </a:pathLst>
            </a:cu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lvl="0" algn="ctr" defTabSz="800100">
                <a:lnSpc>
                  <a:spcPct val="90000"/>
                </a:lnSpc>
                <a:spcBef>
                  <a:spcPct val="0"/>
                </a:spcBef>
                <a:spcAft>
                  <a:spcPct val="35000"/>
                </a:spcAft>
              </a:pPr>
              <a:r>
                <a:rPr lang="de-DE" kern="1200" dirty="0" smtClean="0">
                  <a:solidFill>
                    <a:srgbClr val="000000"/>
                  </a:solidFill>
                  <a:cs typeface="Arial" charset="0"/>
                </a:rPr>
                <a:t>Kern- und Schulcurriculum </a:t>
              </a:r>
              <a:endParaRPr lang="de-DE" kern="1200" dirty="0"/>
            </a:p>
          </p:txBody>
        </p:sp>
        <p:sp>
          <p:nvSpPr>
            <p:cNvPr id="13" name="Freihandform 12"/>
            <p:cNvSpPr/>
            <p:nvPr/>
          </p:nvSpPr>
          <p:spPr>
            <a:xfrm>
              <a:off x="2843808" y="3356992"/>
              <a:ext cx="4536503" cy="2233471"/>
            </a:xfrm>
            <a:custGeom>
              <a:avLst/>
              <a:gdLst>
                <a:gd name="connsiteX0" fmla="*/ 425459 w 2552700"/>
                <a:gd name="connsiteY0" fmla="*/ 0 h 4424171"/>
                <a:gd name="connsiteX1" fmla="*/ 2127241 w 2552700"/>
                <a:gd name="connsiteY1" fmla="*/ 0 h 4424171"/>
                <a:gd name="connsiteX2" fmla="*/ 2552700 w 2552700"/>
                <a:gd name="connsiteY2" fmla="*/ 425459 h 4424171"/>
                <a:gd name="connsiteX3" fmla="*/ 2552700 w 2552700"/>
                <a:gd name="connsiteY3" fmla="*/ 4424171 h 4424171"/>
                <a:gd name="connsiteX4" fmla="*/ 2552700 w 2552700"/>
                <a:gd name="connsiteY4" fmla="*/ 4424171 h 4424171"/>
                <a:gd name="connsiteX5" fmla="*/ 0 w 2552700"/>
                <a:gd name="connsiteY5" fmla="*/ 4424171 h 4424171"/>
                <a:gd name="connsiteX6" fmla="*/ 0 w 2552700"/>
                <a:gd name="connsiteY6" fmla="*/ 4424171 h 4424171"/>
                <a:gd name="connsiteX7" fmla="*/ 0 w 2552700"/>
                <a:gd name="connsiteY7" fmla="*/ 425459 h 4424171"/>
                <a:gd name="connsiteX8" fmla="*/ 425459 w 2552700"/>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4424171">
                  <a:moveTo>
                    <a:pt x="2552700" y="737378"/>
                  </a:moveTo>
                  <a:lnTo>
                    <a:pt x="2552700" y="3686793"/>
                  </a:lnTo>
                  <a:cubicBezTo>
                    <a:pt x="2552700" y="4094036"/>
                    <a:pt x="2442792" y="4424170"/>
                    <a:pt x="2307214" y="4424170"/>
                  </a:cubicBezTo>
                  <a:lnTo>
                    <a:pt x="0" y="4424170"/>
                  </a:lnTo>
                  <a:lnTo>
                    <a:pt x="0" y="4424170"/>
                  </a:lnTo>
                  <a:lnTo>
                    <a:pt x="0" y="1"/>
                  </a:lnTo>
                  <a:lnTo>
                    <a:pt x="0" y="1"/>
                  </a:lnTo>
                  <a:lnTo>
                    <a:pt x="2307214" y="1"/>
                  </a:lnTo>
                  <a:cubicBezTo>
                    <a:pt x="2442792" y="1"/>
                    <a:pt x="2552700" y="330135"/>
                    <a:pt x="2552700" y="737378"/>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ctr" anchorCtr="0">
              <a:noAutofit/>
            </a:bodyPr>
            <a:lstStyle/>
            <a:p>
              <a:pPr marL="285750" lvl="1" indent="-285750" algn="l" defTabSz="933450">
                <a:spcBef>
                  <a:spcPct val="0"/>
                </a:spcBef>
                <a:spcAft>
                  <a:spcPct val="15000"/>
                </a:spcAft>
                <a:buFont typeface="Arial" panose="020B0604020202020204" pitchFamily="34" charset="0"/>
                <a:buChar char="•"/>
              </a:pPr>
              <a:r>
                <a:rPr lang="de-DE" sz="1800" kern="1200" dirty="0" smtClean="0">
                  <a:cs typeface="Arial" panose="020B0604020202020204" pitchFamily="34" charset="0"/>
                </a:rPr>
                <a:t>Beginn der Fremdsprache (Englisch /  Rheinschiene: Französisch) in der Grundschule in Klasse 1</a:t>
              </a:r>
              <a:endParaRPr lang="de-DE" sz="1800" kern="1200" dirty="0">
                <a:cs typeface="Arial" panose="020B0604020202020204" pitchFamily="34" charset="0"/>
              </a:endParaRPr>
            </a:p>
            <a:p>
              <a:pPr marL="285750" lvl="1" indent="-285750" algn="l" defTabSz="933450">
                <a:spcBef>
                  <a:spcPct val="0"/>
                </a:spcBef>
                <a:spcAft>
                  <a:spcPct val="15000"/>
                </a:spcAft>
                <a:buFont typeface="Arial" panose="020B0604020202020204" pitchFamily="34" charset="0"/>
                <a:buChar char="•"/>
              </a:pPr>
              <a:r>
                <a:rPr lang="de-DE" sz="1800" kern="1200" dirty="0" smtClean="0">
                  <a:cs typeface="Arial" panose="020B0604020202020204" pitchFamily="34" charset="0"/>
                </a:rPr>
                <a:t>Beginn der ersten Fremdsprache in Klasse 5</a:t>
              </a:r>
              <a:endParaRPr lang="de-DE" sz="1800" kern="1200" dirty="0">
                <a:cs typeface="Arial" panose="020B0604020202020204" pitchFamily="34" charset="0"/>
              </a:endParaRPr>
            </a:p>
            <a:p>
              <a:pPr marL="285750" lvl="1" indent="-285750" algn="l" defTabSz="933450">
                <a:spcBef>
                  <a:spcPct val="0"/>
                </a:spcBef>
                <a:spcAft>
                  <a:spcPct val="15000"/>
                </a:spcAft>
                <a:buFont typeface="Arial" panose="020B0604020202020204" pitchFamily="34" charset="0"/>
                <a:buChar char="•"/>
              </a:pPr>
              <a:r>
                <a:rPr lang="de-DE" sz="1800" kern="1200" dirty="0" smtClean="0">
                  <a:cs typeface="Arial" panose="020B0604020202020204" pitchFamily="34" charset="0"/>
                </a:rPr>
                <a:t>Beginn der zweiten Fremdsprache in Klasse 6</a:t>
              </a:r>
              <a:endParaRPr lang="de-DE" sz="1800" kern="1200" dirty="0">
                <a:cs typeface="Arial" panose="020B0604020202020204" pitchFamily="34" charset="0"/>
              </a:endParaRPr>
            </a:p>
          </p:txBody>
        </p:sp>
        <p:sp>
          <p:nvSpPr>
            <p:cNvPr id="14" name="Freihandform 13"/>
            <p:cNvSpPr/>
            <p:nvPr/>
          </p:nvSpPr>
          <p:spPr>
            <a:xfrm>
              <a:off x="467544" y="3284984"/>
              <a:ext cx="2160240" cy="2319386"/>
            </a:xfrm>
            <a:custGeom>
              <a:avLst/>
              <a:gdLst>
                <a:gd name="connsiteX0" fmla="*/ 0 w 2488596"/>
                <a:gd name="connsiteY0" fmla="*/ 414774 h 2490318"/>
                <a:gd name="connsiteX1" fmla="*/ 414774 w 2488596"/>
                <a:gd name="connsiteY1" fmla="*/ 0 h 2490318"/>
                <a:gd name="connsiteX2" fmla="*/ 2073822 w 2488596"/>
                <a:gd name="connsiteY2" fmla="*/ 0 h 2490318"/>
                <a:gd name="connsiteX3" fmla="*/ 2488596 w 2488596"/>
                <a:gd name="connsiteY3" fmla="*/ 414774 h 2490318"/>
                <a:gd name="connsiteX4" fmla="*/ 2488596 w 2488596"/>
                <a:gd name="connsiteY4" fmla="*/ 2075544 h 2490318"/>
                <a:gd name="connsiteX5" fmla="*/ 2073822 w 2488596"/>
                <a:gd name="connsiteY5" fmla="*/ 2490318 h 2490318"/>
                <a:gd name="connsiteX6" fmla="*/ 414774 w 2488596"/>
                <a:gd name="connsiteY6" fmla="*/ 2490318 h 2490318"/>
                <a:gd name="connsiteX7" fmla="*/ 0 w 2488596"/>
                <a:gd name="connsiteY7" fmla="*/ 2075544 h 2490318"/>
                <a:gd name="connsiteX8" fmla="*/ 0 w 2488596"/>
                <a:gd name="connsiteY8" fmla="*/ 414774 h 2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2490318">
                  <a:moveTo>
                    <a:pt x="0" y="414774"/>
                  </a:moveTo>
                  <a:cubicBezTo>
                    <a:pt x="0" y="185701"/>
                    <a:pt x="185701" y="0"/>
                    <a:pt x="414774" y="0"/>
                  </a:cubicBezTo>
                  <a:lnTo>
                    <a:pt x="2073822" y="0"/>
                  </a:lnTo>
                  <a:cubicBezTo>
                    <a:pt x="2302895" y="0"/>
                    <a:pt x="2488596" y="185701"/>
                    <a:pt x="2488596" y="414774"/>
                  </a:cubicBezTo>
                  <a:lnTo>
                    <a:pt x="2488596" y="2075544"/>
                  </a:lnTo>
                  <a:cubicBezTo>
                    <a:pt x="2488596" y="2304617"/>
                    <a:pt x="2302895" y="2490318"/>
                    <a:pt x="2073822" y="2490318"/>
                  </a:cubicBezTo>
                  <a:lnTo>
                    <a:pt x="414774" y="2490318"/>
                  </a:lnTo>
                  <a:cubicBezTo>
                    <a:pt x="185701" y="2490318"/>
                    <a:pt x="0" y="2304617"/>
                    <a:pt x="0" y="2075544"/>
                  </a:cubicBezTo>
                  <a:lnTo>
                    <a:pt x="0" y="414774"/>
                  </a:lnTo>
                  <a:close/>
                </a:path>
              </a:pathLst>
            </a:cu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defTabSz="800100">
                <a:lnSpc>
                  <a:spcPct val="90000"/>
                </a:lnSpc>
                <a:spcAft>
                  <a:spcPct val="35000"/>
                </a:spcAft>
              </a:pPr>
              <a:r>
                <a:rPr lang="de-DE" dirty="0">
                  <a:solidFill>
                    <a:srgbClr val="000000"/>
                  </a:solidFill>
                  <a:cs typeface="Arial" charset="0"/>
                </a:rPr>
                <a:t>Abgestimmte Fremdsprachen</a:t>
              </a:r>
            </a:p>
          </p:txBody>
        </p:sp>
      </p:grpSp>
    </p:spTree>
    <p:extLst>
      <p:ext uri="{BB962C8B-B14F-4D97-AF65-F5344CB8AC3E}">
        <p14:creationId xmlns:p14="http://schemas.microsoft.com/office/powerpoint/2010/main" val="259129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ext uri="{D42A27DB-BD31-4B8C-83A1-F6EECF244321}">
                <p14:modId xmlns:p14="http://schemas.microsoft.com/office/powerpoint/2010/main" val="2684395342"/>
              </p:ext>
            </p:extLst>
          </p:nvPr>
        </p:nvGraphicFramePr>
        <p:xfrm>
          <a:off x="323528" y="1916832"/>
          <a:ext cx="8496944" cy="3474720"/>
        </p:xfrm>
        <a:graphic>
          <a:graphicData uri="http://schemas.openxmlformats.org/drawingml/2006/table">
            <a:tbl>
              <a:tblPr firstRow="1" bandRow="1">
                <a:tableStyleId>{5C22544A-7EE6-4342-B048-85BDC9FD1C3A}</a:tableStyleId>
              </a:tblPr>
              <a:tblGrid>
                <a:gridCol w="4248472"/>
                <a:gridCol w="4248472"/>
              </a:tblGrid>
              <a:tr h="370840">
                <a:tc>
                  <a:txBody>
                    <a:bodyPr/>
                    <a:lstStyle/>
                    <a:p>
                      <a:r>
                        <a:rPr lang="de-DE" dirty="0" smtClean="0"/>
                        <a:t>Schulform</a:t>
                      </a:r>
                      <a:endParaRPr lang="de-DE" dirty="0"/>
                    </a:p>
                  </a:txBody>
                  <a:tcPr/>
                </a:tc>
                <a:tc>
                  <a:txBody>
                    <a:bodyPr/>
                    <a:lstStyle/>
                    <a:p>
                      <a:r>
                        <a:rPr lang="de-DE" dirty="0" smtClean="0"/>
                        <a:t>Französisch-Profile und Abschlussprüfungen</a:t>
                      </a:r>
                      <a:endParaRPr lang="de-DE" dirty="0"/>
                    </a:p>
                  </a:txBody>
                  <a:tcPr/>
                </a:tc>
              </a:tr>
              <a:tr h="370840">
                <a:tc>
                  <a:txBody>
                    <a:bodyPr/>
                    <a:lstStyle/>
                    <a:p>
                      <a:r>
                        <a:rPr lang="de-DE" dirty="0" smtClean="0"/>
                        <a:t>Werkrealschule</a:t>
                      </a:r>
                      <a:endParaRPr lang="de-DE" dirty="0"/>
                    </a:p>
                  </a:txBody>
                  <a:tcPr/>
                </a:tc>
                <a:tc>
                  <a:txBody>
                    <a:bodyPr/>
                    <a:lstStyle/>
                    <a:p>
                      <a:r>
                        <a:rPr lang="de-DE" dirty="0" smtClean="0"/>
                        <a:t>Französisch als zusätzliche Fremdsprache</a:t>
                      </a:r>
                    </a:p>
                    <a:p>
                      <a:endParaRPr lang="de-DE" dirty="0"/>
                    </a:p>
                  </a:txBody>
                  <a:tcPr/>
                </a:tc>
              </a:tr>
              <a:tr h="370840">
                <a:tc>
                  <a:txBody>
                    <a:bodyPr/>
                    <a:lstStyle/>
                    <a:p>
                      <a:r>
                        <a:rPr lang="de-DE" dirty="0" smtClean="0"/>
                        <a:t>Realschule</a:t>
                      </a:r>
                      <a:endParaRPr lang="de-DE" dirty="0"/>
                    </a:p>
                  </a:txBody>
                  <a:tcPr/>
                </a:tc>
                <a:tc>
                  <a:txBody>
                    <a:bodyPr/>
                    <a:lstStyle/>
                    <a:p>
                      <a:pPr marL="0" indent="0">
                        <a:buNone/>
                      </a:pPr>
                      <a:r>
                        <a:rPr lang="de-DE" dirty="0" smtClean="0"/>
                        <a:t>1. Fremdsprache   </a:t>
                      </a:r>
                      <a:r>
                        <a:rPr lang="de-DE" baseline="0" dirty="0" smtClean="0"/>
                        <a:t>               </a:t>
                      </a:r>
                      <a:r>
                        <a:rPr lang="de-DE" dirty="0" smtClean="0"/>
                        <a:t>MSA</a:t>
                      </a:r>
                    </a:p>
                    <a:p>
                      <a:pPr marL="0" indent="0">
                        <a:buNone/>
                      </a:pPr>
                      <a:r>
                        <a:rPr lang="de-DE" dirty="0" smtClean="0"/>
                        <a:t>2.</a:t>
                      </a:r>
                      <a:r>
                        <a:rPr lang="de-DE" baseline="0" dirty="0" smtClean="0"/>
                        <a:t> </a:t>
                      </a:r>
                      <a:r>
                        <a:rPr lang="de-DE" dirty="0" smtClean="0"/>
                        <a:t>Fremdsprache</a:t>
                      </a:r>
                      <a:endParaRPr lang="de-DE" dirty="0"/>
                    </a:p>
                  </a:txBody>
                  <a:tcPr/>
                </a:tc>
              </a:tr>
              <a:tr h="370840">
                <a:tc>
                  <a:txBody>
                    <a:bodyPr/>
                    <a:lstStyle/>
                    <a:p>
                      <a:r>
                        <a:rPr lang="de-DE" dirty="0" smtClean="0"/>
                        <a:t>Gemeinschaftsschule</a:t>
                      </a:r>
                      <a:endParaRPr lang="de-DE" dirty="0"/>
                    </a:p>
                  </a:txBody>
                  <a:tcPr/>
                </a:tc>
                <a:tc>
                  <a:txBody>
                    <a:bodyPr/>
                    <a:lstStyle/>
                    <a:p>
                      <a:pPr marL="0" indent="0">
                        <a:buNone/>
                      </a:pPr>
                      <a:r>
                        <a:rPr lang="de-DE" baseline="0" dirty="0" smtClean="0"/>
                        <a:t>2. Fremdsprache                  ggf. Abitur   </a:t>
                      </a:r>
                    </a:p>
                    <a:p>
                      <a:pPr marL="0" indent="0">
                        <a:buNone/>
                      </a:pPr>
                      <a:r>
                        <a:rPr lang="de-DE" baseline="0" dirty="0" smtClean="0"/>
                        <a:t>                                                in Französisch</a:t>
                      </a:r>
                      <a:endParaRPr lang="de-DE" dirty="0"/>
                    </a:p>
                  </a:txBody>
                  <a:tcPr/>
                </a:tc>
              </a:tr>
              <a:tr h="370840">
                <a:tc>
                  <a:txBody>
                    <a:bodyPr/>
                    <a:lstStyle/>
                    <a:p>
                      <a:r>
                        <a:rPr lang="de-DE" dirty="0" smtClean="0"/>
                        <a:t>Gymnasium</a:t>
                      </a:r>
                      <a:endParaRPr lang="de-DE" dirty="0"/>
                    </a:p>
                  </a:txBody>
                  <a:tcPr/>
                </a:tc>
                <a:tc>
                  <a:txBody>
                    <a:bodyPr/>
                    <a:lstStyle/>
                    <a:p>
                      <a:pPr marL="342900" indent="-342900">
                        <a:buAutoNum type="arabicPeriod"/>
                      </a:pPr>
                      <a:r>
                        <a:rPr lang="de-DE" dirty="0" smtClean="0"/>
                        <a:t>Fremdsprache                als</a:t>
                      </a:r>
                      <a:r>
                        <a:rPr lang="de-DE" baseline="0" dirty="0" smtClean="0"/>
                        <a:t> fort-</a:t>
                      </a:r>
                    </a:p>
                    <a:p>
                      <a:pPr marL="342900" indent="-342900">
                        <a:buAutoNum type="arabicPeriod"/>
                      </a:pPr>
                      <a:r>
                        <a:rPr lang="de-DE" baseline="0" dirty="0" smtClean="0"/>
                        <a:t>Fremdsprache                geführter</a:t>
                      </a:r>
                    </a:p>
                    <a:p>
                      <a:pPr marL="342900" indent="-342900">
                        <a:buAutoNum type="arabicPeriod"/>
                      </a:pPr>
                      <a:r>
                        <a:rPr lang="de-DE" baseline="0" dirty="0" smtClean="0"/>
                        <a:t>Fremdsprache                </a:t>
                      </a:r>
                      <a:r>
                        <a:rPr lang="de-DE" baseline="0" dirty="0" err="1" smtClean="0"/>
                        <a:t>Fremdsprache</a:t>
                      </a:r>
                      <a:endParaRPr lang="de-DE" dirty="0"/>
                    </a:p>
                  </a:txBody>
                  <a:tcPr/>
                </a:tc>
              </a:tr>
            </a:tbl>
          </a:graphicData>
        </a:graphic>
      </p:graphicFrame>
      <p:sp>
        <p:nvSpPr>
          <p:cNvPr id="6" name="Textfeld 5"/>
          <p:cNvSpPr txBox="1"/>
          <p:nvPr/>
        </p:nvSpPr>
        <p:spPr>
          <a:xfrm>
            <a:off x="323528" y="908720"/>
            <a:ext cx="8496944" cy="461665"/>
          </a:xfrm>
          <a:prstGeom prst="rect">
            <a:avLst/>
          </a:prstGeom>
          <a:solidFill>
            <a:srgbClr val="FFFF99"/>
          </a:solidFill>
        </p:spPr>
        <p:txBody>
          <a:bodyPr wrap="square" rtlCol="0">
            <a:spAutoFit/>
          </a:bodyPr>
          <a:lstStyle/>
          <a:p>
            <a:pPr algn="ctr"/>
            <a:r>
              <a:rPr lang="de-DE" dirty="0" smtClean="0">
                <a:latin typeface="+mj-lt"/>
              </a:rPr>
              <a:t>Französischprofile in den verschiedenen Schulformen</a:t>
            </a:r>
            <a:endParaRPr lang="de-DE" dirty="0">
              <a:latin typeface="+mj-lt"/>
            </a:endParaRPr>
          </a:p>
        </p:txBody>
      </p:sp>
      <p:sp>
        <p:nvSpPr>
          <p:cNvPr id="8" name="Geschweifte Klammer rechts 7"/>
          <p:cNvSpPr/>
          <p:nvPr/>
        </p:nvSpPr>
        <p:spPr>
          <a:xfrm>
            <a:off x="6588224" y="3861048"/>
            <a:ext cx="144016" cy="1440160"/>
          </a:xfrm>
          <a:prstGeom prst="rightBrace">
            <a:avLst>
              <a:gd name="adj1" fmla="val 0"/>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 name="Textfeld 1"/>
          <p:cNvSpPr txBox="1"/>
          <p:nvPr/>
        </p:nvSpPr>
        <p:spPr>
          <a:xfrm>
            <a:off x="323528" y="5805264"/>
            <a:ext cx="8496944" cy="738664"/>
          </a:xfrm>
          <a:prstGeom prst="rect">
            <a:avLst/>
          </a:prstGeom>
          <a:noFill/>
        </p:spPr>
        <p:txBody>
          <a:bodyPr wrap="square" rtlCol="0">
            <a:spAutoFit/>
          </a:bodyPr>
          <a:lstStyle/>
          <a:p>
            <a:r>
              <a:rPr lang="de-DE" sz="1400" dirty="0" smtClean="0">
                <a:latin typeface="+mn-lt"/>
              </a:rPr>
              <a:t>In der Gemeinschaftsschule ist zusätzlich die Wahl von Französisch als spät einsetzender Fremdsprache (ab Klasse 10) möglich. In Klasse 12 kann dort eine mündliche Prüfung nach dem Vorbild des Niveau B an beruflichen Gymnasien abgelegt werden.</a:t>
            </a:r>
            <a:endParaRPr lang="de-DE" sz="1400" dirty="0">
              <a:latin typeface="+mn-lt"/>
            </a:endParaRPr>
          </a:p>
        </p:txBody>
      </p:sp>
    </p:spTree>
    <p:extLst>
      <p:ext uri="{BB962C8B-B14F-4D97-AF65-F5344CB8AC3E}">
        <p14:creationId xmlns:p14="http://schemas.microsoft.com/office/powerpoint/2010/main" val="199896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3314799"/>
          </a:xfrm>
        </p:spPr>
        <p:txBody>
          <a:bodyPr/>
          <a:lstStyle/>
          <a:p>
            <a:r>
              <a:rPr lang="de-DE" sz="3200" dirty="0" smtClean="0">
                <a:latin typeface="+mn-lt"/>
              </a:rPr>
              <a:t>Aufbau der Fachpläne für</a:t>
            </a:r>
            <a:br>
              <a:rPr lang="de-DE" sz="3200" dirty="0" smtClean="0">
                <a:latin typeface="+mn-lt"/>
              </a:rPr>
            </a:br>
            <a:r>
              <a:rPr lang="de-DE" sz="3200" dirty="0" smtClean="0">
                <a:latin typeface="+mn-lt"/>
              </a:rPr>
              <a:t>Französisch</a:t>
            </a:r>
            <a:r>
              <a:rPr lang="de-DE" sz="3200" dirty="0">
                <a:latin typeface="+mn-lt"/>
              </a:rPr>
              <a:t/>
            </a:r>
            <a:br>
              <a:rPr lang="de-DE" sz="3200" dirty="0">
                <a:latin typeface="+mn-lt"/>
              </a:rPr>
            </a:br>
            <a:r>
              <a:rPr lang="de-DE" sz="3200" dirty="0">
                <a:latin typeface="+mn-lt"/>
              </a:rPr>
              <a:t>1., 2. und 3</a:t>
            </a:r>
            <a:r>
              <a:rPr lang="de-DE" sz="3200" dirty="0" smtClean="0">
                <a:latin typeface="+mn-lt"/>
              </a:rPr>
              <a:t>. Fremdsprache</a:t>
            </a:r>
            <a:br>
              <a:rPr lang="de-DE" sz="3200" dirty="0" smtClean="0">
                <a:latin typeface="+mn-lt"/>
              </a:rPr>
            </a:br>
            <a:r>
              <a:rPr lang="de-DE" sz="3200" dirty="0" smtClean="0">
                <a:latin typeface="+mn-lt"/>
              </a:rPr>
              <a:t/>
            </a:r>
            <a:br>
              <a:rPr lang="de-DE" sz="3200" dirty="0" smtClean="0">
                <a:latin typeface="+mn-lt"/>
              </a:rPr>
            </a:br>
            <a:r>
              <a:rPr lang="de-DE" sz="3200" dirty="0" smtClean="0">
                <a:latin typeface="+mn-lt"/>
              </a:rPr>
              <a:t>Gymnasium</a:t>
            </a:r>
            <a:r>
              <a:rPr lang="de-DE" sz="3200" dirty="0"/>
              <a:t/>
            </a:r>
            <a:br>
              <a:rPr lang="de-DE" sz="3200" dirty="0"/>
            </a:br>
            <a:r>
              <a:rPr lang="de-DE" sz="3200" dirty="0" smtClean="0"/>
              <a:t> </a:t>
            </a:r>
            <a:r>
              <a:rPr lang="de-DE" dirty="0" smtClean="0"/>
              <a:t/>
            </a:r>
            <a:br>
              <a:rPr lang="de-DE" dirty="0" smtClean="0"/>
            </a:br>
            <a:endParaRPr lang="de-DE" dirty="0"/>
          </a:p>
        </p:txBody>
      </p:sp>
      <p:sp>
        <p:nvSpPr>
          <p:cNvPr id="3" name="Rechteck 2"/>
          <p:cNvSpPr/>
          <p:nvPr/>
        </p:nvSpPr>
        <p:spPr>
          <a:xfrm>
            <a:off x="395536" y="908720"/>
            <a:ext cx="8208912" cy="504056"/>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323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56792"/>
            <a:ext cx="7772400" cy="2018655"/>
          </a:xfrm>
        </p:spPr>
        <p:txBody>
          <a:bodyPr/>
          <a:lstStyle/>
          <a:p>
            <a:r>
              <a:rPr lang="de-DE" sz="2800" dirty="0" smtClean="0"/>
              <a:t/>
            </a:r>
            <a:br>
              <a:rPr lang="de-DE" sz="2800" dirty="0" smtClean="0"/>
            </a:br>
            <a:endParaRPr lang="de-DE" sz="2800" dirty="0"/>
          </a:p>
        </p:txBody>
      </p:sp>
      <p:sp>
        <p:nvSpPr>
          <p:cNvPr id="5" name="Textfeld 4"/>
          <p:cNvSpPr txBox="1"/>
          <p:nvPr/>
        </p:nvSpPr>
        <p:spPr>
          <a:xfrm>
            <a:off x="251520" y="1556792"/>
            <a:ext cx="8640960" cy="3400931"/>
          </a:xfrm>
          <a:prstGeom prst="rect">
            <a:avLst/>
          </a:prstGeom>
          <a:noFill/>
          <a:ln>
            <a:solidFill>
              <a:schemeClr val="tx1"/>
            </a:solidFill>
          </a:ln>
        </p:spPr>
        <p:txBody>
          <a:bodyPr wrap="square" rtlCol="0">
            <a:spAutoFit/>
          </a:bodyPr>
          <a:lstStyle/>
          <a:p>
            <a:pPr algn="ctr"/>
            <a:endParaRPr lang="de-DE" sz="800" dirty="0">
              <a:latin typeface="+mn-lt"/>
            </a:endParaRPr>
          </a:p>
          <a:p>
            <a:pPr algn="ctr"/>
            <a:r>
              <a:rPr lang="de-DE" sz="2200" dirty="0" smtClean="0">
                <a:latin typeface="+mn-lt"/>
              </a:rPr>
              <a:t>KMK-Standards</a:t>
            </a:r>
          </a:p>
          <a:p>
            <a:r>
              <a:rPr lang="de-DE" sz="2200" dirty="0" smtClean="0">
                <a:latin typeface="+mn-lt"/>
              </a:rPr>
              <a:t>Bildungsstandards für die erste Fremdsprache (Englisch/Französisch) </a:t>
            </a:r>
          </a:p>
          <a:p>
            <a:pPr marL="342900" indent="-342900">
              <a:buFont typeface="Arial" panose="020B0604020202020204" pitchFamily="34" charset="0"/>
              <a:buChar char="•"/>
            </a:pPr>
            <a:r>
              <a:rPr lang="de-DE" sz="2200" dirty="0" smtClean="0">
                <a:latin typeface="+mn-lt"/>
              </a:rPr>
              <a:t>für den Hauptschulabschluss (15.10.2004)</a:t>
            </a:r>
          </a:p>
          <a:p>
            <a:pPr marL="342900" indent="-342900">
              <a:buFont typeface="Arial" panose="020B0604020202020204" pitchFamily="34" charset="0"/>
              <a:buChar char="•"/>
            </a:pPr>
            <a:r>
              <a:rPr lang="de-DE" sz="2200" dirty="0" smtClean="0">
                <a:latin typeface="+mn-lt"/>
              </a:rPr>
              <a:t>für den Mittleren Schulabschluss (4.12.2003) </a:t>
            </a:r>
          </a:p>
          <a:p>
            <a:r>
              <a:rPr lang="de-DE" sz="2200" dirty="0" smtClean="0">
                <a:latin typeface="+mn-lt"/>
              </a:rPr>
              <a:t>Bildungsstandards für die fortgeführte Fremdsprache (Englisch/ Französisch) für die Allgemeine Hochschulreife (18. 10. 2012)</a:t>
            </a:r>
          </a:p>
          <a:p>
            <a:endParaRPr lang="de-DE" sz="2200" dirty="0" smtClean="0">
              <a:latin typeface="+mn-lt"/>
            </a:endParaRPr>
          </a:p>
          <a:p>
            <a:r>
              <a:rPr lang="de-DE" sz="2200" dirty="0" smtClean="0">
                <a:latin typeface="+mn-lt"/>
                <a:hlinkClick r:id="rId2"/>
              </a:rPr>
              <a:t>http</a:t>
            </a:r>
            <a:r>
              <a:rPr lang="de-DE" sz="2200" dirty="0">
                <a:latin typeface="+mn-lt"/>
                <a:hlinkClick r:id="rId2"/>
              </a:rPr>
              <a:t>://</a:t>
            </a:r>
            <a:r>
              <a:rPr lang="de-DE" sz="2200" dirty="0" smtClean="0">
                <a:latin typeface="+mn-lt"/>
                <a:hlinkClick r:id="rId2"/>
              </a:rPr>
              <a:t>www.kmk.org/bildung-schule/allgemeine-bildung/faecher-und-unterrichtsinhalte/fremdsprachen.html</a:t>
            </a:r>
            <a:r>
              <a:rPr lang="de-DE" sz="2200" dirty="0" smtClean="0">
                <a:latin typeface="+mn-lt"/>
              </a:rPr>
              <a:t> </a:t>
            </a:r>
            <a:r>
              <a:rPr lang="de-DE" sz="900" dirty="0" smtClean="0">
                <a:latin typeface="+mn-lt"/>
                <a:hlinkClick r:id="rId3"/>
              </a:rPr>
              <a:t>1</a:t>
            </a:r>
            <a:endParaRPr lang="de-DE" sz="800" dirty="0" smtClean="0">
              <a:latin typeface="+mn-lt"/>
            </a:endParaRPr>
          </a:p>
          <a:p>
            <a:endParaRPr lang="de-DE" sz="900" dirty="0">
              <a:latin typeface="+mn-lt"/>
            </a:endParaRPr>
          </a:p>
        </p:txBody>
      </p:sp>
      <p:sp>
        <p:nvSpPr>
          <p:cNvPr id="6" name="Textfeld 5"/>
          <p:cNvSpPr txBox="1"/>
          <p:nvPr/>
        </p:nvSpPr>
        <p:spPr>
          <a:xfrm>
            <a:off x="251520" y="980728"/>
            <a:ext cx="8640960" cy="430887"/>
          </a:xfrm>
          <a:prstGeom prst="rect">
            <a:avLst/>
          </a:prstGeom>
          <a:solidFill>
            <a:srgbClr val="FFFF99"/>
          </a:solidFill>
          <a:ln>
            <a:noFill/>
          </a:ln>
        </p:spPr>
        <p:txBody>
          <a:bodyPr wrap="square" rtlCol="0">
            <a:spAutoFit/>
          </a:bodyPr>
          <a:lstStyle/>
          <a:p>
            <a:pPr algn="ctr"/>
            <a:r>
              <a:rPr lang="de-DE" sz="2200" dirty="0" smtClean="0">
                <a:latin typeface="+mn-lt"/>
              </a:rPr>
              <a:t>Vorgaben und Arbeitsstand</a:t>
            </a:r>
            <a:endParaRPr lang="de-DE" sz="2200" dirty="0">
              <a:latin typeface="+mn-lt"/>
            </a:endParaRPr>
          </a:p>
        </p:txBody>
      </p:sp>
      <p:sp>
        <p:nvSpPr>
          <p:cNvPr id="8" name="Rechteck 7"/>
          <p:cNvSpPr/>
          <p:nvPr/>
        </p:nvSpPr>
        <p:spPr>
          <a:xfrm>
            <a:off x="179512" y="5085184"/>
            <a:ext cx="8856984"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Untertitel 2"/>
          <p:cNvSpPr>
            <a:spLocks noGrp="1"/>
          </p:cNvSpPr>
          <p:nvPr>
            <p:ph type="subTitle" idx="1"/>
          </p:nvPr>
        </p:nvSpPr>
        <p:spPr>
          <a:xfrm>
            <a:off x="656492" y="5085184"/>
            <a:ext cx="7801708" cy="1656184"/>
          </a:xfrm>
          <a:ln>
            <a:noFill/>
          </a:ln>
        </p:spPr>
        <p:txBody>
          <a:bodyPr/>
          <a:lstStyle/>
          <a:p>
            <a:r>
              <a:rPr lang="de-DE" sz="2200" dirty="0" smtClean="0">
                <a:solidFill>
                  <a:schemeClr val="tx1"/>
                </a:solidFill>
                <a:latin typeface="+mn-lt"/>
              </a:rPr>
              <a:t>Anhörungsfassung der Bildungspläne 2016 (G8 und Sek </a:t>
            </a:r>
            <a:r>
              <a:rPr lang="de-DE" sz="2200" dirty="0">
                <a:solidFill>
                  <a:schemeClr val="tx1"/>
                </a:solidFill>
                <a:latin typeface="+mn-lt"/>
              </a:rPr>
              <a:t>I) für</a:t>
            </a:r>
            <a:br>
              <a:rPr lang="de-DE" sz="2200" dirty="0">
                <a:solidFill>
                  <a:schemeClr val="tx1"/>
                </a:solidFill>
                <a:latin typeface="+mn-lt"/>
              </a:rPr>
            </a:br>
            <a:r>
              <a:rPr lang="de-DE" sz="2200" dirty="0">
                <a:solidFill>
                  <a:schemeClr val="tx1"/>
                </a:solidFill>
                <a:latin typeface="+mn-lt"/>
              </a:rPr>
              <a:t>Französisch als </a:t>
            </a:r>
            <a:r>
              <a:rPr lang="de-DE" sz="2200" dirty="0" smtClean="0">
                <a:solidFill>
                  <a:schemeClr val="tx1"/>
                </a:solidFill>
                <a:latin typeface="+mn-lt"/>
              </a:rPr>
              <a:t>1., 2. und 3. </a:t>
            </a:r>
            <a:r>
              <a:rPr lang="de-DE" sz="2200" dirty="0">
                <a:solidFill>
                  <a:schemeClr val="tx1"/>
                </a:solidFill>
                <a:latin typeface="+mn-lt"/>
              </a:rPr>
              <a:t>Fremdsprache – </a:t>
            </a:r>
            <a:br>
              <a:rPr lang="de-DE" sz="2200" dirty="0">
                <a:solidFill>
                  <a:schemeClr val="tx1"/>
                </a:solidFill>
                <a:latin typeface="+mn-lt"/>
              </a:rPr>
            </a:br>
            <a:r>
              <a:rPr lang="de-DE" sz="2200" dirty="0">
                <a:solidFill>
                  <a:schemeClr val="tx1"/>
                </a:solidFill>
                <a:latin typeface="+mn-lt"/>
              </a:rPr>
              <a:t>Stand: </a:t>
            </a:r>
            <a:r>
              <a:rPr lang="de-DE" sz="2200" dirty="0" smtClean="0">
                <a:solidFill>
                  <a:schemeClr val="tx1"/>
                </a:solidFill>
                <a:latin typeface="+mn-lt"/>
              </a:rPr>
              <a:t>14. September 2015</a:t>
            </a:r>
            <a:endParaRPr lang="de-DE" sz="2200" dirty="0">
              <a:solidFill>
                <a:schemeClr val="tx1"/>
              </a:solidFill>
              <a:latin typeface="+mn-lt"/>
            </a:endParaRPr>
          </a:p>
          <a:p>
            <a:r>
              <a:rPr lang="de-DE" sz="2200" dirty="0">
                <a:solidFill>
                  <a:schemeClr val="tx1"/>
                </a:solidFill>
                <a:latin typeface="+mn-lt"/>
                <a:hlinkClick r:id="rId4"/>
              </a:rPr>
              <a:t>http://www.bildungsplaene-bw.de/,</a:t>
            </a:r>
            <a:r>
              <a:rPr lang="de-DE" sz="2200" dirty="0" smtClean="0">
                <a:solidFill>
                  <a:schemeClr val="tx1"/>
                </a:solidFill>
                <a:latin typeface="+mn-lt"/>
                <a:hlinkClick r:id="rId4"/>
              </a:rPr>
              <a:t>Lde/Startseite</a:t>
            </a:r>
            <a:r>
              <a:rPr lang="de-DE" dirty="0" smtClean="0">
                <a:solidFill>
                  <a:schemeClr val="tx1"/>
                </a:solidFill>
                <a:latin typeface="+mn-lt"/>
              </a:rPr>
              <a:t> </a:t>
            </a:r>
            <a:r>
              <a:rPr lang="de-DE" sz="900" dirty="0" smtClean="0">
                <a:solidFill>
                  <a:schemeClr val="tx1"/>
                </a:solidFill>
                <a:latin typeface="+mn-lt"/>
                <a:hlinkClick r:id="rId4"/>
              </a:rPr>
              <a:t>2</a:t>
            </a:r>
            <a:endParaRPr lang="de-DE" sz="900" dirty="0" smtClean="0">
              <a:solidFill>
                <a:schemeClr val="tx1"/>
              </a:solidFill>
              <a:latin typeface="+mn-lt"/>
            </a:endParaRPr>
          </a:p>
        </p:txBody>
      </p:sp>
    </p:spTree>
    <p:extLst>
      <p:ext uri="{BB962C8B-B14F-4D97-AF65-F5344CB8AC3E}">
        <p14:creationId xmlns:p14="http://schemas.microsoft.com/office/powerpoint/2010/main" val="378341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bgerundetes Rechteck 1"/>
          <p:cNvSpPr/>
          <p:nvPr/>
        </p:nvSpPr>
        <p:spPr>
          <a:xfrm>
            <a:off x="5364088" y="3573016"/>
            <a:ext cx="216024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p:cNvSpPr txBox="1">
            <a:spLocks noChangeArrowheads="1"/>
          </p:cNvSpPr>
          <p:nvPr/>
        </p:nvSpPr>
        <p:spPr bwMode="auto">
          <a:xfrm>
            <a:off x="223838" y="980728"/>
            <a:ext cx="8696325" cy="430887"/>
          </a:xfrm>
          <a:prstGeom prst="rect">
            <a:avLst/>
          </a:prstGeom>
          <a:solidFill>
            <a:srgbClr val="FFFF99"/>
          </a:solidFill>
          <a:ln w="9525">
            <a:noFill/>
            <a:miter lim="800000"/>
            <a:headEnd/>
            <a:tailEnd/>
          </a:ln>
        </p:spPr>
        <p:txBody>
          <a:bodyPr>
            <a:spAutoFit/>
          </a:bodyPr>
          <a:lstStyle/>
          <a:p>
            <a:pPr algn="ctr"/>
            <a:r>
              <a:rPr lang="de-DE" sz="2200" dirty="0" smtClean="0">
                <a:latin typeface="Calibri"/>
                <a:cs typeface="Calibri"/>
              </a:rPr>
              <a:t>Aufbau der Bildungspläne </a:t>
            </a:r>
            <a:endParaRPr lang="de-DE" sz="2200" dirty="0">
              <a:latin typeface="Calibri"/>
              <a:cs typeface="Calibri"/>
            </a:endParaRPr>
          </a:p>
        </p:txBody>
      </p:sp>
      <p:sp>
        <p:nvSpPr>
          <p:cNvPr id="3" name="Abgerundetes Rechteck 2"/>
          <p:cNvSpPr/>
          <p:nvPr/>
        </p:nvSpPr>
        <p:spPr>
          <a:xfrm>
            <a:off x="251520" y="1700808"/>
            <a:ext cx="8640960"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de-DE" sz="2000" dirty="0" smtClean="0">
                <a:latin typeface="Arial" panose="020B0604020202020204" pitchFamily="34" charset="0"/>
                <a:cs typeface="Arial" panose="020B0604020202020204" pitchFamily="34" charset="0"/>
              </a:rPr>
              <a:t> </a:t>
            </a:r>
            <a:r>
              <a:rPr lang="de-DE" sz="2000" dirty="0" smtClean="0">
                <a:cs typeface="Arial" panose="020B0604020202020204" pitchFamily="34" charset="0"/>
              </a:rPr>
              <a:t>Vorwort </a:t>
            </a:r>
          </a:p>
          <a:p>
            <a:r>
              <a:rPr lang="de-DE" sz="2000" dirty="0" smtClean="0">
                <a:cs typeface="Arial" panose="020B0604020202020204" pitchFamily="34" charset="0"/>
              </a:rPr>
              <a:t> Einführung </a:t>
            </a:r>
            <a:endParaRPr lang="de-DE" sz="2000" dirty="0">
              <a:cs typeface="Arial" panose="020B0604020202020204" pitchFamily="34" charset="0"/>
            </a:endParaRPr>
          </a:p>
        </p:txBody>
      </p:sp>
      <p:sp>
        <p:nvSpPr>
          <p:cNvPr id="8" name="Abgerundetes Rechteck 7"/>
          <p:cNvSpPr/>
          <p:nvPr/>
        </p:nvSpPr>
        <p:spPr>
          <a:xfrm>
            <a:off x="251520" y="2780928"/>
            <a:ext cx="8640960" cy="21602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de-DE" sz="2000" dirty="0" smtClean="0">
                <a:latin typeface="Arial" panose="020B0604020202020204" pitchFamily="34" charset="0"/>
                <a:cs typeface="Arial" panose="020B0604020202020204" pitchFamily="34" charset="0"/>
              </a:rPr>
              <a:t> </a:t>
            </a:r>
            <a:r>
              <a:rPr lang="de-DE" sz="2000" dirty="0" smtClean="0">
                <a:cs typeface="Arial" panose="020B0604020202020204" pitchFamily="34" charset="0"/>
              </a:rPr>
              <a:t>Fachpläne</a:t>
            </a:r>
          </a:p>
          <a:p>
            <a:r>
              <a:rPr lang="de-DE" sz="2000" dirty="0">
                <a:latin typeface="Arial" panose="020B0604020202020204" pitchFamily="34" charset="0"/>
                <a:cs typeface="Arial" panose="020B0604020202020204" pitchFamily="34" charset="0"/>
              </a:rPr>
              <a:t>	</a:t>
            </a:r>
          </a:p>
          <a:p>
            <a:endParaRPr lang="de-DE" sz="2000" dirty="0" smtClean="0">
              <a:latin typeface="Arial" panose="020B0604020202020204" pitchFamily="34" charset="0"/>
              <a:cs typeface="Arial" panose="020B0604020202020204" pitchFamily="34" charset="0"/>
            </a:endParaRPr>
          </a:p>
          <a:p>
            <a:endParaRPr lang="de-DE" sz="2000" dirty="0">
              <a:latin typeface="Arial" panose="020B0604020202020204" pitchFamily="34" charset="0"/>
              <a:cs typeface="Arial" panose="020B0604020202020204" pitchFamily="34" charset="0"/>
            </a:endParaRPr>
          </a:p>
          <a:p>
            <a:endParaRPr lang="de-DE" sz="2000" dirty="0">
              <a:cs typeface="Arial" panose="020B0604020202020204" pitchFamily="34" charset="0"/>
            </a:endParaRPr>
          </a:p>
          <a:p>
            <a:pPr marL="342900" indent="-342900">
              <a:buFont typeface="Arial" pitchFamily="34" charset="0"/>
              <a:buChar char="•"/>
            </a:pPr>
            <a:r>
              <a:rPr lang="de-DE" sz="2000" dirty="0" smtClean="0">
                <a:cs typeface="Arial" panose="020B0604020202020204" pitchFamily="34" charset="0"/>
              </a:rPr>
              <a:t>Operatoren</a:t>
            </a:r>
            <a:endParaRPr lang="de-DE" sz="2000" dirty="0">
              <a:cs typeface="Arial" panose="020B0604020202020204" pitchFamily="34" charset="0"/>
            </a:endParaRPr>
          </a:p>
        </p:txBody>
      </p:sp>
      <p:sp>
        <p:nvSpPr>
          <p:cNvPr id="11" name="Abgerundetes Rechteck 10"/>
          <p:cNvSpPr/>
          <p:nvPr/>
        </p:nvSpPr>
        <p:spPr>
          <a:xfrm>
            <a:off x="251520" y="5229200"/>
            <a:ext cx="8640960"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2000" dirty="0" smtClean="0">
                <a:cs typeface="Arial" panose="020B0604020202020204" pitchFamily="34" charset="0"/>
              </a:rPr>
              <a:t>Glossar</a:t>
            </a:r>
            <a:endParaRPr lang="de-DE" sz="2000" dirty="0">
              <a:cs typeface="Arial" panose="020B0604020202020204" pitchFamily="34" charset="0"/>
            </a:endParaRPr>
          </a:p>
        </p:txBody>
      </p:sp>
      <p:sp>
        <p:nvSpPr>
          <p:cNvPr id="9" name="Abgerundetes Rechteck 8"/>
          <p:cNvSpPr/>
          <p:nvPr/>
        </p:nvSpPr>
        <p:spPr>
          <a:xfrm>
            <a:off x="251520" y="3429000"/>
            <a:ext cx="8640960" cy="1008112"/>
          </a:xfrm>
          <a:prstGeom prst="roundRect">
            <a:avLst/>
          </a:prstGeom>
          <a:solidFill>
            <a:srgbClr val="FFFFCC">
              <a:alpha val="72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de-DE" sz="2000" dirty="0" smtClean="0">
                <a:solidFill>
                  <a:schemeClr val="tx1"/>
                </a:solidFill>
                <a:cs typeface="Arial" panose="020B0604020202020204" pitchFamily="34" charset="0"/>
              </a:rPr>
              <a:t>Leitgedanken</a:t>
            </a:r>
            <a:endParaRPr lang="de-DE" sz="2000" dirty="0">
              <a:solidFill>
                <a:schemeClr val="tx1"/>
              </a:solidFill>
              <a:cs typeface="Arial" panose="020B0604020202020204" pitchFamily="34" charset="0"/>
            </a:endParaRPr>
          </a:p>
          <a:p>
            <a:pPr marL="342900" indent="-342900">
              <a:buFont typeface="Arial" pitchFamily="34" charset="0"/>
              <a:buChar char="•"/>
            </a:pPr>
            <a:r>
              <a:rPr lang="de-DE" sz="2000" dirty="0">
                <a:solidFill>
                  <a:schemeClr val="tx1"/>
                </a:solidFill>
                <a:cs typeface="Arial" panose="020B0604020202020204" pitchFamily="34" charset="0"/>
              </a:rPr>
              <a:t>Prozessbezogene Kompetenzen </a:t>
            </a:r>
          </a:p>
          <a:p>
            <a:pPr marL="342900" indent="-342900">
              <a:buFont typeface="Arial" pitchFamily="34" charset="0"/>
              <a:buChar char="•"/>
            </a:pPr>
            <a:r>
              <a:rPr lang="de-DE" sz="2000" dirty="0">
                <a:solidFill>
                  <a:schemeClr val="tx1"/>
                </a:solidFill>
                <a:cs typeface="Arial" panose="020B0604020202020204" pitchFamily="34" charset="0"/>
              </a:rPr>
              <a:t>Inhaltsbezogene Kompetenzen</a:t>
            </a:r>
          </a:p>
        </p:txBody>
      </p:sp>
      <p:sp>
        <p:nvSpPr>
          <p:cNvPr id="10" name="Abgerundetes Rechteck 9"/>
          <p:cNvSpPr/>
          <p:nvPr/>
        </p:nvSpPr>
        <p:spPr>
          <a:xfrm>
            <a:off x="4572000" y="3429000"/>
            <a:ext cx="1872208" cy="1008112"/>
          </a:xfrm>
          <a:prstGeom prst="roundRect">
            <a:avLst/>
          </a:prstGeom>
          <a:noFill/>
          <a:ln w="25400">
            <a:solidFill>
              <a:srgbClr val="F7994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2000" dirty="0" smtClean="0">
                <a:solidFill>
                  <a:srgbClr val="F7994B"/>
                </a:solidFill>
                <a:cs typeface="Arial" panose="020B0604020202020204" pitchFamily="34" charset="0"/>
              </a:rPr>
              <a:t>Leit-perspektiven</a:t>
            </a:r>
            <a:endParaRPr lang="de-DE" sz="2000" dirty="0">
              <a:solidFill>
                <a:srgbClr val="F7994B"/>
              </a:solidFill>
              <a:cs typeface="Arial" panose="020B0604020202020204" pitchFamily="34" charset="0"/>
            </a:endParaRPr>
          </a:p>
        </p:txBody>
      </p:sp>
      <p:sp>
        <p:nvSpPr>
          <p:cNvPr id="13" name="Abgerundetes Rechteck 12"/>
          <p:cNvSpPr/>
          <p:nvPr/>
        </p:nvSpPr>
        <p:spPr>
          <a:xfrm>
            <a:off x="6516216" y="3501008"/>
            <a:ext cx="2160240" cy="864096"/>
          </a:xfrm>
          <a:prstGeom prst="round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2000" dirty="0" smtClean="0">
                <a:solidFill>
                  <a:srgbClr val="F7994B"/>
                </a:solidFill>
                <a:cs typeface="Arial" panose="020B0604020202020204" pitchFamily="34" charset="0"/>
              </a:rPr>
              <a:t>fachübergreifende,</a:t>
            </a:r>
          </a:p>
          <a:p>
            <a:pPr algn="ctr"/>
            <a:r>
              <a:rPr lang="de-DE" sz="2000" dirty="0" smtClean="0">
                <a:solidFill>
                  <a:srgbClr val="F7994B"/>
                </a:solidFill>
                <a:cs typeface="Arial" panose="020B0604020202020204" pitchFamily="34" charset="0"/>
              </a:rPr>
              <a:t>spiralcurriculare Verankerung</a:t>
            </a:r>
            <a:endParaRPr lang="de-DE" sz="2000" dirty="0">
              <a:solidFill>
                <a:srgbClr val="F7994B"/>
              </a:solidFill>
              <a:cs typeface="Arial" panose="020B0604020202020204" pitchFamily="34" charset="0"/>
            </a:endParaRPr>
          </a:p>
        </p:txBody>
      </p:sp>
      <p:sp>
        <p:nvSpPr>
          <p:cNvPr id="12" name="Abgerundetes Rechteck 11"/>
          <p:cNvSpPr/>
          <p:nvPr/>
        </p:nvSpPr>
        <p:spPr>
          <a:xfrm>
            <a:off x="4572000" y="1700213"/>
            <a:ext cx="1872208" cy="792162"/>
          </a:xfrm>
          <a:prstGeom prst="roundRect">
            <a:avLst/>
          </a:prstGeom>
          <a:solidFill>
            <a:srgbClr val="FFFFCC">
              <a:alpha val="7200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rgbClr val="F7994B"/>
                </a:solidFill>
                <a:cs typeface="Arial" panose="020B0604020202020204" pitchFamily="34" charset="0"/>
              </a:rPr>
              <a:t>Leit-</a:t>
            </a:r>
          </a:p>
          <a:p>
            <a:pPr algn="ctr"/>
            <a:r>
              <a:rPr lang="de-DE" sz="2000" dirty="0" smtClean="0">
                <a:solidFill>
                  <a:srgbClr val="F7994B"/>
                </a:solidFill>
                <a:cs typeface="Arial" panose="020B0604020202020204" pitchFamily="34" charset="0"/>
              </a:rPr>
              <a:t>perspektiven</a:t>
            </a:r>
            <a:endParaRPr lang="de-DE" sz="2000" dirty="0">
              <a:solidFill>
                <a:srgbClr val="F7994B"/>
              </a:solidFill>
              <a:cs typeface="Arial" panose="020B0604020202020204" pitchFamily="34" charset="0"/>
            </a:endParaRPr>
          </a:p>
        </p:txBody>
      </p:sp>
    </p:spTree>
    <p:extLst>
      <p:ext uri="{BB962C8B-B14F-4D97-AF65-F5344CB8AC3E}">
        <p14:creationId xmlns:p14="http://schemas.microsoft.com/office/powerpoint/2010/main" val="33939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buFontTx/>
              <a:buChar char="-"/>
            </a:pPr>
            <a:endParaRPr lang="de-DE" dirty="0" smtClean="0"/>
          </a:p>
          <a:p>
            <a:pPr>
              <a:buFontTx/>
              <a:buChar char="-"/>
            </a:pPr>
            <a:endParaRPr lang="de-DE" dirty="0"/>
          </a:p>
          <a:p>
            <a:pPr>
              <a:buFontTx/>
              <a:buChar char="-"/>
            </a:pPr>
            <a:endParaRPr lang="de-DE" dirty="0"/>
          </a:p>
        </p:txBody>
      </p:sp>
      <p:sp>
        <p:nvSpPr>
          <p:cNvPr id="3" name="Fußzeilenplatzhalter 2"/>
          <p:cNvSpPr>
            <a:spLocks noGrp="1"/>
          </p:cNvSpPr>
          <p:nvPr>
            <p:ph type="ftr" sz="quarter" idx="10"/>
          </p:nvPr>
        </p:nvSpPr>
        <p:spPr/>
        <p:txBody>
          <a:bodyPr/>
          <a:lstStyle/>
          <a:p>
            <a:pPr>
              <a:defRPr/>
            </a:pPr>
            <a:endParaRPr lang="de-DE" smtClean="0"/>
          </a:p>
          <a:p>
            <a:pPr>
              <a:defRPr/>
            </a:pPr>
            <a:endParaRPr lang="de-DE" dirty="0"/>
          </a:p>
        </p:txBody>
      </p:sp>
      <p:sp>
        <p:nvSpPr>
          <p:cNvPr id="4" name="Textfeld 3"/>
          <p:cNvSpPr txBox="1">
            <a:spLocks noChangeArrowheads="1"/>
          </p:cNvSpPr>
          <p:nvPr/>
        </p:nvSpPr>
        <p:spPr bwMode="auto">
          <a:xfrm>
            <a:off x="323529" y="992878"/>
            <a:ext cx="8496944" cy="430887"/>
          </a:xfrm>
          <a:prstGeom prst="rect">
            <a:avLst/>
          </a:prstGeom>
          <a:solidFill>
            <a:srgbClr val="FFFF99"/>
          </a:solidFill>
          <a:ln w="9525">
            <a:noFill/>
            <a:miter lim="800000"/>
            <a:headEnd/>
            <a:tailEnd/>
          </a:ln>
        </p:spPr>
        <p:txBody>
          <a:bodyPr wrap="square">
            <a:spAutoFit/>
          </a:bodyPr>
          <a:lstStyle/>
          <a:p>
            <a:pPr algn="ctr"/>
            <a:r>
              <a:rPr lang="de-DE" sz="2200" dirty="0" smtClean="0">
                <a:latin typeface="Calibri"/>
                <a:cs typeface="Calibri"/>
              </a:rPr>
              <a:t>Leitgedanken</a:t>
            </a:r>
            <a:endParaRPr lang="de-DE" sz="2200" dirty="0">
              <a:latin typeface="Calibri"/>
              <a:cs typeface="Calibri"/>
            </a:endParaRPr>
          </a:p>
        </p:txBody>
      </p:sp>
      <p:sp>
        <p:nvSpPr>
          <p:cNvPr id="5" name="Textfeld 4"/>
          <p:cNvSpPr txBox="1"/>
          <p:nvPr/>
        </p:nvSpPr>
        <p:spPr>
          <a:xfrm>
            <a:off x="611560" y="2204864"/>
            <a:ext cx="7920880" cy="3046988"/>
          </a:xfrm>
          <a:prstGeom prst="rect">
            <a:avLst/>
          </a:prstGeom>
          <a:noFill/>
        </p:spPr>
        <p:txBody>
          <a:bodyPr wrap="square" rtlCol="0">
            <a:spAutoFit/>
          </a:bodyPr>
          <a:lstStyle/>
          <a:p>
            <a:pPr marL="457200" indent="-457200">
              <a:buAutoNum type="arabicPeriod"/>
            </a:pPr>
            <a:r>
              <a:rPr lang="de-DE" b="1" dirty="0" smtClean="0">
                <a:latin typeface="+mn-lt"/>
              </a:rPr>
              <a:t>Leitgedanken zum Kompetenzerwerb </a:t>
            </a:r>
            <a:r>
              <a:rPr lang="de-DE" sz="900" dirty="0" smtClean="0">
                <a:latin typeface="+mn-lt"/>
                <a:hlinkClick r:id="rId2"/>
              </a:rPr>
              <a:t>1</a:t>
            </a:r>
            <a:endParaRPr lang="de-DE" sz="900" b="1" dirty="0" smtClean="0">
              <a:latin typeface="+mn-lt"/>
            </a:endParaRPr>
          </a:p>
          <a:p>
            <a:endParaRPr lang="de-DE" dirty="0" smtClean="0">
              <a:latin typeface="+mn-lt"/>
            </a:endParaRPr>
          </a:p>
          <a:p>
            <a:r>
              <a:rPr lang="de-DE" dirty="0" smtClean="0">
                <a:latin typeface="+mn-lt"/>
              </a:rPr>
              <a:t>	1.1 Bildungswert der modernen Fremdsprachen</a:t>
            </a:r>
          </a:p>
          <a:p>
            <a:r>
              <a:rPr lang="de-DE" dirty="0" smtClean="0">
                <a:latin typeface="+mn-lt"/>
              </a:rPr>
              <a:t>	1.2 Kompetenzen</a:t>
            </a:r>
          </a:p>
          <a:p>
            <a:endParaRPr lang="de-DE" dirty="0" smtClean="0">
              <a:latin typeface="+mn-lt"/>
            </a:endParaRPr>
          </a:p>
          <a:p>
            <a:r>
              <a:rPr lang="de-DE" dirty="0" smtClean="0">
                <a:latin typeface="+mn-lt"/>
              </a:rPr>
              <a:t>	1.3 Bildungswert des Faches Französisch</a:t>
            </a:r>
          </a:p>
          <a:p>
            <a:r>
              <a:rPr lang="de-DE" dirty="0" smtClean="0">
                <a:latin typeface="+mn-lt"/>
              </a:rPr>
              <a:t>	1.4 Didaktische Hinweise</a:t>
            </a:r>
          </a:p>
          <a:p>
            <a:r>
              <a:rPr lang="de-DE" dirty="0" smtClean="0">
                <a:latin typeface="+mn-lt"/>
              </a:rPr>
              <a:t>	1.5 Französisch-Kenntnisse aus der Grundschule</a:t>
            </a:r>
            <a:endParaRPr lang="de-DE" dirty="0">
              <a:latin typeface="+mn-lt"/>
            </a:endParaRPr>
          </a:p>
        </p:txBody>
      </p:sp>
    </p:spTree>
    <p:extLst>
      <p:ext uri="{BB962C8B-B14F-4D97-AF65-F5344CB8AC3E}">
        <p14:creationId xmlns:p14="http://schemas.microsoft.com/office/powerpoint/2010/main" val="418951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403906"/>
            <a:ext cx="8229600" cy="4667374"/>
          </a:xfrm>
        </p:spPr>
        <p:txBody>
          <a:bodyPr/>
          <a:lstStyle/>
          <a:p>
            <a:pPr marL="0" indent="0">
              <a:buNone/>
            </a:pPr>
            <a:endParaRPr lang="de-DE" sz="2000" dirty="0" smtClean="0">
              <a:latin typeface="+mn-lt"/>
            </a:endParaRPr>
          </a:p>
          <a:p>
            <a:pPr marL="0" indent="0">
              <a:buNone/>
            </a:pPr>
            <a:r>
              <a:rPr lang="de-DE" sz="2000" b="1" dirty="0" smtClean="0">
                <a:latin typeface="+mn-lt"/>
              </a:rPr>
              <a:t>1.1 </a:t>
            </a:r>
            <a:r>
              <a:rPr lang="de-DE" sz="2000" b="1" dirty="0">
                <a:latin typeface="+mn-lt"/>
              </a:rPr>
              <a:t>Bildungswert der modernen </a:t>
            </a:r>
            <a:r>
              <a:rPr lang="de-DE" sz="2000" b="1" dirty="0" smtClean="0">
                <a:latin typeface="+mn-lt"/>
              </a:rPr>
              <a:t>Fremdsprachen</a:t>
            </a:r>
          </a:p>
          <a:p>
            <a:pPr>
              <a:buFont typeface="Arial" panose="020B0604020202020204" pitchFamily="34" charset="0"/>
              <a:buChar char="•"/>
            </a:pPr>
            <a:r>
              <a:rPr lang="de-DE" sz="2000" dirty="0" smtClean="0">
                <a:latin typeface="+mn-lt"/>
              </a:rPr>
              <a:t>Bedeutung von Fremdsprachenkenntnissen in einer international vernetzten Welt</a:t>
            </a:r>
          </a:p>
          <a:p>
            <a:pPr>
              <a:buFont typeface="Arial" panose="020B0604020202020204" pitchFamily="34" charset="0"/>
              <a:buChar char="•"/>
            </a:pPr>
            <a:r>
              <a:rPr lang="de-DE" sz="2000" dirty="0" smtClean="0">
                <a:latin typeface="+mn-lt"/>
              </a:rPr>
              <a:t>Fremdsprachen als Weg der Begegnung mit anderen Denkmustern und Handlungsweisen; als Mittel zum Erwerb von Respekt, Toleranz und interkultureller Handlungskompetenz</a:t>
            </a:r>
          </a:p>
          <a:p>
            <a:pPr>
              <a:buFont typeface="Arial" panose="020B0604020202020204" pitchFamily="34" charset="0"/>
              <a:buChar char="•"/>
            </a:pPr>
            <a:r>
              <a:rPr lang="de-DE" sz="2000" dirty="0" smtClean="0">
                <a:latin typeface="+mn-lt"/>
              </a:rPr>
              <a:t>Fremdsprachenlernen am Gymnasium heißt: Erwerb von zwei fremden Sprachen und generellen Einsichten in sprachliche Strukturen</a:t>
            </a:r>
          </a:p>
          <a:p>
            <a:pPr>
              <a:buFont typeface="Arial" panose="020B0604020202020204" pitchFamily="34" charset="0"/>
              <a:buChar char="•"/>
            </a:pPr>
            <a:r>
              <a:rPr lang="de-DE" sz="2000" dirty="0" smtClean="0">
                <a:latin typeface="+mn-lt"/>
              </a:rPr>
              <a:t>Nachdenken über Sprache schult die Fähigkeit, </a:t>
            </a:r>
            <a:r>
              <a:rPr lang="de-DE" sz="2000" dirty="0">
                <a:latin typeface="+mn-lt"/>
              </a:rPr>
              <a:t>Handlungsweisen, komplexere Sachverhalte, theoretische Erkenntnisse, Denkmuster und Wertvorstellungen </a:t>
            </a:r>
            <a:r>
              <a:rPr lang="de-DE" sz="2000" dirty="0" smtClean="0">
                <a:latin typeface="+mn-lt"/>
              </a:rPr>
              <a:t>zu durchdringen </a:t>
            </a:r>
            <a:r>
              <a:rPr lang="de-DE" sz="2000" dirty="0">
                <a:latin typeface="+mn-lt"/>
              </a:rPr>
              <a:t>und in einen interkulturellen Zusammenhang zu </a:t>
            </a:r>
            <a:r>
              <a:rPr lang="de-DE" sz="2000" dirty="0" smtClean="0">
                <a:latin typeface="+mn-lt"/>
              </a:rPr>
              <a:t>stellen.</a:t>
            </a:r>
            <a:endParaRPr lang="de-DE" sz="2000" dirty="0">
              <a:latin typeface="+mn-lt"/>
            </a:endParaRPr>
          </a:p>
        </p:txBody>
      </p:sp>
      <p:sp>
        <p:nvSpPr>
          <p:cNvPr id="3" name="Fußzeilenplatzhalter 2"/>
          <p:cNvSpPr>
            <a:spLocks noGrp="1"/>
          </p:cNvSpPr>
          <p:nvPr>
            <p:ph type="ftr" sz="quarter" idx="10"/>
          </p:nvPr>
        </p:nvSpPr>
        <p:spPr/>
        <p:txBody>
          <a:bodyPr/>
          <a:lstStyle/>
          <a:p>
            <a:pPr>
              <a:defRPr/>
            </a:pPr>
            <a:endParaRPr lang="de-DE" smtClean="0"/>
          </a:p>
          <a:p>
            <a:pPr>
              <a:defRPr/>
            </a:pPr>
            <a:endParaRPr lang="de-DE" dirty="0"/>
          </a:p>
        </p:txBody>
      </p:sp>
      <p:sp>
        <p:nvSpPr>
          <p:cNvPr id="4" name="Rechteck 3"/>
          <p:cNvSpPr/>
          <p:nvPr/>
        </p:nvSpPr>
        <p:spPr>
          <a:xfrm>
            <a:off x="251520" y="997124"/>
            <a:ext cx="8640960" cy="461665"/>
          </a:xfrm>
          <a:prstGeom prst="rect">
            <a:avLst/>
          </a:prstGeom>
          <a:ln>
            <a:noFill/>
          </a:ln>
        </p:spPr>
        <p:txBody>
          <a:bodyPr wrap="square">
            <a:spAutoFit/>
          </a:bodyPr>
          <a:lstStyle/>
          <a:p>
            <a:pPr algn="ctr"/>
            <a:r>
              <a:rPr lang="de-DE" dirty="0" smtClean="0">
                <a:latin typeface="Calibri"/>
                <a:cs typeface="Calibri"/>
              </a:rPr>
              <a:t> </a:t>
            </a:r>
            <a:endParaRPr lang="de-DE" dirty="0">
              <a:latin typeface="Calibri"/>
              <a:cs typeface="Calibri"/>
            </a:endParaRPr>
          </a:p>
        </p:txBody>
      </p:sp>
      <p:sp>
        <p:nvSpPr>
          <p:cNvPr id="5" name="Rechteck 4"/>
          <p:cNvSpPr/>
          <p:nvPr/>
        </p:nvSpPr>
        <p:spPr>
          <a:xfrm>
            <a:off x="251520" y="1021998"/>
            <a:ext cx="8640960" cy="461665"/>
          </a:xfrm>
          <a:prstGeom prst="rect">
            <a:avLst/>
          </a:prstGeom>
          <a:solidFill>
            <a:srgbClr val="FFFF99"/>
          </a:solidFill>
          <a:ln>
            <a:noFill/>
          </a:ln>
        </p:spPr>
        <p:txBody>
          <a:bodyPr wrap="square" anchor="b">
            <a:spAutoFit/>
          </a:bodyPr>
          <a:lstStyle/>
          <a:p>
            <a:pPr algn="ctr"/>
            <a:r>
              <a:rPr lang="de-DE" dirty="0">
                <a:latin typeface="Calibri"/>
                <a:cs typeface="Calibri"/>
              </a:rPr>
              <a:t>Gemeinsame Leitgedanken aller modernen Fremdsprachen </a:t>
            </a:r>
          </a:p>
        </p:txBody>
      </p:sp>
    </p:spTree>
    <p:extLst>
      <p:ext uri="{BB962C8B-B14F-4D97-AF65-F5344CB8AC3E}">
        <p14:creationId xmlns:p14="http://schemas.microsoft.com/office/powerpoint/2010/main" val="201524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b="1" dirty="0">
                <a:latin typeface="+mn-lt"/>
              </a:rPr>
              <a:t>1.2 </a:t>
            </a:r>
            <a:r>
              <a:rPr lang="de-DE" sz="2000" b="1" dirty="0" smtClean="0">
                <a:latin typeface="+mn-lt"/>
              </a:rPr>
              <a:t>Kompetenzen</a:t>
            </a:r>
          </a:p>
          <a:p>
            <a:pPr marL="0" indent="0">
              <a:buNone/>
            </a:pPr>
            <a:endParaRPr lang="de-DE" sz="2000" b="1" dirty="0" smtClean="0">
              <a:latin typeface="+mn-lt"/>
            </a:endParaRPr>
          </a:p>
          <a:p>
            <a:pPr marL="0" indent="0">
              <a:spcBef>
                <a:spcPts val="0"/>
              </a:spcBef>
              <a:buNone/>
            </a:pPr>
            <a:r>
              <a:rPr lang="de-DE" sz="2000" dirty="0" smtClean="0">
                <a:latin typeface="+mn-lt"/>
              </a:rPr>
              <a:t>Die Konzeption </a:t>
            </a:r>
            <a:r>
              <a:rPr lang="de-DE" sz="2000" dirty="0">
                <a:latin typeface="+mn-lt"/>
              </a:rPr>
              <a:t>der Kompetenzen </a:t>
            </a:r>
            <a:endParaRPr lang="de-DE" sz="2000" dirty="0" smtClean="0">
              <a:latin typeface="+mn-lt"/>
            </a:endParaRPr>
          </a:p>
          <a:p>
            <a:pPr marL="0" indent="0">
              <a:spcBef>
                <a:spcPts val="0"/>
              </a:spcBef>
              <a:buNone/>
            </a:pPr>
            <a:r>
              <a:rPr lang="de-DE" sz="2000" dirty="0" smtClean="0">
                <a:latin typeface="+mn-lt"/>
              </a:rPr>
              <a:t>entspricht </a:t>
            </a:r>
            <a:r>
              <a:rPr lang="de-DE" sz="2000" dirty="0">
                <a:latin typeface="+mn-lt"/>
              </a:rPr>
              <a:t>überwiegend den </a:t>
            </a:r>
            <a:endParaRPr lang="de-DE" sz="2000" dirty="0" smtClean="0">
              <a:latin typeface="+mn-lt"/>
            </a:endParaRPr>
          </a:p>
          <a:p>
            <a:pPr marL="0" indent="0">
              <a:spcBef>
                <a:spcPts val="0"/>
              </a:spcBef>
              <a:buNone/>
            </a:pPr>
            <a:r>
              <a:rPr lang="de-DE" sz="2000" dirty="0" smtClean="0">
                <a:latin typeface="+mn-lt"/>
              </a:rPr>
              <a:t>KMK-Standards </a:t>
            </a:r>
            <a:r>
              <a:rPr lang="de-DE" sz="2000" dirty="0">
                <a:latin typeface="+mn-lt"/>
              </a:rPr>
              <a:t>für die allgemeine </a:t>
            </a:r>
            <a:endParaRPr lang="de-DE" sz="2000" dirty="0" smtClean="0">
              <a:latin typeface="+mn-lt"/>
            </a:endParaRPr>
          </a:p>
          <a:p>
            <a:pPr marL="0" indent="0">
              <a:spcBef>
                <a:spcPts val="0"/>
              </a:spcBef>
              <a:buNone/>
            </a:pPr>
            <a:r>
              <a:rPr lang="de-DE" sz="2000" dirty="0" smtClean="0">
                <a:latin typeface="+mn-lt"/>
              </a:rPr>
              <a:t>Hochschulreife 2012.</a:t>
            </a:r>
          </a:p>
          <a:p>
            <a:pPr marL="0" indent="0">
              <a:spcBef>
                <a:spcPts val="0"/>
              </a:spcBef>
              <a:buNone/>
            </a:pPr>
            <a:endParaRPr lang="de-DE" sz="2000" dirty="0">
              <a:latin typeface="+mn-lt"/>
            </a:endParaRPr>
          </a:p>
          <a:p>
            <a:pPr marL="0" indent="0">
              <a:spcBef>
                <a:spcPts val="0"/>
              </a:spcBef>
              <a:buNone/>
            </a:pPr>
            <a:endParaRPr lang="de-DE" sz="2000" dirty="0" smtClean="0">
              <a:latin typeface="+mn-lt"/>
            </a:endParaRPr>
          </a:p>
          <a:p>
            <a:pPr marL="0" indent="0">
              <a:spcBef>
                <a:spcPts val="0"/>
              </a:spcBef>
              <a:buNone/>
            </a:pPr>
            <a:endParaRPr lang="de-DE" sz="2000" dirty="0">
              <a:latin typeface="+mn-lt"/>
            </a:endParaRPr>
          </a:p>
          <a:p>
            <a:pPr marL="0" indent="0">
              <a:spcBef>
                <a:spcPts val="0"/>
              </a:spcBef>
              <a:buNone/>
            </a:pPr>
            <a:endParaRPr lang="de-DE" sz="2000" dirty="0" smtClean="0">
              <a:latin typeface="+mn-lt"/>
            </a:endParaRPr>
          </a:p>
          <a:p>
            <a:pPr marL="0" indent="0">
              <a:spcBef>
                <a:spcPts val="0"/>
              </a:spcBef>
              <a:buNone/>
            </a:pPr>
            <a:endParaRPr lang="de-DE" sz="2000" dirty="0">
              <a:latin typeface="+mn-lt"/>
            </a:endParaRPr>
          </a:p>
          <a:p>
            <a:pPr marL="0" indent="0">
              <a:spcBef>
                <a:spcPts val="0"/>
              </a:spcBef>
              <a:buNone/>
            </a:pPr>
            <a:endParaRPr lang="de-DE" sz="2000" dirty="0" smtClean="0">
              <a:latin typeface="+mn-lt"/>
            </a:endParaRPr>
          </a:p>
          <a:p>
            <a:pPr marL="0" indent="0">
              <a:spcBef>
                <a:spcPts val="0"/>
              </a:spcBef>
              <a:buNone/>
            </a:pPr>
            <a:r>
              <a:rPr lang="de-DE" sz="1600" dirty="0" smtClean="0">
                <a:latin typeface="+mn-lt"/>
              </a:rPr>
              <a:t>Grafik: Arbeitsfassung</a:t>
            </a:r>
            <a:endParaRPr lang="de-DE" sz="1600" dirty="0">
              <a:latin typeface="+mn-lt"/>
            </a:endParaRPr>
          </a:p>
          <a:p>
            <a:pPr marL="0" indent="0">
              <a:buNone/>
            </a:pPr>
            <a:endParaRPr lang="de-DE" sz="2000" dirty="0">
              <a:latin typeface="+mn-lt"/>
            </a:endParaRPr>
          </a:p>
          <a:p>
            <a:pPr marL="0" indent="0">
              <a:buNone/>
            </a:pPr>
            <a:endParaRPr lang="de-DE" sz="2000" dirty="0" smtClean="0">
              <a:latin typeface="+mn-lt"/>
            </a:endParaRPr>
          </a:p>
          <a:p>
            <a:pPr marL="0" indent="0">
              <a:buNone/>
            </a:pPr>
            <a:endParaRPr lang="de-DE" sz="2000" dirty="0">
              <a:latin typeface="+mn-lt"/>
            </a:endParaRPr>
          </a:p>
          <a:p>
            <a:pPr>
              <a:buFontTx/>
              <a:buChar char="-"/>
            </a:pPr>
            <a:endParaRPr lang="de-DE" dirty="0" smtClean="0"/>
          </a:p>
        </p:txBody>
      </p:sp>
      <p:sp>
        <p:nvSpPr>
          <p:cNvPr id="4" name="Rechteck 3"/>
          <p:cNvSpPr/>
          <p:nvPr/>
        </p:nvSpPr>
        <p:spPr>
          <a:xfrm>
            <a:off x="251520" y="1030714"/>
            <a:ext cx="8640960" cy="461665"/>
          </a:xfrm>
          <a:prstGeom prst="rect">
            <a:avLst/>
          </a:prstGeom>
          <a:solidFill>
            <a:srgbClr val="FFFF99"/>
          </a:solidFill>
        </p:spPr>
        <p:txBody>
          <a:bodyPr wrap="square">
            <a:spAutoFit/>
          </a:bodyPr>
          <a:lstStyle/>
          <a:p>
            <a:pPr algn="ctr"/>
            <a:r>
              <a:rPr lang="de-DE" dirty="0">
                <a:latin typeface="Calibri"/>
                <a:cs typeface="Calibri"/>
              </a:rPr>
              <a:t>Gemeinsame Leitgedanken aller modernen Fremdsprachen </a:t>
            </a:r>
          </a:p>
        </p:txBody>
      </p:sp>
      <p:pic>
        <p:nvPicPr>
          <p:cNvPr id="5" name="Grafik 4"/>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73238"/>
            <a:ext cx="3812198" cy="4032027"/>
          </a:xfrm>
          <a:prstGeom prst="rect">
            <a:avLst/>
          </a:prstGeom>
          <a:noFill/>
        </p:spPr>
      </p:pic>
    </p:spTree>
    <p:extLst>
      <p:ext uri="{BB962C8B-B14F-4D97-AF65-F5344CB8AC3E}">
        <p14:creationId xmlns:p14="http://schemas.microsoft.com/office/powerpoint/2010/main" val="139334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200" b="1" dirty="0">
                <a:latin typeface="+mn-lt"/>
              </a:rPr>
              <a:t>1.2 </a:t>
            </a:r>
            <a:r>
              <a:rPr lang="de-DE" sz="2200" b="1" dirty="0" smtClean="0">
                <a:latin typeface="+mn-lt"/>
              </a:rPr>
              <a:t>Kompetenzen</a:t>
            </a:r>
            <a:r>
              <a:rPr lang="de-DE" sz="2200" i="1" dirty="0" smtClean="0">
                <a:latin typeface="+mn-lt"/>
              </a:rPr>
              <a:t>: </a:t>
            </a:r>
            <a:r>
              <a:rPr lang="de-DE" sz="2200" dirty="0" smtClean="0">
                <a:latin typeface="+mn-lt"/>
              </a:rPr>
              <a:t>Text- und Medienkompetenz:</a:t>
            </a:r>
          </a:p>
          <a:p>
            <a:pPr marL="0" indent="0">
              <a:buNone/>
            </a:pPr>
            <a:endParaRPr lang="de-DE" sz="2200" dirty="0">
              <a:latin typeface="+mn-lt"/>
            </a:endParaRPr>
          </a:p>
          <a:p>
            <a:pPr marL="0" indent="0">
              <a:buNone/>
            </a:pPr>
            <a:r>
              <a:rPr lang="de-DE" sz="2200" dirty="0">
                <a:latin typeface="+mn-lt"/>
              </a:rPr>
              <a:t>	</a:t>
            </a:r>
            <a:r>
              <a:rPr lang="de-DE" sz="2200" dirty="0" smtClean="0">
                <a:latin typeface="+mn-lt"/>
              </a:rPr>
              <a:t>- Durchdringung von Texten (Analyse, </a:t>
            </a:r>
          </a:p>
          <a:p>
            <a:pPr marL="0" indent="0">
              <a:buNone/>
            </a:pPr>
            <a:r>
              <a:rPr lang="de-DE" sz="2200" dirty="0" smtClean="0">
                <a:latin typeface="+mn-lt"/>
              </a:rPr>
              <a:t>	  Deutung, Bewertung)</a:t>
            </a:r>
          </a:p>
          <a:p>
            <a:pPr marL="0" indent="0">
              <a:buNone/>
            </a:pPr>
            <a:r>
              <a:rPr lang="de-DE" sz="2200" dirty="0">
                <a:latin typeface="+mn-lt"/>
              </a:rPr>
              <a:t>	</a:t>
            </a:r>
            <a:r>
              <a:rPr lang="de-DE" sz="2200" dirty="0" smtClean="0">
                <a:latin typeface="+mn-lt"/>
              </a:rPr>
              <a:t>- produktiver Umgang mit Texten</a:t>
            </a:r>
          </a:p>
          <a:p>
            <a:pPr marL="0" indent="0">
              <a:buNone/>
            </a:pPr>
            <a:endParaRPr lang="de-DE" sz="2200" dirty="0">
              <a:latin typeface="+mn-lt"/>
            </a:endParaRPr>
          </a:p>
          <a:p>
            <a:pPr marL="0" indent="0">
              <a:buNone/>
            </a:pPr>
            <a:r>
              <a:rPr lang="de-DE" sz="2200" dirty="0" smtClean="0">
                <a:latin typeface="+mn-lt"/>
              </a:rPr>
              <a:t>	- Suche und Auswertung von Informationen </a:t>
            </a:r>
          </a:p>
          <a:p>
            <a:pPr marL="0" indent="0">
              <a:buNone/>
            </a:pPr>
            <a:r>
              <a:rPr lang="de-DE" sz="2200" dirty="0">
                <a:latin typeface="+mn-lt"/>
              </a:rPr>
              <a:t>	</a:t>
            </a:r>
            <a:r>
              <a:rPr lang="de-DE" sz="2200" dirty="0" smtClean="0">
                <a:latin typeface="+mn-lt"/>
              </a:rPr>
              <a:t>  in digitalen Medien</a:t>
            </a:r>
          </a:p>
          <a:p>
            <a:pPr marL="0" indent="0">
              <a:buNone/>
            </a:pPr>
            <a:r>
              <a:rPr lang="de-DE" sz="2200" dirty="0">
                <a:latin typeface="+mn-lt"/>
              </a:rPr>
              <a:t>	</a:t>
            </a:r>
            <a:r>
              <a:rPr lang="de-DE" sz="2200" dirty="0" smtClean="0">
                <a:latin typeface="+mn-lt"/>
              </a:rPr>
              <a:t>- kritische Betrachtung von Texten in ihrem </a:t>
            </a:r>
          </a:p>
          <a:p>
            <a:pPr marL="0" indent="0">
              <a:buNone/>
            </a:pPr>
            <a:r>
              <a:rPr lang="de-DE" sz="2200" dirty="0">
                <a:latin typeface="+mn-lt"/>
              </a:rPr>
              <a:t>	 </a:t>
            </a:r>
            <a:r>
              <a:rPr lang="de-DE" sz="2200" dirty="0" smtClean="0">
                <a:latin typeface="+mn-lt"/>
              </a:rPr>
              <a:t> medialen Umfeld</a:t>
            </a:r>
          </a:p>
          <a:p>
            <a:pPr marL="0" indent="0">
              <a:buNone/>
            </a:pPr>
            <a:endParaRPr lang="de-DE" dirty="0" smtClean="0"/>
          </a:p>
        </p:txBody>
      </p:sp>
      <p:sp>
        <p:nvSpPr>
          <p:cNvPr id="4" name="Rechteck 3"/>
          <p:cNvSpPr/>
          <p:nvPr/>
        </p:nvSpPr>
        <p:spPr>
          <a:xfrm>
            <a:off x="251520" y="1030714"/>
            <a:ext cx="8640960" cy="461665"/>
          </a:xfrm>
          <a:prstGeom prst="rect">
            <a:avLst/>
          </a:prstGeom>
          <a:solidFill>
            <a:srgbClr val="FFFF99"/>
          </a:solidFill>
        </p:spPr>
        <p:txBody>
          <a:bodyPr wrap="square">
            <a:spAutoFit/>
          </a:bodyPr>
          <a:lstStyle/>
          <a:p>
            <a:pPr algn="ctr"/>
            <a:r>
              <a:rPr lang="de-DE" dirty="0">
                <a:latin typeface="Calibri"/>
                <a:cs typeface="Calibri"/>
              </a:rPr>
              <a:t>Gemeinsame Leitgedanken aller modernen Fremdsprachen </a:t>
            </a:r>
          </a:p>
        </p:txBody>
      </p:sp>
    </p:spTree>
    <p:extLst>
      <p:ext uri="{BB962C8B-B14F-4D97-AF65-F5344CB8AC3E}">
        <p14:creationId xmlns:p14="http://schemas.microsoft.com/office/powerpoint/2010/main" val="170834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b="1" dirty="0">
                <a:latin typeface="+mn-lt"/>
              </a:rPr>
              <a:t>1.2 </a:t>
            </a:r>
            <a:r>
              <a:rPr lang="de-DE" sz="2000" b="1" dirty="0" smtClean="0">
                <a:latin typeface="+mn-lt"/>
              </a:rPr>
              <a:t>Kompetenzen: </a:t>
            </a:r>
            <a:r>
              <a:rPr lang="de-DE" sz="2000" dirty="0" smtClean="0">
                <a:latin typeface="+mn-lt"/>
              </a:rPr>
              <a:t>Text- und Medienkompetenz</a:t>
            </a:r>
          </a:p>
          <a:p>
            <a:pPr marL="0" indent="0">
              <a:buNone/>
            </a:pPr>
            <a:r>
              <a:rPr lang="de-DE" sz="2000" dirty="0" smtClean="0">
                <a:latin typeface="+mn-lt"/>
              </a:rPr>
              <a:t>Textbegriff:</a:t>
            </a:r>
          </a:p>
          <a:p>
            <a:pPr marL="0" indent="0" algn="just">
              <a:buNone/>
            </a:pPr>
            <a:r>
              <a:rPr lang="de-DE" sz="2000" dirty="0" smtClean="0">
                <a:latin typeface="+mn-lt"/>
              </a:rPr>
              <a:t>„In </a:t>
            </a:r>
            <a:r>
              <a:rPr lang="de-DE" sz="2000" dirty="0">
                <a:latin typeface="+mn-lt"/>
              </a:rPr>
              <a:t>den Bildungsplänen der modernen Fremdsprachen wird von einem </a:t>
            </a:r>
            <a:r>
              <a:rPr lang="de-DE" sz="2000" dirty="0" smtClean="0">
                <a:latin typeface="+mn-lt"/>
              </a:rPr>
              <a:t>er-weiterten Textbegriff </a:t>
            </a:r>
            <a:r>
              <a:rPr lang="de-DE" sz="2000" dirty="0">
                <a:latin typeface="+mn-lt"/>
              </a:rPr>
              <a:t>ausgegangen. Als Texte werden demnach alle </a:t>
            </a:r>
            <a:r>
              <a:rPr lang="de-DE" sz="2000" dirty="0" err="1" smtClean="0">
                <a:latin typeface="+mn-lt"/>
              </a:rPr>
              <a:t>münd</a:t>
            </a:r>
            <a:r>
              <a:rPr lang="de-DE" sz="2000" dirty="0" smtClean="0">
                <a:latin typeface="+mn-lt"/>
              </a:rPr>
              <a:t>- </a:t>
            </a:r>
            <a:r>
              <a:rPr lang="de-DE" sz="2000" dirty="0" err="1" smtClean="0">
                <a:latin typeface="+mn-lt"/>
              </a:rPr>
              <a:t>lichen</a:t>
            </a:r>
            <a:r>
              <a:rPr lang="de-DE" sz="2000" dirty="0">
                <a:latin typeface="+mn-lt"/>
              </a:rPr>
              <a:t>, schriftlichen und visuellen Produkte in </a:t>
            </a:r>
            <a:r>
              <a:rPr lang="de-DE" sz="2000" dirty="0" smtClean="0">
                <a:latin typeface="+mn-lt"/>
              </a:rPr>
              <a:t>ihrem jeweiligen </a:t>
            </a:r>
            <a:r>
              <a:rPr lang="de-DE" sz="2000" dirty="0">
                <a:latin typeface="+mn-lt"/>
              </a:rPr>
              <a:t>kulturellen und medialen Kontext verstanden, die analog oder digital vermittelt </a:t>
            </a:r>
            <a:r>
              <a:rPr lang="de-DE" sz="2000" dirty="0" smtClean="0">
                <a:latin typeface="+mn-lt"/>
              </a:rPr>
              <a:t>werden. Von </a:t>
            </a:r>
            <a:r>
              <a:rPr lang="de-DE" sz="2000" dirty="0">
                <a:latin typeface="+mn-lt"/>
              </a:rPr>
              <a:t>entscheidender Bedeutung für den gymnasialen </a:t>
            </a:r>
            <a:r>
              <a:rPr lang="de-DE" sz="2000" dirty="0" err="1" smtClean="0">
                <a:latin typeface="+mn-lt"/>
              </a:rPr>
              <a:t>Fremdsprachenun</a:t>
            </a:r>
            <a:r>
              <a:rPr lang="de-DE" sz="2000" dirty="0" smtClean="0">
                <a:latin typeface="+mn-lt"/>
              </a:rPr>
              <a:t>- </a:t>
            </a:r>
            <a:r>
              <a:rPr lang="de-DE" sz="2000" dirty="0" err="1" smtClean="0">
                <a:latin typeface="+mn-lt"/>
              </a:rPr>
              <a:t>terricht</a:t>
            </a:r>
            <a:r>
              <a:rPr lang="de-DE" sz="2000" dirty="0" smtClean="0">
                <a:latin typeface="+mn-lt"/>
              </a:rPr>
              <a:t> </a:t>
            </a:r>
            <a:r>
              <a:rPr lang="de-DE" sz="2000" dirty="0">
                <a:latin typeface="+mn-lt"/>
              </a:rPr>
              <a:t>ist die Auseinandersetzung </a:t>
            </a:r>
            <a:r>
              <a:rPr lang="de-DE" sz="2000" dirty="0" smtClean="0">
                <a:latin typeface="+mn-lt"/>
              </a:rPr>
              <a:t>mit kulturell </a:t>
            </a:r>
            <a:r>
              <a:rPr lang="de-DE" sz="2000" dirty="0">
                <a:latin typeface="+mn-lt"/>
              </a:rPr>
              <a:t>geprägten Deutungsmustern. Aus diesem Grund hat die Beschäftigung mit literarischen Texten </a:t>
            </a:r>
            <a:r>
              <a:rPr lang="de-DE" sz="2000" dirty="0" smtClean="0">
                <a:latin typeface="+mn-lt"/>
              </a:rPr>
              <a:t>dort einen </a:t>
            </a:r>
            <a:r>
              <a:rPr lang="de-DE" sz="2000" dirty="0">
                <a:latin typeface="+mn-lt"/>
              </a:rPr>
              <a:t>hohen </a:t>
            </a:r>
            <a:r>
              <a:rPr lang="de-DE" sz="2000" dirty="0" smtClean="0">
                <a:latin typeface="+mn-lt"/>
              </a:rPr>
              <a:t>Stellenwert.“ </a:t>
            </a:r>
          </a:p>
          <a:p>
            <a:pPr marL="0" indent="0">
              <a:buNone/>
            </a:pPr>
            <a:r>
              <a:rPr lang="de-DE" sz="2000" dirty="0" smtClean="0">
                <a:latin typeface="+mn-lt"/>
              </a:rPr>
              <a:t>(Bildungsplan Französisch Gymnasium, 2. FS, </a:t>
            </a:r>
            <a:r>
              <a:rPr lang="de-DE" sz="2000" dirty="0" err="1" smtClean="0">
                <a:latin typeface="+mn-lt"/>
              </a:rPr>
              <a:t>pdf</a:t>
            </a:r>
            <a:r>
              <a:rPr lang="de-DE" sz="2000" dirty="0" smtClean="0">
                <a:latin typeface="+mn-lt"/>
              </a:rPr>
              <a:t>-Dokument, S. 6)</a:t>
            </a:r>
          </a:p>
          <a:p>
            <a:pPr marL="0" indent="0">
              <a:buNone/>
            </a:pPr>
            <a:endParaRPr lang="de-DE" sz="2000" dirty="0" smtClean="0">
              <a:latin typeface="+mn-lt"/>
            </a:endParaRPr>
          </a:p>
        </p:txBody>
      </p:sp>
      <p:sp>
        <p:nvSpPr>
          <p:cNvPr id="4" name="Rechteck 3"/>
          <p:cNvSpPr/>
          <p:nvPr/>
        </p:nvSpPr>
        <p:spPr>
          <a:xfrm>
            <a:off x="251520" y="1030714"/>
            <a:ext cx="8640960" cy="461665"/>
          </a:xfrm>
          <a:prstGeom prst="rect">
            <a:avLst/>
          </a:prstGeom>
          <a:solidFill>
            <a:srgbClr val="FFFF99"/>
          </a:solidFill>
        </p:spPr>
        <p:txBody>
          <a:bodyPr wrap="square">
            <a:spAutoFit/>
          </a:bodyPr>
          <a:lstStyle/>
          <a:p>
            <a:pPr algn="ctr"/>
            <a:r>
              <a:rPr lang="de-DE" dirty="0">
                <a:latin typeface="Calibri"/>
                <a:cs typeface="Calibri"/>
              </a:rPr>
              <a:t>Gemeinsame Leitgedanken aller modernen Fremdsprachen </a:t>
            </a:r>
          </a:p>
        </p:txBody>
      </p:sp>
      <p:sp>
        <p:nvSpPr>
          <p:cNvPr id="5" name="Textfeld 4"/>
          <p:cNvSpPr txBox="1"/>
          <p:nvPr/>
        </p:nvSpPr>
        <p:spPr>
          <a:xfrm flipH="1">
            <a:off x="457199" y="5445224"/>
            <a:ext cx="7499176" cy="400110"/>
          </a:xfrm>
          <a:prstGeom prst="rect">
            <a:avLst/>
          </a:prstGeom>
          <a:noFill/>
        </p:spPr>
        <p:txBody>
          <a:bodyPr wrap="square" rtlCol="0">
            <a:spAutoFit/>
          </a:bodyPr>
          <a:lstStyle/>
          <a:p>
            <a:r>
              <a:rPr lang="de-DE" sz="2000" dirty="0" smtClean="0">
                <a:latin typeface="+mn-lt"/>
              </a:rPr>
              <a:t>ebenso enthalten in: Kompetenzbeschreibungen der TMK, Glossar</a:t>
            </a:r>
            <a:endParaRPr lang="de-DE" sz="2000" dirty="0">
              <a:latin typeface="+mn-lt"/>
            </a:endParaRPr>
          </a:p>
        </p:txBody>
      </p:sp>
    </p:spTree>
    <p:extLst>
      <p:ext uri="{BB962C8B-B14F-4D97-AF65-F5344CB8AC3E}">
        <p14:creationId xmlns:p14="http://schemas.microsoft.com/office/powerpoint/2010/main" val="73403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15816" y="1556792"/>
            <a:ext cx="3162381" cy="4352925"/>
          </a:xfrm>
        </p:spPr>
      </p:pic>
      <p:sp>
        <p:nvSpPr>
          <p:cNvPr id="2" name="Rechteck 1"/>
          <p:cNvSpPr/>
          <p:nvPr/>
        </p:nvSpPr>
        <p:spPr>
          <a:xfrm>
            <a:off x="323528" y="836712"/>
            <a:ext cx="8424936" cy="432048"/>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0283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b="1" dirty="0" smtClean="0">
                <a:latin typeface="+mn-lt"/>
              </a:rPr>
              <a:t>1.3 Bildungswert des Faches Französisch</a:t>
            </a:r>
            <a:endParaRPr lang="de-DE" sz="2000" dirty="0" smtClean="0">
              <a:latin typeface="+mn-lt"/>
            </a:endParaRPr>
          </a:p>
          <a:p>
            <a:pPr marL="0" indent="0">
              <a:buNone/>
            </a:pPr>
            <a:endParaRPr lang="de-DE" sz="2000" dirty="0" smtClean="0">
              <a:latin typeface="+mn-lt"/>
            </a:endParaRPr>
          </a:p>
          <a:p>
            <a:pPr marL="0" indent="0">
              <a:buNone/>
            </a:pPr>
            <a:r>
              <a:rPr lang="de-DE" sz="2000" dirty="0" smtClean="0">
                <a:latin typeface="+mn-lt"/>
              </a:rPr>
              <a:t>Bedeutung 	- des Französischen in Baden-Württemberg</a:t>
            </a:r>
          </a:p>
          <a:p>
            <a:pPr marL="1828800" lvl="4" indent="0">
              <a:buNone/>
            </a:pPr>
            <a:r>
              <a:rPr lang="de-DE" sz="2000" dirty="0" smtClean="0">
                <a:latin typeface="+mn-lt"/>
              </a:rPr>
              <a:t>- des Französischen in der Welt</a:t>
            </a:r>
          </a:p>
          <a:p>
            <a:pPr marL="1828800" lvl="4" indent="0">
              <a:buNone/>
            </a:pPr>
            <a:r>
              <a:rPr lang="de-DE" sz="2000" dirty="0" smtClean="0">
                <a:latin typeface="+mn-lt"/>
              </a:rPr>
              <a:t>- der deutsch-französischen Freundschaft für Europa</a:t>
            </a:r>
          </a:p>
          <a:p>
            <a:pPr marL="1828800" lvl="4" indent="0">
              <a:buNone/>
            </a:pPr>
            <a:r>
              <a:rPr lang="de-DE" sz="2000" dirty="0" smtClean="0">
                <a:latin typeface="+mn-lt"/>
              </a:rPr>
              <a:t>- der Entscheidung für die Grundschulfremdsprache   </a:t>
            </a:r>
          </a:p>
          <a:p>
            <a:pPr marL="1828800" lvl="4" indent="0">
              <a:buNone/>
            </a:pPr>
            <a:r>
              <a:rPr lang="de-DE" sz="2000" dirty="0">
                <a:latin typeface="+mn-lt"/>
              </a:rPr>
              <a:t> </a:t>
            </a:r>
            <a:r>
              <a:rPr lang="de-DE" sz="2000" dirty="0" smtClean="0">
                <a:latin typeface="+mn-lt"/>
              </a:rPr>
              <a:t>  Französisch in der Rheinschiene</a:t>
            </a:r>
          </a:p>
        </p:txBody>
      </p:sp>
      <p:sp>
        <p:nvSpPr>
          <p:cNvPr id="4" name="Rechteck 3"/>
          <p:cNvSpPr/>
          <p:nvPr/>
        </p:nvSpPr>
        <p:spPr>
          <a:xfrm>
            <a:off x="251520" y="1030714"/>
            <a:ext cx="8640960" cy="461665"/>
          </a:xfrm>
          <a:prstGeom prst="rect">
            <a:avLst/>
          </a:prstGeom>
          <a:solidFill>
            <a:srgbClr val="FFFF99"/>
          </a:solidFill>
        </p:spPr>
        <p:txBody>
          <a:bodyPr wrap="square">
            <a:spAutoFit/>
          </a:bodyPr>
          <a:lstStyle/>
          <a:p>
            <a:pPr algn="ctr"/>
            <a:r>
              <a:rPr lang="de-DE" dirty="0" smtClean="0">
                <a:latin typeface="Calibri"/>
                <a:cs typeface="Calibri"/>
              </a:rPr>
              <a:t>Fachspezifische </a:t>
            </a:r>
            <a:r>
              <a:rPr lang="de-DE" dirty="0">
                <a:latin typeface="Calibri"/>
                <a:cs typeface="Calibri"/>
              </a:rPr>
              <a:t>Leitgedanken </a:t>
            </a:r>
            <a:r>
              <a:rPr lang="de-DE" dirty="0" smtClean="0">
                <a:latin typeface="Calibri"/>
                <a:cs typeface="Calibri"/>
              </a:rPr>
              <a:t>Französisch </a:t>
            </a:r>
            <a:endParaRPr lang="de-DE" dirty="0">
              <a:latin typeface="Calibri"/>
              <a:cs typeface="Calibri"/>
            </a:endParaRPr>
          </a:p>
        </p:txBody>
      </p:sp>
    </p:spTree>
    <p:extLst>
      <p:ext uri="{BB962C8B-B14F-4D97-AF65-F5344CB8AC3E}">
        <p14:creationId xmlns:p14="http://schemas.microsoft.com/office/powerpoint/2010/main" val="164832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628800"/>
            <a:ext cx="8229600" cy="4497363"/>
          </a:xfrm>
        </p:spPr>
        <p:txBody>
          <a:bodyPr/>
          <a:lstStyle/>
          <a:p>
            <a:pPr marL="0" indent="0">
              <a:buNone/>
            </a:pPr>
            <a:r>
              <a:rPr lang="de-DE" sz="2000" b="1" dirty="0" smtClean="0">
                <a:latin typeface="+mn-lt"/>
              </a:rPr>
              <a:t>1.3 Bildungswert des Faches Französisch: Beitrag des Faches zu den Leitperspektiven</a:t>
            </a:r>
            <a:endParaRPr lang="de-DE" sz="1000" b="1" dirty="0" smtClean="0">
              <a:latin typeface="+mn-lt"/>
            </a:endParaRPr>
          </a:p>
          <a:p>
            <a:pPr marL="0" indent="0">
              <a:buNone/>
            </a:pPr>
            <a:endParaRPr lang="de-DE" sz="1000" b="1" dirty="0" smtClean="0">
              <a:latin typeface="+mn-lt"/>
            </a:endParaRPr>
          </a:p>
          <a:p>
            <a:pPr marL="0" indent="0">
              <a:buNone/>
            </a:pPr>
            <a:r>
              <a:rPr lang="de-DE" sz="2000" dirty="0">
                <a:latin typeface="+mn-lt"/>
              </a:rPr>
              <a:t>Die Anordnung entspricht der von LS und KM festgelegten Reihenfolge.</a:t>
            </a:r>
          </a:p>
          <a:p>
            <a:pPr marL="0" indent="0">
              <a:buNone/>
            </a:pPr>
            <a:endParaRPr lang="de-DE" sz="1000" dirty="0" smtClean="0">
              <a:latin typeface="+mn-lt"/>
            </a:endParaRPr>
          </a:p>
          <a:p>
            <a:pPr>
              <a:buFontTx/>
              <a:buChar char="-"/>
            </a:pPr>
            <a:r>
              <a:rPr lang="de-DE" sz="2000" b="1" dirty="0" smtClean="0">
                <a:latin typeface="+mn-lt"/>
              </a:rPr>
              <a:t>Bildung für Toleranz und Akzeptanz von Vielfalt</a:t>
            </a:r>
            <a:r>
              <a:rPr lang="de-DE" sz="2000" dirty="0" smtClean="0">
                <a:latin typeface="+mn-lt"/>
              </a:rPr>
              <a:t>:</a:t>
            </a:r>
          </a:p>
          <a:p>
            <a:pPr marL="0" indent="0" algn="just">
              <a:buNone/>
            </a:pPr>
            <a:r>
              <a:rPr lang="de-DE" sz="2000" dirty="0" smtClean="0">
                <a:latin typeface="+mn-lt"/>
              </a:rPr>
              <a:t>      „Dieser </a:t>
            </a:r>
            <a:r>
              <a:rPr lang="de-DE" sz="2000" dirty="0">
                <a:latin typeface="+mn-lt"/>
              </a:rPr>
              <a:t>Blick in neue sprachlich-kulturelle Wirklichkeiten bietet den </a:t>
            </a:r>
            <a:r>
              <a:rPr lang="de-DE" sz="2000" dirty="0" smtClean="0">
                <a:latin typeface="+mn-lt"/>
              </a:rPr>
              <a:t>  </a:t>
            </a:r>
          </a:p>
          <a:p>
            <a:pPr marL="0" indent="0" algn="just">
              <a:buNone/>
            </a:pPr>
            <a:r>
              <a:rPr lang="de-DE" sz="2000" dirty="0">
                <a:latin typeface="+mn-lt"/>
              </a:rPr>
              <a:t> </a:t>
            </a:r>
            <a:r>
              <a:rPr lang="de-DE" sz="2000" dirty="0" smtClean="0">
                <a:latin typeface="+mn-lt"/>
              </a:rPr>
              <a:t>     Schülerinnen </a:t>
            </a:r>
            <a:r>
              <a:rPr lang="de-DE" sz="2000" dirty="0">
                <a:latin typeface="+mn-lt"/>
              </a:rPr>
              <a:t>und </a:t>
            </a:r>
            <a:r>
              <a:rPr lang="de-DE" sz="2000" dirty="0" smtClean="0">
                <a:latin typeface="+mn-lt"/>
              </a:rPr>
              <a:t>Schülern die </a:t>
            </a:r>
            <a:r>
              <a:rPr lang="de-DE" sz="2000" dirty="0">
                <a:latin typeface="+mn-lt"/>
              </a:rPr>
              <a:t>Chance, die Relativität des eigenen </a:t>
            </a:r>
            <a:r>
              <a:rPr lang="de-DE" sz="2000" dirty="0" smtClean="0">
                <a:latin typeface="+mn-lt"/>
              </a:rPr>
              <a:t> </a:t>
            </a:r>
          </a:p>
          <a:p>
            <a:pPr marL="0" indent="0" algn="just">
              <a:buNone/>
            </a:pPr>
            <a:r>
              <a:rPr lang="de-DE" sz="2000" dirty="0">
                <a:latin typeface="+mn-lt"/>
              </a:rPr>
              <a:t> </a:t>
            </a:r>
            <a:r>
              <a:rPr lang="de-DE" sz="2000" dirty="0" smtClean="0">
                <a:latin typeface="+mn-lt"/>
              </a:rPr>
              <a:t>     Bezugssystems </a:t>
            </a:r>
            <a:r>
              <a:rPr lang="de-DE" sz="2000" dirty="0">
                <a:latin typeface="+mn-lt"/>
              </a:rPr>
              <a:t>zu erkennen und Offenheit und Toleranz nicht </a:t>
            </a:r>
            <a:r>
              <a:rPr lang="de-DE" sz="2000" dirty="0" smtClean="0">
                <a:latin typeface="+mn-lt"/>
              </a:rPr>
              <a:t>nur für </a:t>
            </a:r>
          </a:p>
          <a:p>
            <a:pPr marL="0" indent="0" algn="just">
              <a:buNone/>
            </a:pPr>
            <a:r>
              <a:rPr lang="de-DE" sz="2000" dirty="0">
                <a:latin typeface="+mn-lt"/>
              </a:rPr>
              <a:t> </a:t>
            </a:r>
            <a:r>
              <a:rPr lang="de-DE" sz="2000" dirty="0" smtClean="0">
                <a:latin typeface="+mn-lt"/>
              </a:rPr>
              <a:t>     frankophone</a:t>
            </a:r>
            <a:r>
              <a:rPr lang="de-DE" sz="2000" dirty="0">
                <a:latin typeface="+mn-lt"/>
              </a:rPr>
              <a:t>, sondern darauf aufbauend für weitere Kulturen zu </a:t>
            </a:r>
            <a:endParaRPr lang="de-DE" sz="2000" dirty="0" smtClean="0">
              <a:latin typeface="+mn-lt"/>
            </a:endParaRPr>
          </a:p>
          <a:p>
            <a:pPr marL="0" indent="0" algn="just">
              <a:buNone/>
            </a:pPr>
            <a:r>
              <a:rPr lang="de-DE" sz="2000" dirty="0">
                <a:latin typeface="+mn-lt"/>
              </a:rPr>
              <a:t> </a:t>
            </a:r>
            <a:r>
              <a:rPr lang="de-DE" sz="2000" dirty="0" smtClean="0">
                <a:latin typeface="+mn-lt"/>
              </a:rPr>
              <a:t>     entwickeln</a:t>
            </a:r>
            <a:r>
              <a:rPr lang="de-DE" sz="2000" dirty="0">
                <a:latin typeface="+mn-lt"/>
              </a:rPr>
              <a:t>. Das Fach Französisch </a:t>
            </a:r>
            <a:r>
              <a:rPr lang="de-DE" sz="2000" dirty="0" smtClean="0">
                <a:latin typeface="+mn-lt"/>
              </a:rPr>
              <a:t>trägt damit </a:t>
            </a:r>
            <a:r>
              <a:rPr lang="de-DE" sz="2000" dirty="0">
                <a:latin typeface="+mn-lt"/>
              </a:rPr>
              <a:t>in personaler, religiöser, </a:t>
            </a:r>
            <a:endParaRPr lang="de-DE" sz="2000" dirty="0" smtClean="0">
              <a:latin typeface="+mn-lt"/>
            </a:endParaRPr>
          </a:p>
          <a:p>
            <a:pPr marL="0" indent="0" algn="just">
              <a:buNone/>
            </a:pPr>
            <a:r>
              <a:rPr lang="de-DE" sz="2000" dirty="0">
                <a:latin typeface="+mn-lt"/>
              </a:rPr>
              <a:t> </a:t>
            </a:r>
            <a:r>
              <a:rPr lang="de-DE" sz="2000" dirty="0" smtClean="0">
                <a:latin typeface="+mn-lt"/>
              </a:rPr>
              <a:t>     ethnischer</a:t>
            </a:r>
            <a:r>
              <a:rPr lang="de-DE" sz="2000" dirty="0">
                <a:latin typeface="+mn-lt"/>
              </a:rPr>
              <a:t>, kultureller und sozialer Hinsicht in hohem Maße zur Bildung </a:t>
            </a:r>
            <a:endParaRPr lang="de-DE" sz="2000" dirty="0" smtClean="0">
              <a:latin typeface="+mn-lt"/>
            </a:endParaRPr>
          </a:p>
          <a:p>
            <a:pPr marL="0" indent="0" algn="just">
              <a:buNone/>
            </a:pPr>
            <a:r>
              <a:rPr lang="de-DE" sz="2000" dirty="0">
                <a:latin typeface="+mn-lt"/>
              </a:rPr>
              <a:t> </a:t>
            </a:r>
            <a:r>
              <a:rPr lang="de-DE" sz="2000" dirty="0" smtClean="0">
                <a:latin typeface="+mn-lt"/>
              </a:rPr>
              <a:t>     für Toleranz und </a:t>
            </a:r>
            <a:r>
              <a:rPr lang="de-DE" sz="2000" dirty="0">
                <a:latin typeface="+mn-lt"/>
              </a:rPr>
              <a:t>Akzeptanz von Vielfalt bei</a:t>
            </a:r>
            <a:r>
              <a:rPr lang="de-DE" sz="2000" dirty="0" smtClean="0">
                <a:latin typeface="+mn-lt"/>
              </a:rPr>
              <a:t>.“</a:t>
            </a:r>
          </a:p>
        </p:txBody>
      </p:sp>
      <p:sp>
        <p:nvSpPr>
          <p:cNvPr id="4" name="Rechteck 3"/>
          <p:cNvSpPr/>
          <p:nvPr/>
        </p:nvSpPr>
        <p:spPr>
          <a:xfrm>
            <a:off x="251520" y="1030714"/>
            <a:ext cx="8640960" cy="461665"/>
          </a:xfrm>
          <a:prstGeom prst="rect">
            <a:avLst/>
          </a:prstGeom>
          <a:solidFill>
            <a:srgbClr val="FFFF99"/>
          </a:solidFill>
        </p:spPr>
        <p:txBody>
          <a:bodyPr wrap="square">
            <a:spAutoFit/>
          </a:bodyPr>
          <a:lstStyle/>
          <a:p>
            <a:pPr algn="ctr"/>
            <a:r>
              <a:rPr lang="de-DE" dirty="0" smtClean="0">
                <a:latin typeface="Calibri"/>
                <a:cs typeface="Calibri"/>
              </a:rPr>
              <a:t>Fachspezifische </a:t>
            </a:r>
            <a:r>
              <a:rPr lang="de-DE" dirty="0">
                <a:latin typeface="Calibri"/>
                <a:cs typeface="Calibri"/>
              </a:rPr>
              <a:t>Leitgedanken </a:t>
            </a:r>
            <a:r>
              <a:rPr lang="de-DE" dirty="0" smtClean="0">
                <a:latin typeface="Calibri"/>
                <a:cs typeface="Calibri"/>
              </a:rPr>
              <a:t>Französisch </a:t>
            </a:r>
            <a:endParaRPr lang="de-DE" dirty="0">
              <a:latin typeface="Calibri"/>
              <a:cs typeface="Calibri"/>
            </a:endParaRPr>
          </a:p>
        </p:txBody>
      </p:sp>
    </p:spTree>
    <p:extLst>
      <p:ext uri="{BB962C8B-B14F-4D97-AF65-F5344CB8AC3E}">
        <p14:creationId xmlns:p14="http://schemas.microsoft.com/office/powerpoint/2010/main" val="220383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b="1" dirty="0">
                <a:latin typeface="+mn-lt"/>
              </a:rPr>
              <a:t>1.3 Bildungswert des Faches Französisch: Beitrag des Faches zu den Leitperspektiven</a:t>
            </a:r>
          </a:p>
          <a:p>
            <a:pPr marL="0" indent="0">
              <a:buNone/>
            </a:pPr>
            <a:endParaRPr lang="de-DE" sz="2000" b="1" dirty="0">
              <a:latin typeface="+mn-lt"/>
            </a:endParaRPr>
          </a:p>
          <a:p>
            <a:pPr>
              <a:buFontTx/>
              <a:buChar char="-"/>
            </a:pPr>
            <a:r>
              <a:rPr lang="de-DE" sz="2000" b="1" dirty="0" smtClean="0">
                <a:latin typeface="+mn-lt"/>
              </a:rPr>
              <a:t>Prävention </a:t>
            </a:r>
            <a:r>
              <a:rPr lang="de-DE" sz="2000" b="1" dirty="0">
                <a:latin typeface="+mn-lt"/>
              </a:rPr>
              <a:t>und </a:t>
            </a:r>
            <a:r>
              <a:rPr lang="de-DE" sz="2000" b="1" dirty="0" smtClean="0">
                <a:latin typeface="+mn-lt"/>
              </a:rPr>
              <a:t>Gesundheitsförderung</a:t>
            </a:r>
            <a:r>
              <a:rPr lang="de-DE" sz="2000" dirty="0" smtClean="0">
                <a:latin typeface="+mn-lt"/>
              </a:rPr>
              <a:t>:</a:t>
            </a:r>
            <a:endParaRPr lang="de-DE" sz="2000" b="1" dirty="0" smtClean="0">
              <a:latin typeface="+mn-lt"/>
            </a:endParaRPr>
          </a:p>
          <a:p>
            <a:pPr marL="0" indent="0">
              <a:buNone/>
            </a:pPr>
            <a:r>
              <a:rPr lang="de-DE" sz="2000" dirty="0" smtClean="0">
                <a:latin typeface="+mn-lt"/>
              </a:rPr>
              <a:t>      Die Leitperspektive zielt unter anderem darauf, Kinder und Jugendliche in</a:t>
            </a:r>
          </a:p>
          <a:p>
            <a:pPr marL="0" indent="0">
              <a:buNone/>
            </a:pPr>
            <a:r>
              <a:rPr lang="de-DE" sz="2000" dirty="0">
                <a:latin typeface="+mn-lt"/>
              </a:rPr>
              <a:t>  </a:t>
            </a:r>
            <a:r>
              <a:rPr lang="de-DE" sz="2000" dirty="0" smtClean="0">
                <a:latin typeface="+mn-lt"/>
              </a:rPr>
              <a:t>    die Lage zu versetzen, Konflikte und Stress lösungsorientiert zu </a:t>
            </a:r>
          </a:p>
          <a:p>
            <a:pPr marL="0" indent="0">
              <a:buNone/>
            </a:pPr>
            <a:r>
              <a:rPr lang="de-DE" sz="2000" dirty="0" smtClean="0">
                <a:latin typeface="+mn-lt"/>
              </a:rPr>
              <a:t>      bewältigen. Der  Erwerb von Methoden und Strategien dient der </a:t>
            </a:r>
          </a:p>
          <a:p>
            <a:pPr marL="0" indent="0">
              <a:buNone/>
            </a:pPr>
            <a:r>
              <a:rPr lang="de-DE" sz="2000" dirty="0">
                <a:latin typeface="+mn-lt"/>
              </a:rPr>
              <a:t> </a:t>
            </a:r>
            <a:r>
              <a:rPr lang="de-DE" sz="2000" dirty="0" smtClean="0">
                <a:latin typeface="+mn-lt"/>
              </a:rPr>
              <a:t>     Selbstregulation und dem bewussten Lernen. Daher steht bei den </a:t>
            </a:r>
          </a:p>
          <a:p>
            <a:pPr marL="0" indent="0">
              <a:buNone/>
            </a:pPr>
            <a:r>
              <a:rPr lang="de-DE" sz="2000" dirty="0">
                <a:latin typeface="+mn-lt"/>
              </a:rPr>
              <a:t> </a:t>
            </a:r>
            <a:r>
              <a:rPr lang="de-DE" sz="2000" dirty="0" smtClean="0">
                <a:latin typeface="+mn-lt"/>
              </a:rPr>
              <a:t>     Methoden und Strategien, die in den Fremdsprachenplänen verzeichnet </a:t>
            </a:r>
          </a:p>
          <a:p>
            <a:pPr marL="0" indent="0">
              <a:buNone/>
            </a:pPr>
            <a:r>
              <a:rPr lang="de-DE" sz="2000" dirty="0">
                <a:latin typeface="+mn-lt"/>
              </a:rPr>
              <a:t> </a:t>
            </a:r>
            <a:r>
              <a:rPr lang="de-DE" sz="2000" dirty="0" smtClean="0">
                <a:latin typeface="+mn-lt"/>
              </a:rPr>
              <a:t>     sind, der Verweis auf die Leitperspektive der Gesundheitsförderung und </a:t>
            </a:r>
          </a:p>
          <a:p>
            <a:pPr marL="0" indent="0">
              <a:buNone/>
            </a:pPr>
            <a:r>
              <a:rPr lang="de-DE" sz="2000" dirty="0">
                <a:latin typeface="+mn-lt"/>
              </a:rPr>
              <a:t> </a:t>
            </a:r>
            <a:r>
              <a:rPr lang="de-DE" sz="2000" dirty="0" smtClean="0">
                <a:latin typeface="+mn-lt"/>
              </a:rPr>
              <a:t>     Prävention. </a:t>
            </a:r>
            <a:r>
              <a:rPr lang="de-DE" sz="900" dirty="0" smtClean="0">
                <a:latin typeface="+mn-lt"/>
                <a:hlinkClick r:id="rId2"/>
              </a:rPr>
              <a:t>1</a:t>
            </a:r>
            <a:r>
              <a:rPr lang="de-DE" sz="2000" dirty="0" smtClean="0">
                <a:latin typeface="+mn-lt"/>
              </a:rPr>
              <a:t> </a:t>
            </a:r>
            <a:r>
              <a:rPr lang="de-DE" sz="900" dirty="0" smtClean="0">
                <a:latin typeface="+mn-lt"/>
                <a:hlinkClick r:id="rId3"/>
              </a:rPr>
              <a:t>2</a:t>
            </a:r>
            <a:endParaRPr lang="de-DE" sz="900" dirty="0">
              <a:latin typeface="+mn-lt"/>
            </a:endParaRPr>
          </a:p>
          <a:p>
            <a:pPr>
              <a:buFontTx/>
              <a:buChar char="-"/>
            </a:pPr>
            <a:endParaRPr lang="de-DE" sz="2000" dirty="0">
              <a:latin typeface="+mn-lt"/>
            </a:endParaRPr>
          </a:p>
          <a:p>
            <a:pPr>
              <a:buFontTx/>
              <a:buChar char="-"/>
            </a:pPr>
            <a:endParaRPr lang="de-DE" sz="2000" dirty="0">
              <a:latin typeface="+mn-lt"/>
            </a:endParaRPr>
          </a:p>
        </p:txBody>
      </p:sp>
      <p:sp>
        <p:nvSpPr>
          <p:cNvPr id="4" name="Rechteck 3"/>
          <p:cNvSpPr/>
          <p:nvPr/>
        </p:nvSpPr>
        <p:spPr>
          <a:xfrm>
            <a:off x="251520" y="1030714"/>
            <a:ext cx="8712968" cy="461665"/>
          </a:xfrm>
          <a:prstGeom prst="rect">
            <a:avLst/>
          </a:prstGeom>
          <a:solidFill>
            <a:srgbClr val="FFFF99"/>
          </a:solidFill>
        </p:spPr>
        <p:txBody>
          <a:bodyPr wrap="square">
            <a:spAutoFit/>
          </a:bodyPr>
          <a:lstStyle/>
          <a:p>
            <a:pPr algn="ctr"/>
            <a:r>
              <a:rPr lang="de-DE" dirty="0">
                <a:latin typeface="Calibri"/>
                <a:cs typeface="Calibri"/>
              </a:rPr>
              <a:t>Fachspezifische Leitgedanken Französisch </a:t>
            </a:r>
          </a:p>
        </p:txBody>
      </p:sp>
    </p:spTree>
    <p:extLst>
      <p:ext uri="{BB962C8B-B14F-4D97-AF65-F5344CB8AC3E}">
        <p14:creationId xmlns:p14="http://schemas.microsoft.com/office/powerpoint/2010/main" val="123967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b="1" dirty="0">
                <a:latin typeface="+mn-lt"/>
              </a:rPr>
              <a:t>1.3 Bildungswert des Faches Französisch: Beitrag des Faches zu den Leitperspektiven</a:t>
            </a:r>
            <a:endParaRPr lang="de-DE" sz="1000" b="1" dirty="0">
              <a:latin typeface="+mn-lt"/>
            </a:endParaRPr>
          </a:p>
          <a:p>
            <a:pPr marL="0" indent="0">
              <a:buNone/>
            </a:pPr>
            <a:endParaRPr lang="de-DE" sz="1000" b="1" dirty="0">
              <a:latin typeface="+mn-lt"/>
            </a:endParaRPr>
          </a:p>
          <a:p>
            <a:pPr marL="0" indent="0">
              <a:buNone/>
            </a:pPr>
            <a:r>
              <a:rPr lang="de-DE" sz="2000" b="1" dirty="0">
                <a:latin typeface="+mn-lt"/>
              </a:rPr>
              <a:t>Berufliche </a:t>
            </a:r>
            <a:r>
              <a:rPr lang="de-DE" sz="2000" b="1" dirty="0" smtClean="0">
                <a:latin typeface="+mn-lt"/>
              </a:rPr>
              <a:t>Orientierung</a:t>
            </a:r>
            <a:r>
              <a:rPr lang="de-DE" sz="2000" dirty="0" smtClean="0">
                <a:latin typeface="+mn-lt"/>
              </a:rPr>
              <a:t>:</a:t>
            </a:r>
          </a:p>
          <a:p>
            <a:pPr>
              <a:buFontTx/>
              <a:buChar char="-"/>
            </a:pPr>
            <a:r>
              <a:rPr lang="de-DE" sz="2000" dirty="0" smtClean="0">
                <a:latin typeface="+mn-lt"/>
              </a:rPr>
              <a:t>Kommunikative Voraussetzungen einer Bewerbung um ein Praktikum: Bewerbungsschreiben, Lebenslauf; Vorstellungsgespräch</a:t>
            </a:r>
          </a:p>
          <a:p>
            <a:pPr>
              <a:buFontTx/>
              <a:buChar char="-"/>
            </a:pPr>
            <a:r>
              <a:rPr lang="de-DE" sz="2000" dirty="0" smtClean="0">
                <a:latin typeface="+mn-lt"/>
              </a:rPr>
              <a:t>Informationen über Studienbedingungen in Frankreich</a:t>
            </a:r>
            <a:endParaRPr lang="de-DE" sz="2000" dirty="0">
              <a:latin typeface="+mn-lt"/>
            </a:endParaRPr>
          </a:p>
          <a:p>
            <a:pPr>
              <a:buFontTx/>
              <a:buChar char="-"/>
            </a:pPr>
            <a:endParaRPr lang="de-DE" sz="1000" dirty="0">
              <a:latin typeface="+mn-lt"/>
            </a:endParaRPr>
          </a:p>
          <a:p>
            <a:pPr marL="0" indent="0">
              <a:buNone/>
            </a:pPr>
            <a:r>
              <a:rPr lang="de-DE" sz="2000" b="1" dirty="0" smtClean="0">
                <a:latin typeface="+mn-lt"/>
              </a:rPr>
              <a:t>Medienbildung</a:t>
            </a:r>
            <a:r>
              <a:rPr lang="de-DE" sz="2000" dirty="0" smtClean="0">
                <a:latin typeface="+mn-lt"/>
              </a:rPr>
              <a:t>:</a:t>
            </a:r>
          </a:p>
          <a:p>
            <a:pPr>
              <a:buFontTx/>
              <a:buChar char="-"/>
            </a:pPr>
            <a:r>
              <a:rPr lang="de-DE" sz="2000" dirty="0" smtClean="0">
                <a:latin typeface="+mn-lt"/>
              </a:rPr>
              <a:t>ständiger Umgang mit Medien als Ausgangspunkte oder Kanäle von Kommunikation</a:t>
            </a:r>
          </a:p>
          <a:p>
            <a:pPr>
              <a:buFontTx/>
              <a:buChar char="-"/>
            </a:pPr>
            <a:r>
              <a:rPr lang="de-DE" sz="2000" dirty="0" smtClean="0">
                <a:latin typeface="+mn-lt"/>
              </a:rPr>
              <a:t>Kritische Reflexion der Gestaltung und Zielsetzung von Medien</a:t>
            </a:r>
          </a:p>
          <a:p>
            <a:pPr>
              <a:buFontTx/>
              <a:buChar char="-"/>
            </a:pPr>
            <a:r>
              <a:rPr lang="de-DE" sz="2000" dirty="0">
                <a:latin typeface="+mn-lt"/>
              </a:rPr>
              <a:t>Recherche in traditionellen Medien und digitalen Medien</a:t>
            </a:r>
          </a:p>
          <a:p>
            <a:pPr>
              <a:buFontTx/>
              <a:buChar char="-"/>
            </a:pPr>
            <a:endParaRPr lang="de-DE" sz="2000" dirty="0">
              <a:latin typeface="+mn-lt"/>
            </a:endParaRPr>
          </a:p>
        </p:txBody>
      </p:sp>
      <p:sp>
        <p:nvSpPr>
          <p:cNvPr id="4" name="Rechteck 3"/>
          <p:cNvSpPr/>
          <p:nvPr/>
        </p:nvSpPr>
        <p:spPr>
          <a:xfrm>
            <a:off x="251520" y="980728"/>
            <a:ext cx="8712968" cy="461665"/>
          </a:xfrm>
          <a:prstGeom prst="rect">
            <a:avLst/>
          </a:prstGeom>
          <a:solidFill>
            <a:srgbClr val="FFFF99"/>
          </a:solidFill>
        </p:spPr>
        <p:txBody>
          <a:bodyPr wrap="square">
            <a:spAutoFit/>
          </a:bodyPr>
          <a:lstStyle/>
          <a:p>
            <a:pPr algn="ctr"/>
            <a:r>
              <a:rPr lang="de-DE" dirty="0">
                <a:latin typeface="Calibri"/>
                <a:cs typeface="Calibri"/>
              </a:rPr>
              <a:t>Fachspezifische Leitgedanken Französisch </a:t>
            </a:r>
          </a:p>
        </p:txBody>
      </p:sp>
    </p:spTree>
    <p:extLst>
      <p:ext uri="{BB962C8B-B14F-4D97-AF65-F5344CB8AC3E}">
        <p14:creationId xmlns:p14="http://schemas.microsoft.com/office/powerpoint/2010/main" val="38536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b="1" dirty="0" smtClean="0">
                <a:latin typeface="+mn-lt"/>
              </a:rPr>
              <a:t>1.4 Didaktische Hinweise </a:t>
            </a:r>
            <a:endParaRPr lang="de-DE" sz="2000" b="1" dirty="0">
              <a:latin typeface="+mn-lt"/>
            </a:endParaRPr>
          </a:p>
          <a:p>
            <a:pPr marL="0" indent="0">
              <a:buNone/>
            </a:pPr>
            <a:endParaRPr lang="de-DE" sz="2000" dirty="0" smtClean="0">
              <a:latin typeface="+mn-lt"/>
            </a:endParaRPr>
          </a:p>
          <a:p>
            <a:pPr marL="0" indent="0">
              <a:buNone/>
            </a:pPr>
            <a:r>
              <a:rPr lang="de-DE" sz="2000" b="1" dirty="0" smtClean="0">
                <a:latin typeface="+mn-lt"/>
              </a:rPr>
              <a:t>Übergang von der Grundschule</a:t>
            </a:r>
            <a:r>
              <a:rPr lang="de-DE" sz="2000" dirty="0" smtClean="0">
                <a:latin typeface="+mn-lt"/>
              </a:rPr>
              <a:t>:</a:t>
            </a:r>
          </a:p>
          <a:p>
            <a:pPr>
              <a:buFontTx/>
              <a:buChar char="-"/>
            </a:pPr>
            <a:r>
              <a:rPr lang="de-DE" sz="2000" dirty="0" smtClean="0">
                <a:latin typeface="+mn-lt"/>
              </a:rPr>
              <a:t>Möglichkeit der Einrichtung von Brückenkursen in der Rheinschiene</a:t>
            </a:r>
          </a:p>
          <a:p>
            <a:pPr>
              <a:buFontTx/>
              <a:buChar char="-"/>
            </a:pPr>
            <a:r>
              <a:rPr lang="de-DE" sz="2000" dirty="0" smtClean="0">
                <a:latin typeface="+mn-lt"/>
              </a:rPr>
              <a:t>Grundschule: Französisch</a:t>
            </a:r>
            <a:r>
              <a:rPr lang="de-DE" sz="2000" dirty="0">
                <a:latin typeface="+mn-lt"/>
              </a:rPr>
              <a:t> </a:t>
            </a:r>
            <a:r>
              <a:rPr lang="de-DE" sz="2000" dirty="0" smtClean="0">
                <a:latin typeface="+mn-lt"/>
              </a:rPr>
              <a:t>-&gt; Gymnasium: 2. Fremdsprache Französisch</a:t>
            </a:r>
          </a:p>
          <a:p>
            <a:pPr>
              <a:buFontTx/>
              <a:buChar char="-"/>
            </a:pPr>
            <a:endParaRPr lang="de-DE" sz="2000" dirty="0">
              <a:latin typeface="+mn-lt"/>
            </a:endParaRPr>
          </a:p>
          <a:p>
            <a:pPr marL="0" indent="0">
              <a:buNone/>
            </a:pPr>
            <a:r>
              <a:rPr lang="de-DE" sz="2000" b="1" dirty="0" smtClean="0">
                <a:latin typeface="+mn-lt"/>
              </a:rPr>
              <a:t>Prinzip der funktionalen Einsprachigkeit</a:t>
            </a:r>
          </a:p>
          <a:p>
            <a:pPr marL="0" indent="0">
              <a:buNone/>
            </a:pPr>
            <a:r>
              <a:rPr lang="de-DE" sz="2000" b="1" dirty="0">
                <a:latin typeface="+mn-lt"/>
              </a:rPr>
              <a:t/>
            </a:r>
            <a:br>
              <a:rPr lang="de-DE" sz="2000" b="1" dirty="0">
                <a:latin typeface="+mn-lt"/>
              </a:rPr>
            </a:br>
            <a:r>
              <a:rPr lang="de-DE" sz="2000" b="1" dirty="0" smtClean="0">
                <a:latin typeface="+mn-lt"/>
              </a:rPr>
              <a:t>Aufbau der rezeptiven und produktiven Kompetenzen</a:t>
            </a:r>
          </a:p>
          <a:p>
            <a:pPr marL="0" indent="0">
              <a:buNone/>
            </a:pPr>
            <a:r>
              <a:rPr lang="de-DE" sz="2000" dirty="0" smtClean="0">
                <a:latin typeface="+mn-lt"/>
              </a:rPr>
              <a:t>Von Anfang an: konsequente und nachhaltige Schulung sowie beständiger Erweiterung aller (Teil-)Kompetenzen</a:t>
            </a:r>
          </a:p>
          <a:p>
            <a:pPr marL="0" indent="0">
              <a:buNone/>
            </a:pPr>
            <a:endParaRPr lang="de-DE" sz="2000" b="1" dirty="0">
              <a:latin typeface="+mn-lt"/>
            </a:endParaRPr>
          </a:p>
          <a:p>
            <a:pPr marL="0" indent="0">
              <a:buNone/>
            </a:pPr>
            <a:endParaRPr lang="de-DE" sz="2000" b="1" dirty="0" smtClean="0">
              <a:latin typeface="+mn-lt"/>
            </a:endParaRPr>
          </a:p>
        </p:txBody>
      </p:sp>
      <p:sp>
        <p:nvSpPr>
          <p:cNvPr id="4" name="Rechteck 3"/>
          <p:cNvSpPr/>
          <p:nvPr/>
        </p:nvSpPr>
        <p:spPr>
          <a:xfrm>
            <a:off x="251520" y="1030714"/>
            <a:ext cx="8712968" cy="461665"/>
          </a:xfrm>
          <a:prstGeom prst="rect">
            <a:avLst/>
          </a:prstGeom>
          <a:solidFill>
            <a:srgbClr val="FFFF99"/>
          </a:solidFill>
        </p:spPr>
        <p:txBody>
          <a:bodyPr wrap="square">
            <a:spAutoFit/>
          </a:bodyPr>
          <a:lstStyle/>
          <a:p>
            <a:pPr algn="ctr"/>
            <a:r>
              <a:rPr lang="de-DE" dirty="0">
                <a:latin typeface="Calibri"/>
                <a:cs typeface="Calibri"/>
              </a:rPr>
              <a:t>Fachspezifische Leitgedanken Französisch </a:t>
            </a:r>
          </a:p>
        </p:txBody>
      </p:sp>
    </p:spTree>
    <p:extLst>
      <p:ext uri="{BB962C8B-B14F-4D97-AF65-F5344CB8AC3E}">
        <p14:creationId xmlns:p14="http://schemas.microsoft.com/office/powerpoint/2010/main" val="220090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628800"/>
            <a:ext cx="8229600" cy="4497363"/>
          </a:xfrm>
        </p:spPr>
        <p:txBody>
          <a:bodyPr/>
          <a:lstStyle/>
          <a:p>
            <a:pPr marL="0" indent="0">
              <a:buNone/>
            </a:pPr>
            <a:r>
              <a:rPr lang="de-DE" sz="2000" b="1" dirty="0" smtClean="0">
                <a:latin typeface="+mn-lt"/>
              </a:rPr>
              <a:t>1.4 Didaktische Hinweise </a:t>
            </a:r>
            <a:endParaRPr lang="de-DE" sz="2000" b="1" dirty="0">
              <a:latin typeface="+mn-lt"/>
            </a:endParaRPr>
          </a:p>
          <a:p>
            <a:pPr marL="0" indent="0">
              <a:buNone/>
            </a:pPr>
            <a:endParaRPr lang="de-DE" sz="900" dirty="0" smtClean="0">
              <a:latin typeface="+mn-lt"/>
            </a:endParaRPr>
          </a:p>
          <a:p>
            <a:pPr marL="0" indent="0">
              <a:buNone/>
            </a:pPr>
            <a:r>
              <a:rPr lang="de-DE" sz="2000" b="1" dirty="0" smtClean="0">
                <a:latin typeface="+mn-lt"/>
              </a:rPr>
              <a:t>Umgang </a:t>
            </a:r>
            <a:r>
              <a:rPr lang="de-DE" sz="2000" b="1" dirty="0">
                <a:latin typeface="+mn-lt"/>
              </a:rPr>
              <a:t>mit Fehlern</a:t>
            </a:r>
          </a:p>
          <a:p>
            <a:pPr>
              <a:buFontTx/>
              <a:buChar char="-"/>
            </a:pPr>
            <a:r>
              <a:rPr lang="de-DE" sz="2000" dirty="0" smtClean="0">
                <a:latin typeface="+mn-lt"/>
              </a:rPr>
              <a:t>Art und Umfang der Fehlerkorrektur erfolgt in Relation zur Art der  </a:t>
            </a:r>
          </a:p>
          <a:p>
            <a:pPr marL="0" indent="0">
              <a:buNone/>
            </a:pPr>
            <a:r>
              <a:rPr lang="de-DE" sz="2000" dirty="0" smtClean="0">
                <a:latin typeface="+mn-lt"/>
              </a:rPr>
              <a:t>      Äußerung: spontan mündlich vs. schriftlich</a:t>
            </a:r>
          </a:p>
          <a:p>
            <a:pPr>
              <a:buFontTx/>
              <a:buChar char="-"/>
            </a:pPr>
            <a:r>
              <a:rPr lang="de-DE" sz="2000" dirty="0" smtClean="0">
                <a:latin typeface="+mn-lt"/>
              </a:rPr>
              <a:t>Die Bewertung berücksichtigt den Lernstand.</a:t>
            </a:r>
          </a:p>
          <a:p>
            <a:pPr>
              <a:buFontTx/>
              <a:buChar char="-"/>
            </a:pPr>
            <a:r>
              <a:rPr lang="de-DE" sz="2000" dirty="0" smtClean="0">
                <a:latin typeface="+mn-lt"/>
              </a:rPr>
              <a:t>Aufbau von Fehlervermeidungsstrategien</a:t>
            </a:r>
          </a:p>
          <a:p>
            <a:pPr marL="0" indent="0">
              <a:buNone/>
            </a:pPr>
            <a:endParaRPr lang="de-DE" sz="900" dirty="0">
              <a:latin typeface="+mn-lt"/>
            </a:endParaRPr>
          </a:p>
          <a:p>
            <a:pPr marL="0" indent="0">
              <a:buNone/>
            </a:pPr>
            <a:r>
              <a:rPr lang="de-DE" sz="2000" b="1" dirty="0" smtClean="0">
                <a:latin typeface="+mn-lt"/>
              </a:rPr>
              <a:t>Lehrwerke</a:t>
            </a:r>
          </a:p>
          <a:p>
            <a:pPr>
              <a:buFontTx/>
              <a:buChar char="-"/>
            </a:pPr>
            <a:r>
              <a:rPr lang="de-DE" sz="2000" dirty="0" smtClean="0">
                <a:latin typeface="+mn-lt"/>
              </a:rPr>
              <a:t>Prüfung, ob Konzeption und Übungsangebot geeignet sind, dass die Lernenden die Ziele des Bildungsplanes für die jeweilige Stufe erreichen</a:t>
            </a:r>
          </a:p>
          <a:p>
            <a:pPr>
              <a:buFontTx/>
              <a:buChar char="-"/>
            </a:pPr>
            <a:r>
              <a:rPr lang="de-DE" sz="2000" dirty="0" smtClean="0">
                <a:latin typeface="+mn-lt"/>
              </a:rPr>
              <a:t>mögliche Konsequenz: Entnahme einzelner Teile, Einsatz   </a:t>
            </a:r>
          </a:p>
          <a:p>
            <a:pPr marL="0" indent="0">
              <a:buNone/>
            </a:pPr>
            <a:r>
              <a:rPr lang="de-DE" sz="2000" dirty="0">
                <a:latin typeface="+mn-lt"/>
              </a:rPr>
              <a:t> </a:t>
            </a:r>
            <a:r>
              <a:rPr lang="de-DE" sz="2000" dirty="0" smtClean="0">
                <a:latin typeface="+mn-lt"/>
              </a:rPr>
              <a:t>     lehrwerksunabhängiger Materialien</a:t>
            </a:r>
          </a:p>
          <a:p>
            <a:pPr marL="0" indent="0">
              <a:buNone/>
            </a:pPr>
            <a:endParaRPr lang="de-DE" sz="2000" dirty="0" smtClean="0">
              <a:latin typeface="+mn-lt"/>
            </a:endParaRPr>
          </a:p>
          <a:p>
            <a:pPr marL="0" indent="0">
              <a:buNone/>
            </a:pPr>
            <a:endParaRPr lang="de-DE" sz="2000" dirty="0" smtClean="0">
              <a:latin typeface="+mn-lt"/>
            </a:endParaRPr>
          </a:p>
          <a:p>
            <a:pPr marL="0" indent="0">
              <a:buNone/>
            </a:pPr>
            <a:endParaRPr lang="de-DE" sz="2000" dirty="0">
              <a:latin typeface="+mn-lt"/>
            </a:endParaRPr>
          </a:p>
          <a:p>
            <a:pPr marL="0" indent="0">
              <a:buNone/>
            </a:pPr>
            <a:endParaRPr lang="de-DE" sz="2000" b="1" dirty="0" smtClean="0">
              <a:latin typeface="+mn-lt"/>
            </a:endParaRPr>
          </a:p>
        </p:txBody>
      </p:sp>
      <p:sp>
        <p:nvSpPr>
          <p:cNvPr id="4" name="Rechteck 3"/>
          <p:cNvSpPr/>
          <p:nvPr/>
        </p:nvSpPr>
        <p:spPr>
          <a:xfrm>
            <a:off x="251520" y="836712"/>
            <a:ext cx="8712968" cy="461665"/>
          </a:xfrm>
          <a:prstGeom prst="rect">
            <a:avLst/>
          </a:prstGeom>
          <a:solidFill>
            <a:srgbClr val="FFFF99"/>
          </a:solidFill>
        </p:spPr>
        <p:txBody>
          <a:bodyPr wrap="square">
            <a:spAutoFit/>
          </a:bodyPr>
          <a:lstStyle/>
          <a:p>
            <a:pPr algn="ctr"/>
            <a:r>
              <a:rPr lang="de-DE" dirty="0">
                <a:latin typeface="Calibri"/>
                <a:cs typeface="Calibri"/>
              </a:rPr>
              <a:t>Fachspezifische Leitgedanken Französisch </a:t>
            </a:r>
          </a:p>
        </p:txBody>
      </p:sp>
    </p:spTree>
    <p:extLst>
      <p:ext uri="{BB962C8B-B14F-4D97-AF65-F5344CB8AC3E}">
        <p14:creationId xmlns:p14="http://schemas.microsoft.com/office/powerpoint/2010/main" val="323699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endParaRPr lang="de-DE" sz="2000" b="1" dirty="0" smtClean="0">
              <a:latin typeface="+mn-lt"/>
            </a:endParaRPr>
          </a:p>
          <a:p>
            <a:pPr marL="0" indent="0">
              <a:buNone/>
            </a:pPr>
            <a:r>
              <a:rPr lang="de-DE" sz="2000" b="1" dirty="0" smtClean="0">
                <a:latin typeface="+mn-lt"/>
              </a:rPr>
              <a:t>1.5 Französisch-Kenntnisse aus der Grundschule</a:t>
            </a:r>
          </a:p>
          <a:p>
            <a:pPr marL="0" indent="0">
              <a:buNone/>
            </a:pPr>
            <a:endParaRPr lang="de-DE" sz="2000" b="1" dirty="0" smtClean="0">
              <a:latin typeface="+mn-lt"/>
            </a:endParaRPr>
          </a:p>
          <a:p>
            <a:pPr>
              <a:buFontTx/>
              <a:buChar char="-"/>
            </a:pPr>
            <a:r>
              <a:rPr lang="de-DE" sz="2000" dirty="0" smtClean="0">
                <a:latin typeface="+mn-lt"/>
              </a:rPr>
              <a:t>Übung rezeptiver Fertigkeiten, besonders des Hör-/Hörsehverstehens</a:t>
            </a:r>
          </a:p>
          <a:p>
            <a:pPr>
              <a:buFontTx/>
              <a:buChar char="-"/>
            </a:pPr>
            <a:r>
              <a:rPr lang="de-DE" sz="2000" dirty="0" smtClean="0">
                <a:latin typeface="+mn-lt"/>
              </a:rPr>
              <a:t>Produktive Kompetenzen: vor allem mündliche Äußerungen mit eingeübten Redemitteln</a:t>
            </a:r>
          </a:p>
          <a:p>
            <a:pPr>
              <a:buFontTx/>
              <a:buChar char="-"/>
            </a:pPr>
            <a:r>
              <a:rPr lang="de-DE" sz="2000" dirty="0" smtClean="0">
                <a:latin typeface="+mn-lt"/>
              </a:rPr>
              <a:t>Keine Bewusstmachung grammatischer Strukturen</a:t>
            </a:r>
          </a:p>
          <a:p>
            <a:pPr>
              <a:buFontTx/>
              <a:buChar char="-"/>
            </a:pPr>
            <a:endParaRPr lang="de-DE" sz="2000" dirty="0">
              <a:latin typeface="+mn-lt"/>
            </a:endParaRPr>
          </a:p>
          <a:p>
            <a:pPr marL="0" indent="0">
              <a:buNone/>
            </a:pPr>
            <a:r>
              <a:rPr lang="de-DE" sz="2000" dirty="0" smtClean="0">
                <a:latin typeface="+mn-lt"/>
              </a:rPr>
              <a:t>Ein komprimierte Darstellung des Grundschulplanes geht den Fachplänen für Französisch als erste und Französisch als zweite </a:t>
            </a:r>
            <a:r>
              <a:rPr lang="de-DE" sz="2000" smtClean="0">
                <a:latin typeface="+mn-lt"/>
              </a:rPr>
              <a:t>Fremdsprache voraus.</a:t>
            </a:r>
            <a:endParaRPr lang="de-DE" sz="2000" dirty="0" smtClean="0">
              <a:latin typeface="+mn-lt"/>
            </a:endParaRPr>
          </a:p>
          <a:p>
            <a:pPr marL="0" indent="0">
              <a:buNone/>
            </a:pPr>
            <a:endParaRPr lang="de-DE" sz="2000" b="1" dirty="0">
              <a:latin typeface="+mn-lt"/>
            </a:endParaRPr>
          </a:p>
        </p:txBody>
      </p:sp>
      <p:sp>
        <p:nvSpPr>
          <p:cNvPr id="4" name="Rechteck 3"/>
          <p:cNvSpPr/>
          <p:nvPr/>
        </p:nvSpPr>
        <p:spPr>
          <a:xfrm>
            <a:off x="179512" y="1030714"/>
            <a:ext cx="8712968" cy="461665"/>
          </a:xfrm>
          <a:prstGeom prst="rect">
            <a:avLst/>
          </a:prstGeom>
          <a:solidFill>
            <a:srgbClr val="FFFF99"/>
          </a:solidFill>
          <a:ln>
            <a:noFill/>
          </a:ln>
        </p:spPr>
        <p:txBody>
          <a:bodyPr wrap="square">
            <a:spAutoFit/>
          </a:bodyPr>
          <a:lstStyle/>
          <a:p>
            <a:pPr algn="ctr"/>
            <a:r>
              <a:rPr lang="de-DE" dirty="0">
                <a:latin typeface="Calibri"/>
                <a:cs typeface="Calibri"/>
              </a:rPr>
              <a:t>Fachspezifische Leitgedanken Französisch </a:t>
            </a:r>
          </a:p>
        </p:txBody>
      </p:sp>
    </p:spTree>
    <p:extLst>
      <p:ext uri="{BB962C8B-B14F-4D97-AF65-F5344CB8AC3E}">
        <p14:creationId xmlns:p14="http://schemas.microsoft.com/office/powerpoint/2010/main" val="297700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492380"/>
            <a:ext cx="8229600" cy="4633784"/>
          </a:xfrm>
        </p:spPr>
        <p:txBody>
          <a:bodyPr/>
          <a:lstStyle/>
          <a:p>
            <a:pPr marL="0" indent="0">
              <a:buNone/>
            </a:pPr>
            <a:r>
              <a:rPr lang="de-DE" sz="2000" b="1" dirty="0" smtClean="0">
                <a:latin typeface="+mn-lt"/>
              </a:rPr>
              <a:t>Stufung der Pläne (Gymnasium) und </a:t>
            </a:r>
            <a:r>
              <a:rPr lang="de-DE" sz="2000" b="1" dirty="0" err="1" smtClean="0">
                <a:latin typeface="+mn-lt"/>
              </a:rPr>
              <a:t>GeR</a:t>
            </a:r>
            <a:r>
              <a:rPr lang="de-DE" sz="2000" b="1" dirty="0" smtClean="0">
                <a:latin typeface="+mn-lt"/>
              </a:rPr>
              <a:t>-Niveaus</a:t>
            </a:r>
          </a:p>
          <a:p>
            <a:pPr marL="0" indent="0" algn="ctr">
              <a:buNone/>
            </a:pPr>
            <a:r>
              <a:rPr lang="de-DE" sz="2000" dirty="0" smtClean="0">
                <a:latin typeface="+mn-lt"/>
              </a:rPr>
              <a:t>Französisch als erste Fremdsprache:</a:t>
            </a:r>
          </a:p>
          <a:p>
            <a:pPr marL="0" indent="0">
              <a:buNone/>
            </a:pPr>
            <a:endParaRPr lang="de-DE" sz="2000" dirty="0">
              <a:latin typeface="+mn-lt"/>
            </a:endParaRPr>
          </a:p>
          <a:p>
            <a:pPr marL="0" indent="0">
              <a:buNone/>
            </a:pPr>
            <a:endParaRPr lang="de-DE" sz="2000" dirty="0" smtClean="0">
              <a:latin typeface="+mn-lt"/>
            </a:endParaRPr>
          </a:p>
          <a:p>
            <a:pPr marL="0" indent="0">
              <a:buNone/>
            </a:pPr>
            <a:endParaRPr lang="de-DE" sz="2000" dirty="0" smtClean="0">
              <a:latin typeface="+mn-lt"/>
            </a:endParaRPr>
          </a:p>
          <a:p>
            <a:pPr marL="0" indent="0" algn="ctr">
              <a:buNone/>
            </a:pPr>
            <a:r>
              <a:rPr lang="de-DE" sz="2000" dirty="0" smtClean="0">
                <a:latin typeface="+mn-lt"/>
              </a:rPr>
              <a:t>Französisch als zweite Fremdsprache:</a:t>
            </a:r>
          </a:p>
          <a:p>
            <a:pPr marL="0" indent="0">
              <a:buNone/>
            </a:pPr>
            <a:endParaRPr lang="de-DE" sz="900" dirty="0">
              <a:latin typeface="+mn-lt"/>
            </a:endParaRPr>
          </a:p>
          <a:p>
            <a:pPr marL="0" indent="0">
              <a:buNone/>
            </a:pPr>
            <a:endParaRPr lang="de-DE" sz="2000" dirty="0" smtClean="0">
              <a:latin typeface="+mn-lt"/>
            </a:endParaRPr>
          </a:p>
          <a:p>
            <a:pPr marL="0" indent="0">
              <a:buNone/>
            </a:pPr>
            <a:endParaRPr lang="de-DE" sz="2000" dirty="0">
              <a:latin typeface="+mn-lt"/>
            </a:endParaRPr>
          </a:p>
          <a:p>
            <a:pPr marL="0" indent="0" algn="ctr">
              <a:buNone/>
            </a:pPr>
            <a:r>
              <a:rPr lang="de-DE" sz="2000" dirty="0" smtClean="0">
                <a:latin typeface="+mn-lt"/>
              </a:rPr>
              <a:t>Französisch als dritte Fremdsprache:</a:t>
            </a:r>
          </a:p>
          <a:p>
            <a:pPr marL="0" indent="0" algn="ctr">
              <a:buNone/>
            </a:pPr>
            <a:endParaRPr lang="de-DE" sz="2000" dirty="0">
              <a:latin typeface="+mn-lt"/>
            </a:endParaRPr>
          </a:p>
        </p:txBody>
      </p:sp>
      <p:sp>
        <p:nvSpPr>
          <p:cNvPr id="3" name="Fußzeilenplatzhalter 2"/>
          <p:cNvSpPr>
            <a:spLocks noGrp="1"/>
          </p:cNvSpPr>
          <p:nvPr>
            <p:ph type="ftr" sz="quarter" idx="10"/>
          </p:nvPr>
        </p:nvSpPr>
        <p:spPr/>
        <p:txBody>
          <a:bodyPr/>
          <a:lstStyle/>
          <a:p>
            <a:pPr>
              <a:defRPr/>
            </a:pPr>
            <a:endParaRPr lang="de-DE" smtClean="0"/>
          </a:p>
          <a:p>
            <a:pPr>
              <a:defRPr/>
            </a:pPr>
            <a:endParaRPr lang="de-DE" dirty="0"/>
          </a:p>
        </p:txBody>
      </p:sp>
      <p:sp>
        <p:nvSpPr>
          <p:cNvPr id="5" name="Rechteck 4"/>
          <p:cNvSpPr/>
          <p:nvPr/>
        </p:nvSpPr>
        <p:spPr>
          <a:xfrm>
            <a:off x="251520" y="764704"/>
            <a:ext cx="8712968" cy="461665"/>
          </a:xfrm>
          <a:prstGeom prst="rect">
            <a:avLst/>
          </a:prstGeom>
          <a:solidFill>
            <a:srgbClr val="FFFF99"/>
          </a:solidFill>
        </p:spPr>
        <p:txBody>
          <a:bodyPr wrap="square">
            <a:spAutoFit/>
          </a:bodyPr>
          <a:lstStyle/>
          <a:p>
            <a:pPr algn="ctr"/>
            <a:r>
              <a:rPr lang="de-DE" dirty="0">
                <a:latin typeface="Calibri"/>
                <a:cs typeface="Calibri"/>
              </a:rPr>
              <a:t>Fachspezifische Leitgedanken Französisch </a:t>
            </a:r>
          </a:p>
        </p:txBody>
      </p:sp>
      <p:graphicFrame>
        <p:nvGraphicFramePr>
          <p:cNvPr id="6" name="Tabelle 5"/>
          <p:cNvGraphicFramePr>
            <a:graphicFrameLocks noGrp="1"/>
          </p:cNvGraphicFramePr>
          <p:nvPr>
            <p:extLst>
              <p:ext uri="{D42A27DB-BD31-4B8C-83A1-F6EECF244321}">
                <p14:modId xmlns:p14="http://schemas.microsoft.com/office/powerpoint/2010/main" val="2183422967"/>
              </p:ext>
            </p:extLst>
          </p:nvPr>
        </p:nvGraphicFramePr>
        <p:xfrm>
          <a:off x="539552" y="2420887"/>
          <a:ext cx="8147248" cy="736600"/>
        </p:xfrm>
        <a:graphic>
          <a:graphicData uri="http://schemas.openxmlformats.org/drawingml/2006/table">
            <a:tbl>
              <a:tblPr firstRow="1" bandRow="1">
                <a:tableStyleId>{5C22544A-7EE6-4342-B048-85BDC9FD1C3A}</a:tableStyleId>
              </a:tblPr>
              <a:tblGrid>
                <a:gridCol w="2036812"/>
                <a:gridCol w="2036812"/>
                <a:gridCol w="2036812"/>
                <a:gridCol w="2036812"/>
              </a:tblGrid>
              <a:tr h="308583">
                <a:tc>
                  <a:txBody>
                    <a:bodyPr/>
                    <a:lstStyle/>
                    <a:p>
                      <a:pPr algn="ctr"/>
                      <a:r>
                        <a:rPr lang="de-DE" dirty="0" smtClean="0"/>
                        <a:t>Klassen 5/6</a:t>
                      </a:r>
                      <a:endParaRPr lang="de-DE" dirty="0"/>
                    </a:p>
                  </a:txBody>
                  <a:tcPr/>
                </a:tc>
                <a:tc>
                  <a:txBody>
                    <a:bodyPr/>
                    <a:lstStyle/>
                    <a:p>
                      <a:pPr algn="ctr"/>
                      <a:r>
                        <a:rPr lang="de-DE" dirty="0" smtClean="0"/>
                        <a:t>Klassen 7/8</a:t>
                      </a:r>
                      <a:endParaRPr lang="de-DE" dirty="0"/>
                    </a:p>
                  </a:txBody>
                  <a:tcPr/>
                </a:tc>
                <a:tc>
                  <a:txBody>
                    <a:bodyPr/>
                    <a:lstStyle/>
                    <a:p>
                      <a:pPr algn="ctr"/>
                      <a:r>
                        <a:rPr lang="de-DE" dirty="0" smtClean="0"/>
                        <a:t>Klassen 9/10</a:t>
                      </a:r>
                      <a:endParaRPr lang="de-DE" dirty="0"/>
                    </a:p>
                  </a:txBody>
                  <a:tcPr/>
                </a:tc>
                <a:tc>
                  <a:txBody>
                    <a:bodyPr/>
                    <a:lstStyle/>
                    <a:p>
                      <a:pPr algn="ctr"/>
                      <a:r>
                        <a:rPr lang="de-DE" dirty="0" smtClean="0"/>
                        <a:t>Klassen 11/12</a:t>
                      </a:r>
                      <a:endParaRPr lang="de-DE" dirty="0"/>
                    </a:p>
                  </a:txBody>
                  <a:tcPr/>
                </a:tc>
              </a:tr>
              <a:tr h="370840">
                <a:tc>
                  <a:txBody>
                    <a:bodyPr/>
                    <a:lstStyle/>
                    <a:p>
                      <a:pPr algn="ctr"/>
                      <a:r>
                        <a:rPr lang="de-DE" dirty="0" smtClean="0"/>
                        <a:t>A1</a:t>
                      </a:r>
                      <a:endParaRPr lang="de-DE" dirty="0"/>
                    </a:p>
                  </a:txBody>
                  <a:tcPr/>
                </a:tc>
                <a:tc>
                  <a:txBody>
                    <a:bodyPr/>
                    <a:lstStyle/>
                    <a:p>
                      <a:pPr algn="ctr"/>
                      <a:r>
                        <a:rPr lang="de-DE" dirty="0" smtClean="0"/>
                        <a:t>A2</a:t>
                      </a:r>
                      <a:endParaRPr lang="de-DE" dirty="0"/>
                    </a:p>
                  </a:txBody>
                  <a:tcPr/>
                </a:tc>
                <a:tc>
                  <a:txBody>
                    <a:bodyPr/>
                    <a:lstStyle/>
                    <a:p>
                      <a:pPr algn="ctr"/>
                      <a:r>
                        <a:rPr lang="de-DE" dirty="0" smtClean="0"/>
                        <a:t>B1+</a:t>
                      </a:r>
                      <a:endParaRPr lang="de-DE" dirty="0"/>
                    </a:p>
                  </a:txBody>
                  <a:tcPr/>
                </a:tc>
                <a:tc>
                  <a:txBody>
                    <a:bodyPr/>
                    <a:lstStyle/>
                    <a:p>
                      <a:pPr algn="ctr"/>
                      <a:r>
                        <a:rPr lang="de-DE" dirty="0" smtClean="0"/>
                        <a:t>B2</a:t>
                      </a:r>
                      <a:endParaRPr lang="de-DE" dirty="0"/>
                    </a:p>
                  </a:txBody>
                  <a:tcPr/>
                </a:tc>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3537979658"/>
              </p:ext>
            </p:extLst>
          </p:nvPr>
        </p:nvGraphicFramePr>
        <p:xfrm>
          <a:off x="2576364" y="3770433"/>
          <a:ext cx="6110436" cy="736600"/>
        </p:xfrm>
        <a:graphic>
          <a:graphicData uri="http://schemas.openxmlformats.org/drawingml/2006/table">
            <a:tbl>
              <a:tblPr firstRow="1" bandRow="1">
                <a:tableStyleId>{5C22544A-7EE6-4342-B048-85BDC9FD1C3A}</a:tableStyleId>
              </a:tblPr>
              <a:tblGrid>
                <a:gridCol w="2036812"/>
                <a:gridCol w="2036812"/>
                <a:gridCol w="2036812"/>
              </a:tblGrid>
              <a:tr h="0">
                <a:tc>
                  <a:txBody>
                    <a:bodyPr/>
                    <a:lstStyle/>
                    <a:p>
                      <a:pPr algn="ctr"/>
                      <a:r>
                        <a:rPr lang="de-DE" dirty="0" smtClean="0"/>
                        <a:t>Klassen  6/7/8</a:t>
                      </a:r>
                      <a:endParaRPr lang="de-DE" dirty="0"/>
                    </a:p>
                  </a:txBody>
                  <a:tcPr/>
                </a:tc>
                <a:tc>
                  <a:txBody>
                    <a:bodyPr/>
                    <a:lstStyle/>
                    <a:p>
                      <a:pPr algn="ctr"/>
                      <a:r>
                        <a:rPr lang="de-DE" dirty="0" smtClean="0"/>
                        <a:t>Klassen 9/10</a:t>
                      </a:r>
                      <a:endParaRPr lang="de-DE" dirty="0"/>
                    </a:p>
                  </a:txBody>
                  <a:tcPr/>
                </a:tc>
                <a:tc>
                  <a:txBody>
                    <a:bodyPr/>
                    <a:lstStyle/>
                    <a:p>
                      <a:pPr algn="ctr"/>
                      <a:r>
                        <a:rPr lang="de-DE" dirty="0" smtClean="0"/>
                        <a:t>Klassen 11/12</a:t>
                      </a:r>
                      <a:endParaRPr lang="de-DE" dirty="0"/>
                    </a:p>
                  </a:txBody>
                  <a:tcPr/>
                </a:tc>
              </a:tr>
              <a:tr h="370840">
                <a:tc>
                  <a:txBody>
                    <a:bodyPr/>
                    <a:lstStyle/>
                    <a:p>
                      <a:pPr algn="ctr"/>
                      <a:r>
                        <a:rPr lang="de-DE" dirty="0" smtClean="0"/>
                        <a:t>A2</a:t>
                      </a:r>
                      <a:endParaRPr lang="de-DE" dirty="0"/>
                    </a:p>
                  </a:txBody>
                  <a:tcPr/>
                </a:tc>
                <a:tc>
                  <a:txBody>
                    <a:bodyPr/>
                    <a:lstStyle/>
                    <a:p>
                      <a:pPr algn="ctr"/>
                      <a:r>
                        <a:rPr lang="de-DE" dirty="0" smtClean="0"/>
                        <a:t>B1+</a:t>
                      </a:r>
                      <a:endParaRPr lang="de-DE" dirty="0"/>
                    </a:p>
                  </a:txBody>
                  <a:tcPr/>
                </a:tc>
                <a:tc>
                  <a:txBody>
                    <a:bodyPr/>
                    <a:lstStyle/>
                    <a:p>
                      <a:pPr algn="ctr"/>
                      <a:r>
                        <a:rPr lang="de-DE" dirty="0" smtClean="0"/>
                        <a:t>B2</a:t>
                      </a:r>
                      <a:endParaRPr lang="de-DE" dirty="0"/>
                    </a:p>
                  </a:txBody>
                  <a:tcPr/>
                </a:tc>
              </a:tr>
            </a:tbl>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10693274"/>
              </p:ext>
            </p:extLst>
          </p:nvPr>
        </p:nvGraphicFramePr>
        <p:xfrm>
          <a:off x="4664152" y="5085184"/>
          <a:ext cx="4022648" cy="741680"/>
        </p:xfrm>
        <a:graphic>
          <a:graphicData uri="http://schemas.openxmlformats.org/drawingml/2006/table">
            <a:tbl>
              <a:tblPr firstRow="1" bandRow="1">
                <a:tableStyleId>{5C22544A-7EE6-4342-B048-85BDC9FD1C3A}</a:tableStyleId>
              </a:tblPr>
              <a:tblGrid>
                <a:gridCol w="2011324"/>
                <a:gridCol w="2011324"/>
              </a:tblGrid>
              <a:tr h="370840">
                <a:tc>
                  <a:txBody>
                    <a:bodyPr/>
                    <a:lstStyle/>
                    <a:p>
                      <a:pPr algn="ctr"/>
                      <a:r>
                        <a:rPr lang="de-DE" dirty="0" smtClean="0"/>
                        <a:t>Klassen 8/9/10</a:t>
                      </a:r>
                      <a:endParaRPr lang="de-DE" dirty="0"/>
                    </a:p>
                  </a:txBody>
                  <a:tcPr/>
                </a:tc>
                <a:tc>
                  <a:txBody>
                    <a:bodyPr/>
                    <a:lstStyle/>
                    <a:p>
                      <a:pPr algn="ctr"/>
                      <a:r>
                        <a:rPr lang="de-DE" dirty="0" smtClean="0"/>
                        <a:t>Klassen 11/12</a:t>
                      </a:r>
                      <a:endParaRPr lang="de-DE" dirty="0"/>
                    </a:p>
                  </a:txBody>
                  <a:tcPr/>
                </a:tc>
              </a:tr>
              <a:tr h="370840">
                <a:tc>
                  <a:txBody>
                    <a:bodyPr/>
                    <a:lstStyle/>
                    <a:p>
                      <a:pPr algn="ctr"/>
                      <a:r>
                        <a:rPr lang="de-DE" dirty="0" smtClean="0"/>
                        <a:t>B1</a:t>
                      </a:r>
                      <a:endParaRPr lang="de-DE" dirty="0"/>
                    </a:p>
                  </a:txBody>
                  <a:tcPr/>
                </a:tc>
                <a:tc>
                  <a:txBody>
                    <a:bodyPr/>
                    <a:lstStyle/>
                    <a:p>
                      <a:pPr algn="ctr"/>
                      <a:r>
                        <a:rPr lang="de-DE" dirty="0" smtClean="0"/>
                        <a:t>B2</a:t>
                      </a:r>
                      <a:endParaRPr lang="de-DE" dirty="0"/>
                    </a:p>
                  </a:txBody>
                  <a:tcPr/>
                </a:tc>
              </a:tr>
            </a:tbl>
          </a:graphicData>
        </a:graphic>
      </p:graphicFrame>
    </p:spTree>
    <p:extLst>
      <p:ext uri="{BB962C8B-B14F-4D97-AF65-F5344CB8AC3E}">
        <p14:creationId xmlns:p14="http://schemas.microsoft.com/office/powerpoint/2010/main" val="399130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772816"/>
            <a:ext cx="8579296" cy="4353347"/>
          </a:xfrm>
        </p:spPr>
        <p:txBody>
          <a:bodyPr/>
          <a:lstStyle/>
          <a:p>
            <a:pPr marL="0" indent="0">
              <a:buNone/>
            </a:pPr>
            <a:r>
              <a:rPr lang="de-DE" sz="2000" b="1" dirty="0" smtClean="0">
                <a:latin typeface="+mn-lt"/>
              </a:rPr>
              <a:t>Beispiel: Französisch als zweite Fremdsprache</a:t>
            </a:r>
          </a:p>
          <a:p>
            <a:pPr marL="0" indent="0">
              <a:buNone/>
            </a:pPr>
            <a:r>
              <a:rPr lang="de-DE" sz="2000" b="1" dirty="0" smtClean="0">
                <a:latin typeface="+mn-lt"/>
              </a:rPr>
              <a:t>Gymnasium</a:t>
            </a:r>
          </a:p>
          <a:p>
            <a:pPr marL="0" indent="0">
              <a:buNone/>
            </a:pPr>
            <a:endParaRPr lang="de-DE" sz="2000" b="1" dirty="0">
              <a:latin typeface="+mn-lt"/>
            </a:endParaRPr>
          </a:p>
          <a:p>
            <a:pPr marL="0" indent="0">
              <a:buNone/>
            </a:pPr>
            <a:endParaRPr lang="de-DE" sz="2000" b="1" dirty="0" smtClean="0">
              <a:latin typeface="+mn-lt"/>
            </a:endParaRPr>
          </a:p>
          <a:p>
            <a:pPr marL="0" indent="0">
              <a:buNone/>
            </a:pPr>
            <a:endParaRPr lang="de-DE" sz="2000" b="1" dirty="0" smtClean="0">
              <a:latin typeface="+mn-lt"/>
            </a:endParaRPr>
          </a:p>
          <a:p>
            <a:pPr marL="0" indent="0">
              <a:spcBef>
                <a:spcPts val="0"/>
              </a:spcBef>
              <a:buNone/>
            </a:pPr>
            <a:endParaRPr lang="de-DE" sz="2000" b="1" dirty="0">
              <a:latin typeface="+mn-lt"/>
            </a:endParaRPr>
          </a:p>
          <a:p>
            <a:pPr marL="0" indent="0">
              <a:buNone/>
            </a:pPr>
            <a:r>
              <a:rPr lang="de-DE" sz="2000" b="1" dirty="0" smtClean="0">
                <a:latin typeface="+mn-lt"/>
              </a:rPr>
              <a:t>Sekundarstufe I </a:t>
            </a:r>
          </a:p>
        </p:txBody>
      </p:sp>
      <p:sp>
        <p:nvSpPr>
          <p:cNvPr id="3" name="Fußzeilenplatzhalter 2"/>
          <p:cNvSpPr>
            <a:spLocks noGrp="1"/>
          </p:cNvSpPr>
          <p:nvPr>
            <p:ph type="ftr" sz="quarter" idx="10"/>
          </p:nvPr>
        </p:nvSpPr>
        <p:spPr/>
        <p:txBody>
          <a:bodyPr/>
          <a:lstStyle/>
          <a:p>
            <a:pPr>
              <a:defRPr/>
            </a:pPr>
            <a:endParaRPr lang="de-DE" smtClean="0"/>
          </a:p>
          <a:p>
            <a:pPr>
              <a:defRPr/>
            </a:pPr>
            <a:endParaRPr lang="de-DE" dirty="0"/>
          </a:p>
        </p:txBody>
      </p:sp>
      <p:sp>
        <p:nvSpPr>
          <p:cNvPr id="4" name="Rechteck 3"/>
          <p:cNvSpPr/>
          <p:nvPr/>
        </p:nvSpPr>
        <p:spPr>
          <a:xfrm>
            <a:off x="467544" y="836712"/>
            <a:ext cx="8352928" cy="461665"/>
          </a:xfrm>
          <a:prstGeom prst="rect">
            <a:avLst/>
          </a:prstGeom>
          <a:solidFill>
            <a:srgbClr val="FFFF99"/>
          </a:solidFill>
        </p:spPr>
        <p:txBody>
          <a:bodyPr wrap="square">
            <a:spAutoFit/>
          </a:bodyPr>
          <a:lstStyle/>
          <a:p>
            <a:pPr algn="ctr"/>
            <a:r>
              <a:rPr lang="de-DE" dirty="0" smtClean="0">
                <a:latin typeface="Calibri"/>
                <a:cs typeface="Calibri"/>
              </a:rPr>
              <a:t>Stufung der Bildungspläne: Sek I und Gymnasium im Vergleich </a:t>
            </a:r>
            <a:endParaRPr lang="de-DE" dirty="0">
              <a:latin typeface="Calibri"/>
              <a:cs typeface="Calibri"/>
            </a:endParaRPr>
          </a:p>
        </p:txBody>
      </p:sp>
      <p:graphicFrame>
        <p:nvGraphicFramePr>
          <p:cNvPr id="6" name="Tabelle 5"/>
          <p:cNvGraphicFramePr>
            <a:graphicFrameLocks noGrp="1"/>
          </p:cNvGraphicFramePr>
          <p:nvPr>
            <p:extLst>
              <p:ext uri="{D42A27DB-BD31-4B8C-83A1-F6EECF244321}">
                <p14:modId xmlns:p14="http://schemas.microsoft.com/office/powerpoint/2010/main" val="3020334292"/>
              </p:ext>
            </p:extLst>
          </p:nvPr>
        </p:nvGraphicFramePr>
        <p:xfrm>
          <a:off x="516396" y="2708920"/>
          <a:ext cx="8376084" cy="741680"/>
        </p:xfrm>
        <a:graphic>
          <a:graphicData uri="http://schemas.openxmlformats.org/drawingml/2006/table">
            <a:tbl>
              <a:tblPr firstRow="1" bandRow="1">
                <a:tableStyleId>{5C22544A-7EE6-4342-B048-85BDC9FD1C3A}</a:tableStyleId>
              </a:tblPr>
              <a:tblGrid>
                <a:gridCol w="2735806"/>
                <a:gridCol w="2772957"/>
                <a:gridCol w="2867321"/>
              </a:tblGrid>
              <a:tr h="370840">
                <a:tc>
                  <a:txBody>
                    <a:bodyPr/>
                    <a:lstStyle/>
                    <a:p>
                      <a:pPr algn="ctr"/>
                      <a:r>
                        <a:rPr lang="de-DE" dirty="0" smtClean="0"/>
                        <a:t>Klassen 6/7/8</a:t>
                      </a:r>
                      <a:endParaRPr lang="de-DE" dirty="0"/>
                    </a:p>
                  </a:txBody>
                  <a:tcPr/>
                </a:tc>
                <a:tc>
                  <a:txBody>
                    <a:bodyPr/>
                    <a:lstStyle/>
                    <a:p>
                      <a:pPr algn="ctr"/>
                      <a:r>
                        <a:rPr lang="de-DE" dirty="0" smtClean="0"/>
                        <a:t>Klassen</a:t>
                      </a:r>
                      <a:r>
                        <a:rPr lang="de-DE" baseline="0" dirty="0" smtClean="0"/>
                        <a:t> 9/10</a:t>
                      </a:r>
                      <a:endParaRPr lang="de-DE" dirty="0"/>
                    </a:p>
                  </a:txBody>
                  <a:tcPr/>
                </a:tc>
                <a:tc>
                  <a:txBody>
                    <a:bodyPr/>
                    <a:lstStyle/>
                    <a:p>
                      <a:pPr algn="ctr"/>
                      <a:r>
                        <a:rPr lang="de-DE" dirty="0" smtClean="0"/>
                        <a:t>Klassen</a:t>
                      </a:r>
                      <a:r>
                        <a:rPr lang="de-DE" baseline="0" dirty="0" smtClean="0"/>
                        <a:t> 11/12</a:t>
                      </a:r>
                    </a:p>
                  </a:txBody>
                  <a:tcPr/>
                </a:tc>
              </a:tr>
              <a:tr h="370840">
                <a:tc>
                  <a:txBody>
                    <a:bodyPr/>
                    <a:lstStyle/>
                    <a:p>
                      <a:pPr algn="ctr"/>
                      <a:r>
                        <a:rPr lang="de-DE" dirty="0" smtClean="0"/>
                        <a:t>A2</a:t>
                      </a:r>
                      <a:endParaRPr lang="de-DE" dirty="0"/>
                    </a:p>
                  </a:txBody>
                  <a:tcPr/>
                </a:tc>
                <a:tc>
                  <a:txBody>
                    <a:bodyPr/>
                    <a:lstStyle/>
                    <a:p>
                      <a:pPr algn="ctr"/>
                      <a:r>
                        <a:rPr lang="de-DE" dirty="0" smtClean="0"/>
                        <a:t>B1+</a:t>
                      </a:r>
                      <a:endParaRPr lang="de-DE" dirty="0"/>
                    </a:p>
                  </a:txBody>
                  <a:tcPr/>
                </a:tc>
                <a:tc>
                  <a:txBody>
                    <a:bodyPr/>
                    <a:lstStyle/>
                    <a:p>
                      <a:pPr algn="ctr"/>
                      <a:r>
                        <a:rPr lang="de-DE" dirty="0" smtClean="0"/>
                        <a:t>B2</a:t>
                      </a:r>
                    </a:p>
                  </a:txBody>
                  <a:tcPr/>
                </a:tc>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3684610679"/>
              </p:ext>
            </p:extLst>
          </p:nvPr>
        </p:nvGraphicFramePr>
        <p:xfrm>
          <a:off x="516396" y="4422621"/>
          <a:ext cx="8352928" cy="731520"/>
        </p:xfrm>
        <a:graphic>
          <a:graphicData uri="http://schemas.openxmlformats.org/drawingml/2006/table">
            <a:tbl>
              <a:tblPr firstRow="1" bandRow="1">
                <a:tableStyleId>{21E4AEA4-8DFA-4A89-87EB-49C32662AFE0}</a:tableStyleId>
              </a:tblPr>
              <a:tblGrid>
                <a:gridCol w="2736304"/>
                <a:gridCol w="1440160"/>
                <a:gridCol w="4176464"/>
              </a:tblGrid>
              <a:tr h="365759">
                <a:tc>
                  <a:txBody>
                    <a:bodyPr/>
                    <a:lstStyle/>
                    <a:p>
                      <a:pPr algn="ctr"/>
                      <a:r>
                        <a:rPr lang="de-DE" dirty="0" smtClean="0"/>
                        <a:t>Klassen 6/7/8/9</a:t>
                      </a:r>
                    </a:p>
                  </a:txBody>
                  <a:tcPr/>
                </a:tc>
                <a:tc>
                  <a:txBody>
                    <a:bodyPr/>
                    <a:lstStyle/>
                    <a:p>
                      <a:pPr algn="ctr"/>
                      <a:r>
                        <a:rPr lang="de-DE" dirty="0" smtClean="0"/>
                        <a:t>Klasse 10 </a:t>
                      </a:r>
                      <a:r>
                        <a:rPr lang="de-DE" baseline="0" dirty="0" smtClean="0"/>
                        <a:t> </a:t>
                      </a:r>
                    </a:p>
                  </a:txBody>
                  <a:tcPr/>
                </a:tc>
                <a:tc>
                  <a:txBody>
                    <a:bodyPr/>
                    <a:lstStyle/>
                    <a:p>
                      <a:pPr algn="ctr"/>
                      <a:r>
                        <a:rPr lang="de-DE" dirty="0" smtClean="0"/>
                        <a:t>Klassen 11/12/13 (nur: E)</a:t>
                      </a:r>
                      <a:endParaRPr lang="de-DE" dirty="0"/>
                    </a:p>
                  </a:txBody>
                  <a:tcPr/>
                </a:tc>
              </a:tr>
              <a:tr h="277232">
                <a:tc>
                  <a:txBody>
                    <a:bodyPr/>
                    <a:lstStyle/>
                    <a:p>
                      <a:pPr algn="ctr"/>
                      <a:r>
                        <a:rPr lang="de-DE" dirty="0" smtClean="0"/>
                        <a:t>E-Niveau: A 2</a:t>
                      </a:r>
                      <a:endParaRPr lang="de-DE" dirty="0"/>
                    </a:p>
                  </a:txBody>
                  <a:tcPr/>
                </a:tc>
                <a:tc>
                  <a:txBody>
                    <a:bodyPr/>
                    <a:lstStyle/>
                    <a:p>
                      <a:pPr algn="ctr"/>
                      <a:r>
                        <a:rPr lang="de-DE" dirty="0" smtClean="0"/>
                        <a:t>E-Niveau:</a:t>
                      </a:r>
                      <a:r>
                        <a:rPr lang="de-DE" baseline="0" dirty="0" smtClean="0"/>
                        <a:t> </a:t>
                      </a:r>
                      <a:r>
                        <a:rPr lang="de-DE" dirty="0" smtClean="0"/>
                        <a:t>B1</a:t>
                      </a:r>
                      <a:endParaRPr lang="de-DE" dirty="0"/>
                    </a:p>
                  </a:txBody>
                  <a:tcPr/>
                </a:tc>
                <a:tc>
                  <a:txBody>
                    <a:bodyPr/>
                    <a:lstStyle/>
                    <a:p>
                      <a:pPr algn="ctr"/>
                      <a:r>
                        <a:rPr lang="de-DE" dirty="0" smtClean="0"/>
                        <a:t>B2</a:t>
                      </a:r>
                      <a:endParaRPr lang="de-DE" dirty="0"/>
                    </a:p>
                  </a:txBody>
                  <a:tcPr/>
                </a:tc>
              </a:tr>
            </a:tbl>
          </a:graphicData>
        </a:graphic>
      </p:graphicFrame>
      <p:sp>
        <p:nvSpPr>
          <p:cNvPr id="12" name="Eingekerbter Pfeil nach rechts 11"/>
          <p:cNvSpPr/>
          <p:nvPr/>
        </p:nvSpPr>
        <p:spPr>
          <a:xfrm rot="18187145">
            <a:off x="4302569" y="3710589"/>
            <a:ext cx="1376667" cy="532263"/>
          </a:xfrm>
          <a:prstGeom prst="notchedRightArrow">
            <a:avLst/>
          </a:prstGeom>
          <a:solidFill>
            <a:srgbClr val="77933C">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5652121" y="3573016"/>
            <a:ext cx="3217204" cy="707886"/>
          </a:xfrm>
          <a:prstGeom prst="rect">
            <a:avLst/>
          </a:prstGeom>
          <a:noFill/>
          <a:ln>
            <a:solidFill>
              <a:schemeClr val="accent3">
                <a:lumMod val="75000"/>
              </a:schemeClr>
            </a:solidFill>
          </a:ln>
        </p:spPr>
        <p:txBody>
          <a:bodyPr wrap="square" rtlCol="0">
            <a:spAutoFit/>
          </a:bodyPr>
          <a:lstStyle/>
          <a:p>
            <a:r>
              <a:rPr lang="de-DE" sz="2000" dirty="0" smtClean="0">
                <a:latin typeface="+mn-lt"/>
              </a:rPr>
              <a:t>Gemeinschaftsschüler (E): Übergang in das Gymnasium</a:t>
            </a:r>
          </a:p>
        </p:txBody>
      </p:sp>
    </p:spTree>
    <p:extLst>
      <p:ext uri="{BB962C8B-B14F-4D97-AF65-F5344CB8AC3E}">
        <p14:creationId xmlns:p14="http://schemas.microsoft.com/office/powerpoint/2010/main" val="222218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feld 3"/>
          <p:cNvSpPr txBox="1">
            <a:spLocks noChangeArrowheads="1"/>
          </p:cNvSpPr>
          <p:nvPr/>
        </p:nvSpPr>
        <p:spPr bwMode="auto">
          <a:xfrm>
            <a:off x="248246" y="960909"/>
            <a:ext cx="8696325" cy="523220"/>
          </a:xfrm>
          <a:prstGeom prst="rect">
            <a:avLst/>
          </a:prstGeom>
          <a:solidFill>
            <a:srgbClr val="FFFF99"/>
          </a:solidFill>
          <a:ln w="9525">
            <a:noFill/>
            <a:miter lim="800000"/>
            <a:headEnd/>
            <a:tailEnd/>
          </a:ln>
        </p:spPr>
        <p:txBody>
          <a:bodyPr>
            <a:spAutoFit/>
          </a:bodyPr>
          <a:lstStyle/>
          <a:p>
            <a:pPr algn="ctr"/>
            <a:r>
              <a:rPr lang="de-DE" sz="2800" dirty="0" smtClean="0">
                <a:latin typeface="Calibri"/>
                <a:cs typeface="Calibri"/>
              </a:rPr>
              <a:t>Struktur der Fachpläne</a:t>
            </a:r>
            <a:endParaRPr lang="de-DE" sz="2800" dirty="0">
              <a:latin typeface="Calibri"/>
              <a:cs typeface="Calibri"/>
            </a:endParaRPr>
          </a:p>
        </p:txBody>
      </p:sp>
      <p:sp>
        <p:nvSpPr>
          <p:cNvPr id="6" name="Abgerundetes Rechteck 5"/>
          <p:cNvSpPr/>
          <p:nvPr/>
        </p:nvSpPr>
        <p:spPr>
          <a:xfrm>
            <a:off x="1835696" y="1988840"/>
            <a:ext cx="6192688" cy="960107"/>
          </a:xfrm>
          <a:prstGeom prst="roundRect">
            <a:avLst/>
          </a:prstGeom>
        </p:spPr>
        <p:style>
          <a:lnRef idx="2">
            <a:schemeClr val="accent2"/>
          </a:lnRef>
          <a:fillRef idx="1">
            <a:schemeClr val="lt1"/>
          </a:fillRef>
          <a:effectRef idx="0">
            <a:schemeClr val="accent2"/>
          </a:effectRef>
          <a:fontRef idx="minor">
            <a:schemeClr val="dk1"/>
          </a:fontRef>
        </p:style>
        <p:txBody>
          <a:bodyPr lIns="54000" rIns="54000" rtlCol="0" anchor="ctr"/>
          <a:lstStyle/>
          <a:p>
            <a:pPr algn="ctr"/>
            <a:r>
              <a:rPr lang="de-DE" sz="2000" b="1" dirty="0" smtClean="0">
                <a:cs typeface="Arial" panose="020B0604020202020204" pitchFamily="34" charset="0"/>
              </a:rPr>
              <a:t>Prozessbezogene Kompetenzen</a:t>
            </a:r>
          </a:p>
          <a:p>
            <a:pPr algn="ctr"/>
            <a:endParaRPr lang="de-DE" sz="1200" b="1" dirty="0">
              <a:cs typeface="Arial" panose="020B0604020202020204" pitchFamily="34" charset="0"/>
            </a:endParaRPr>
          </a:p>
          <a:p>
            <a:pPr algn="ctr"/>
            <a:r>
              <a:rPr lang="de-DE" sz="2000" dirty="0" smtClean="0">
                <a:cs typeface="Arial" panose="020B0604020202020204" pitchFamily="34" charset="0"/>
              </a:rPr>
              <a:t>übergreifend</a:t>
            </a:r>
            <a:r>
              <a:rPr lang="de-DE" sz="2000" dirty="0">
                <a:cs typeface="Arial" panose="020B0604020202020204" pitchFamily="34" charset="0"/>
              </a:rPr>
              <a:t>, allgemeine Ziele des Fachs betreffend</a:t>
            </a:r>
          </a:p>
        </p:txBody>
      </p:sp>
      <p:sp>
        <p:nvSpPr>
          <p:cNvPr id="7" name="Abgerundetes Rechteck 6"/>
          <p:cNvSpPr/>
          <p:nvPr/>
        </p:nvSpPr>
        <p:spPr>
          <a:xfrm>
            <a:off x="1835696" y="3212976"/>
            <a:ext cx="6192688" cy="1656184"/>
          </a:xfrm>
          <a:prstGeom prst="roundRect">
            <a:avLst/>
          </a:prstGeom>
        </p:spPr>
        <p:style>
          <a:lnRef idx="2">
            <a:schemeClr val="accent6"/>
          </a:lnRef>
          <a:fillRef idx="1">
            <a:schemeClr val="lt1"/>
          </a:fillRef>
          <a:effectRef idx="0">
            <a:schemeClr val="accent6"/>
          </a:effectRef>
          <a:fontRef idx="minor">
            <a:schemeClr val="dk1"/>
          </a:fontRef>
        </p:style>
        <p:txBody>
          <a:bodyPr lIns="54000" rIns="54000" rtlCol="0" anchor="ctr"/>
          <a:lstStyle/>
          <a:p>
            <a:pPr algn="ctr"/>
            <a:r>
              <a:rPr lang="de-DE" sz="2000" b="1" dirty="0" smtClean="0">
                <a:cs typeface="Arial" panose="020B0604020202020204" pitchFamily="34" charset="0"/>
              </a:rPr>
              <a:t>Standards für inhaltsbezogene Kompetenzen </a:t>
            </a:r>
          </a:p>
          <a:p>
            <a:pPr algn="ctr"/>
            <a:endParaRPr lang="de-DE" sz="2000" dirty="0">
              <a:cs typeface="Arial" panose="020B0604020202020204" pitchFamily="34" charset="0"/>
            </a:endParaRPr>
          </a:p>
          <a:p>
            <a:pPr algn="ctr"/>
            <a:r>
              <a:rPr lang="de-DE" sz="2000" dirty="0" smtClean="0">
                <a:cs typeface="Arial" panose="020B0604020202020204" pitchFamily="34" charset="0"/>
              </a:rPr>
              <a:t>Kompetenzbeschreibung</a:t>
            </a:r>
          </a:p>
          <a:p>
            <a:pPr marL="342900" indent="-342900" algn="ctr">
              <a:buFont typeface="Arial" pitchFamily="34" charset="0"/>
              <a:buChar char="•"/>
            </a:pPr>
            <a:endParaRPr lang="de-DE" sz="2000" dirty="0">
              <a:cs typeface="Arial" panose="020B0604020202020204" pitchFamily="34" charset="0"/>
            </a:endParaRPr>
          </a:p>
          <a:p>
            <a:pPr algn="ctr"/>
            <a:r>
              <a:rPr lang="de-DE" sz="2000" dirty="0" smtClean="0">
                <a:cs typeface="Arial" panose="020B0604020202020204" pitchFamily="34" charset="0"/>
              </a:rPr>
              <a:t>Teilkompetenzen mit Kenntnissen</a:t>
            </a:r>
            <a:endParaRPr lang="de-DE" sz="2000" dirty="0">
              <a:cs typeface="Arial" panose="020B0604020202020204" pitchFamily="34" charset="0"/>
            </a:endParaRPr>
          </a:p>
        </p:txBody>
      </p:sp>
      <p:sp>
        <p:nvSpPr>
          <p:cNvPr id="2" name="Textfeld 1"/>
          <p:cNvSpPr txBox="1"/>
          <p:nvPr/>
        </p:nvSpPr>
        <p:spPr>
          <a:xfrm>
            <a:off x="1835696" y="5192947"/>
            <a:ext cx="6013176" cy="400110"/>
          </a:xfrm>
          <a:prstGeom prst="rect">
            <a:avLst/>
          </a:prstGeom>
          <a:noFill/>
        </p:spPr>
        <p:txBody>
          <a:bodyPr wrap="square" rtlCol="0">
            <a:spAutoFit/>
          </a:bodyPr>
          <a:lstStyle/>
          <a:p>
            <a:r>
              <a:rPr lang="de-DE" sz="2000" b="1" dirty="0" smtClean="0">
                <a:solidFill>
                  <a:srgbClr val="C00000"/>
                </a:solidFill>
                <a:latin typeface="+mj-lt"/>
                <a:cs typeface="Arial" panose="020B0604020202020204" pitchFamily="34" charset="0"/>
              </a:rPr>
              <a:t>Bildungsabschnitte: Grundschule, HSA, MSA, Abitur </a:t>
            </a:r>
            <a:endParaRPr lang="de-DE" sz="2000" b="1" dirty="0">
              <a:solidFill>
                <a:srgbClr val="C00000"/>
              </a:solidFill>
              <a:latin typeface="+mj-lt"/>
              <a:cs typeface="Arial" panose="020B0604020202020204" pitchFamily="34" charset="0"/>
            </a:endParaRPr>
          </a:p>
        </p:txBody>
      </p:sp>
      <p:sp>
        <p:nvSpPr>
          <p:cNvPr id="3" name="Richtungspfeil 2"/>
          <p:cNvSpPr/>
          <p:nvPr/>
        </p:nvSpPr>
        <p:spPr>
          <a:xfrm>
            <a:off x="251520" y="1988840"/>
            <a:ext cx="1800200" cy="1008112"/>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de-DE" sz="1800" dirty="0" smtClean="0">
                <a:cs typeface="Arial" panose="020B0604020202020204" pitchFamily="34" charset="0"/>
              </a:rPr>
              <a:t>Ende des Bildungs-abschnitts </a:t>
            </a:r>
            <a:endParaRPr lang="de-DE" sz="1800" dirty="0">
              <a:cs typeface="Arial" panose="020B0604020202020204" pitchFamily="34" charset="0"/>
            </a:endParaRPr>
          </a:p>
        </p:txBody>
      </p:sp>
      <p:sp>
        <p:nvSpPr>
          <p:cNvPr id="10" name="Richtungspfeil 9"/>
          <p:cNvSpPr/>
          <p:nvPr/>
        </p:nvSpPr>
        <p:spPr>
          <a:xfrm>
            <a:off x="251520" y="3501008"/>
            <a:ext cx="1800200" cy="1152128"/>
          </a:xfrm>
          <a:prstGeom prst="homePlat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de-DE" sz="1800" dirty="0" smtClean="0">
                <a:cs typeface="Arial" panose="020B0604020202020204" pitchFamily="34" charset="0"/>
              </a:rPr>
              <a:t>Standards für jeweilige Stufe</a:t>
            </a:r>
            <a:endParaRPr lang="de-DE" sz="1800" dirty="0">
              <a:cs typeface="Arial" panose="020B0604020202020204" pitchFamily="34" charset="0"/>
            </a:endParaRPr>
          </a:p>
        </p:txBody>
      </p:sp>
      <p:sp>
        <p:nvSpPr>
          <p:cNvPr id="9" name="Nach links gekrümmter Pfeil 8"/>
          <p:cNvSpPr/>
          <p:nvPr/>
        </p:nvSpPr>
        <p:spPr>
          <a:xfrm>
            <a:off x="8028384" y="2492896"/>
            <a:ext cx="504056" cy="1584176"/>
          </a:xfrm>
          <a:prstGeom prst="curvedLeftArrow">
            <a:avLst/>
          </a:prstGeom>
          <a:solidFill>
            <a:srgbClr val="C000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dirty="0">
              <a:solidFill>
                <a:schemeClr val="tx1"/>
              </a:solidFill>
            </a:endParaRPr>
          </a:p>
        </p:txBody>
      </p:sp>
      <p:sp>
        <p:nvSpPr>
          <p:cNvPr id="12" name="Nach links gekrümmter Pfeil 11"/>
          <p:cNvSpPr/>
          <p:nvPr/>
        </p:nvSpPr>
        <p:spPr>
          <a:xfrm>
            <a:off x="8028384" y="2636912"/>
            <a:ext cx="360040" cy="1152128"/>
          </a:xfrm>
          <a:prstGeom prst="curvedLeftArrow">
            <a:avLst/>
          </a:prstGeom>
          <a:solidFill>
            <a:schemeClr val="accent6">
              <a:lumMod val="75000"/>
            </a:schemeClr>
          </a:solidFill>
          <a:ln>
            <a:noFill/>
          </a:ln>
          <a:scene3d>
            <a:camera prst="orthographicFront">
              <a:rot lat="10800000" lon="0" rev="0"/>
            </a:camera>
            <a:lightRig rig="threePt" dir="t"/>
          </a:scene3d>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dirty="0">
              <a:solidFill>
                <a:schemeClr val="tx1"/>
              </a:solidFill>
            </a:endParaRPr>
          </a:p>
        </p:txBody>
      </p:sp>
      <p:sp>
        <p:nvSpPr>
          <p:cNvPr id="11" name="Textfeld 10"/>
          <p:cNvSpPr txBox="1"/>
          <p:nvPr/>
        </p:nvSpPr>
        <p:spPr>
          <a:xfrm>
            <a:off x="8460432" y="1988840"/>
            <a:ext cx="461665" cy="2520280"/>
          </a:xfrm>
          <a:prstGeom prst="rect">
            <a:avLst/>
          </a:prstGeom>
          <a:noFill/>
        </p:spPr>
        <p:txBody>
          <a:bodyPr vert="vert270" wrap="square" rtlCol="0">
            <a:spAutoFit/>
          </a:bodyPr>
          <a:lstStyle/>
          <a:p>
            <a:r>
              <a:rPr lang="de-DE" sz="1800" dirty="0" smtClean="0">
                <a:latin typeface="+mn-lt"/>
                <a:cs typeface="Arial" panose="020B0604020202020204" pitchFamily="34" charset="0"/>
              </a:rPr>
              <a:t>Verknüpfung / Verweise </a:t>
            </a:r>
            <a:endParaRPr lang="de-DE" sz="1800" dirty="0">
              <a:latin typeface="+mn-lt"/>
              <a:cs typeface="Arial" panose="020B0604020202020204" pitchFamily="34" charset="0"/>
            </a:endParaRPr>
          </a:p>
        </p:txBody>
      </p:sp>
      <p:cxnSp>
        <p:nvCxnSpPr>
          <p:cNvPr id="14" name="Gerade Verbindung mit Pfeil 13"/>
          <p:cNvCxnSpPr/>
          <p:nvPr/>
        </p:nvCxnSpPr>
        <p:spPr>
          <a:xfrm>
            <a:off x="4932040" y="4149080"/>
            <a:ext cx="0"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41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Abgerundetes Rechteck 5"/>
          <p:cNvSpPr/>
          <p:nvPr/>
        </p:nvSpPr>
        <p:spPr>
          <a:xfrm>
            <a:off x="395535" y="1530697"/>
            <a:ext cx="8552309" cy="4418583"/>
          </a:xfrm>
          <a:prstGeom prst="roundRect">
            <a:avLst/>
          </a:prstGeom>
          <a:noFill/>
          <a:ln>
            <a:solidFill>
              <a:srgbClr val="FFFFCC"/>
            </a:solidFill>
          </a:ln>
        </p:spPr>
        <p:style>
          <a:lnRef idx="2">
            <a:schemeClr val="accent6"/>
          </a:lnRef>
          <a:fillRef idx="1">
            <a:schemeClr val="lt1"/>
          </a:fillRef>
          <a:effectRef idx="0">
            <a:schemeClr val="accent6"/>
          </a:effectRef>
          <a:fontRef idx="minor">
            <a:schemeClr val="dk1"/>
          </a:fontRef>
        </p:style>
        <p:txBody>
          <a:bodyPr rtlCol="0" anchor="ctr"/>
          <a:lstStyle/>
          <a:p>
            <a:pPr lvl="1">
              <a:lnSpc>
                <a:spcPts val="2800"/>
              </a:lnSpc>
              <a:buClr>
                <a:srgbClr val="7F7F7F"/>
              </a:buClr>
            </a:pPr>
            <a:endParaRPr lang="de-DE" sz="1800" dirty="0" smtClean="0">
              <a:cs typeface="Arial" panose="020B0604020202020204" pitchFamily="34" charset="0"/>
            </a:endParaRPr>
          </a:p>
          <a:p>
            <a:pPr marL="800100" lvl="1" indent="-342900">
              <a:lnSpc>
                <a:spcPts val="2800"/>
              </a:lnSpc>
              <a:buClr>
                <a:srgbClr val="7F7F7F"/>
              </a:buClr>
              <a:buFont typeface="Symbol" panose="05050102010706020507" pitchFamily="18" charset="2"/>
              <a:buChar char="-"/>
            </a:pPr>
            <a:endParaRPr lang="de-DE" sz="2000" dirty="0" smtClean="0">
              <a:latin typeface="Arial" panose="020B0604020202020204" pitchFamily="34" charset="0"/>
              <a:cs typeface="Arial" panose="020B0604020202020204" pitchFamily="34" charset="0"/>
            </a:endParaRPr>
          </a:p>
          <a:p>
            <a:pPr marL="342900" indent="-342900">
              <a:lnSpc>
                <a:spcPts val="2800"/>
              </a:lnSpc>
              <a:buClr>
                <a:srgbClr val="7F7F7F"/>
              </a:buClr>
              <a:buFont typeface="Symbol" panose="05050102010706020507" pitchFamily="18" charset="2"/>
              <a:buChar char="-"/>
            </a:pPr>
            <a:endParaRPr lang="de-DE" sz="2000" dirty="0" smtClean="0">
              <a:latin typeface="Arial" panose="020B0604020202020204" pitchFamily="34" charset="0"/>
              <a:cs typeface="Arial" panose="020B0604020202020204" pitchFamily="34" charset="0"/>
            </a:endParaRPr>
          </a:p>
          <a:p>
            <a:pPr marL="342900" indent="-342900">
              <a:lnSpc>
                <a:spcPts val="2800"/>
              </a:lnSpc>
              <a:buClr>
                <a:srgbClr val="7F7F7F"/>
              </a:buClr>
              <a:buFont typeface="Arial" panose="020B0604020202020204" pitchFamily="34" charset="0"/>
              <a:buChar char="•"/>
            </a:pPr>
            <a:endParaRPr lang="de-DE" sz="2000" dirty="0">
              <a:latin typeface="Arial" panose="020B0604020202020204" pitchFamily="34" charset="0"/>
              <a:cs typeface="Arial" panose="020B0604020202020204" pitchFamily="34" charset="0"/>
            </a:endParaRPr>
          </a:p>
        </p:txBody>
      </p:sp>
      <p:sp>
        <p:nvSpPr>
          <p:cNvPr id="8" name="Textfeld 7"/>
          <p:cNvSpPr txBox="1">
            <a:spLocks noChangeArrowheads="1"/>
          </p:cNvSpPr>
          <p:nvPr/>
        </p:nvSpPr>
        <p:spPr bwMode="auto">
          <a:xfrm>
            <a:off x="251520" y="1006822"/>
            <a:ext cx="8696325" cy="461665"/>
          </a:xfrm>
          <a:prstGeom prst="rect">
            <a:avLst/>
          </a:prstGeom>
          <a:solidFill>
            <a:srgbClr val="FFFF99"/>
          </a:solidFill>
          <a:ln w="9525">
            <a:noFill/>
            <a:miter lim="800000"/>
            <a:headEnd/>
            <a:tailEnd/>
          </a:ln>
        </p:spPr>
        <p:txBody>
          <a:bodyPr>
            <a:spAutoFit/>
          </a:bodyPr>
          <a:lstStyle/>
          <a:p>
            <a:pPr algn="ctr"/>
            <a:r>
              <a:rPr lang="de-DE" dirty="0" smtClean="0">
                <a:latin typeface="Calibri"/>
                <a:cs typeface="Calibri"/>
              </a:rPr>
              <a:t>Übersicht</a:t>
            </a:r>
            <a:endParaRPr lang="de-DE" dirty="0">
              <a:latin typeface="Calibri"/>
              <a:cs typeface="Calibri"/>
            </a:endParaRPr>
          </a:p>
        </p:txBody>
      </p:sp>
      <p:sp>
        <p:nvSpPr>
          <p:cNvPr id="2" name="Rechteck 1"/>
          <p:cNvSpPr/>
          <p:nvPr/>
        </p:nvSpPr>
        <p:spPr>
          <a:xfrm>
            <a:off x="467544" y="2204864"/>
            <a:ext cx="8496944" cy="3683060"/>
          </a:xfrm>
          <a:prstGeom prst="rect">
            <a:avLst/>
          </a:prstGeom>
        </p:spPr>
        <p:txBody>
          <a:bodyPr wrap="square">
            <a:spAutoFit/>
          </a:bodyPr>
          <a:lstStyle/>
          <a:p>
            <a:pPr marL="342900" indent="-342900">
              <a:lnSpc>
                <a:spcPts val="2800"/>
              </a:lnSpc>
              <a:buClr>
                <a:srgbClr val="7F7F7F"/>
              </a:buClr>
              <a:buFont typeface="Symbol" panose="05050102010706020507" pitchFamily="18" charset="2"/>
              <a:buChar char="-"/>
            </a:pPr>
            <a:r>
              <a:rPr lang="de-DE" sz="2000" dirty="0">
                <a:latin typeface="+mn-lt"/>
                <a:cs typeface="Arial" panose="020B0604020202020204" pitchFamily="34" charset="0"/>
              </a:rPr>
              <a:t>Grundlagen der Bildungsplanreform 2016</a:t>
            </a:r>
          </a:p>
          <a:p>
            <a:pPr marL="342900" indent="-342900">
              <a:lnSpc>
                <a:spcPts val="2800"/>
              </a:lnSpc>
              <a:buClr>
                <a:srgbClr val="7F7F7F"/>
              </a:buClr>
              <a:buFont typeface="Symbol" panose="05050102010706020507" pitchFamily="18" charset="2"/>
              <a:buChar char="-"/>
            </a:pPr>
            <a:r>
              <a:rPr lang="de-DE" sz="2000" dirty="0">
                <a:latin typeface="+mn-lt"/>
                <a:cs typeface="Arial" panose="020B0604020202020204" pitchFamily="34" charset="0"/>
              </a:rPr>
              <a:t>Aufbau der neuen Bildungspläne für das Fach Französisch:</a:t>
            </a:r>
          </a:p>
          <a:p>
            <a:pPr lvl="1">
              <a:lnSpc>
                <a:spcPts val="2800"/>
              </a:lnSpc>
              <a:buClr>
                <a:srgbClr val="7F7F7F"/>
              </a:buClr>
            </a:pPr>
            <a:r>
              <a:rPr lang="de-DE" sz="2000" dirty="0">
                <a:latin typeface="+mn-lt"/>
                <a:cs typeface="Arial" panose="020B0604020202020204" pitchFamily="34" charset="0"/>
              </a:rPr>
              <a:t>Leitgedanken</a:t>
            </a:r>
          </a:p>
          <a:p>
            <a:pPr marL="742950" lvl="1" indent="-285750">
              <a:lnSpc>
                <a:spcPts val="2800"/>
              </a:lnSpc>
              <a:buClr>
                <a:srgbClr val="7F7F7F"/>
              </a:buClr>
              <a:buFontTx/>
              <a:buChar char="-"/>
            </a:pPr>
            <a:r>
              <a:rPr lang="de-DE" sz="2000" dirty="0">
                <a:latin typeface="+mn-lt"/>
                <a:cs typeface="Arial" panose="020B0604020202020204" pitchFamily="34" charset="0"/>
              </a:rPr>
              <a:t>Prozessbezogene Kompetenzen</a:t>
            </a:r>
          </a:p>
          <a:p>
            <a:pPr marL="742950" lvl="1" indent="-285750">
              <a:lnSpc>
                <a:spcPts val="2800"/>
              </a:lnSpc>
              <a:buClr>
                <a:srgbClr val="7F7F7F"/>
              </a:buClr>
              <a:buFontTx/>
              <a:buChar char="-"/>
            </a:pPr>
            <a:r>
              <a:rPr lang="de-DE" sz="2000" dirty="0">
                <a:latin typeface="+mn-lt"/>
                <a:cs typeface="Arial" panose="020B0604020202020204" pitchFamily="34" charset="0"/>
              </a:rPr>
              <a:t>Zuordnungsaufgabe: Bestimmung von Teilkompetenzen</a:t>
            </a:r>
          </a:p>
          <a:p>
            <a:pPr marL="742950" lvl="1" indent="-285750">
              <a:lnSpc>
                <a:spcPts val="2800"/>
              </a:lnSpc>
              <a:buClr>
                <a:srgbClr val="7F7F7F"/>
              </a:buClr>
              <a:buFontTx/>
              <a:buChar char="-"/>
            </a:pPr>
            <a:r>
              <a:rPr lang="de-DE" sz="2000" dirty="0">
                <a:latin typeface="+mn-lt"/>
                <a:cs typeface="Arial" panose="020B0604020202020204" pitchFamily="34" charset="0"/>
              </a:rPr>
              <a:t>Inhaltsbezogene Kompetenzen am Beispiel des Leseverstehens</a:t>
            </a:r>
          </a:p>
          <a:p>
            <a:pPr marL="742950" lvl="1" indent="-285750">
              <a:lnSpc>
                <a:spcPts val="2800"/>
              </a:lnSpc>
              <a:buClr>
                <a:srgbClr val="7F7F7F"/>
              </a:buClr>
              <a:buFontTx/>
              <a:buChar char="-"/>
            </a:pPr>
            <a:r>
              <a:rPr lang="de-DE" sz="2000" dirty="0">
                <a:latin typeface="+mn-lt"/>
                <a:cs typeface="Arial" panose="020B0604020202020204" pitchFamily="34" charset="0"/>
              </a:rPr>
              <a:t>Exkurs: Verhältnis der Pläne für das Gymnasium und für die Sekundarstufe I</a:t>
            </a:r>
          </a:p>
          <a:p>
            <a:pPr marL="742950" lvl="1" indent="-285750">
              <a:lnSpc>
                <a:spcPts val="2800"/>
              </a:lnSpc>
              <a:buClr>
                <a:srgbClr val="7F7F7F"/>
              </a:buClr>
              <a:buFontTx/>
              <a:buChar char="-"/>
            </a:pPr>
            <a:r>
              <a:rPr lang="de-DE" sz="2000" dirty="0">
                <a:latin typeface="+mn-lt"/>
                <a:cs typeface="Arial" panose="020B0604020202020204" pitchFamily="34" charset="0"/>
              </a:rPr>
              <a:t>Operatoren </a:t>
            </a:r>
          </a:p>
          <a:p>
            <a:pPr marL="342900" indent="-342900">
              <a:lnSpc>
                <a:spcPts val="2800"/>
              </a:lnSpc>
              <a:buClr>
                <a:srgbClr val="7F7F7F"/>
              </a:buClr>
              <a:buFont typeface="Symbol" panose="05050102010706020507" pitchFamily="18" charset="2"/>
              <a:buChar char="-"/>
            </a:pPr>
            <a:r>
              <a:rPr lang="de-DE" sz="2000" dirty="0">
                <a:latin typeface="+mn-lt"/>
                <a:cs typeface="Arial" panose="020B0604020202020204" pitchFamily="34" charset="0"/>
              </a:rPr>
              <a:t>Sprachmittlung als integrative Kompetenz </a:t>
            </a:r>
            <a:endParaRPr lang="de-DE" sz="1800" dirty="0">
              <a:latin typeface="+mn-lt"/>
              <a:cs typeface="Arial" panose="020B0604020202020204" pitchFamily="34" charset="0"/>
            </a:endParaRPr>
          </a:p>
        </p:txBody>
      </p:sp>
    </p:spTree>
    <p:extLst>
      <p:ext uri="{BB962C8B-B14F-4D97-AF65-F5344CB8AC3E}">
        <p14:creationId xmlns:p14="http://schemas.microsoft.com/office/powerpoint/2010/main" val="6375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0" name="Line 4"/>
          <p:cNvSpPr>
            <a:spLocks noChangeShapeType="1"/>
          </p:cNvSpPr>
          <p:nvPr/>
        </p:nvSpPr>
        <p:spPr bwMode="auto">
          <a:xfrm>
            <a:off x="5940425" y="4724400"/>
            <a:ext cx="431800" cy="0"/>
          </a:xfrm>
          <a:prstGeom prst="line">
            <a:avLst/>
          </a:prstGeom>
          <a:noFill/>
          <a:ln w="9525">
            <a:noFill/>
            <a:round/>
            <a:headEnd/>
            <a:tailEnd/>
          </a:ln>
        </p:spPr>
        <p:txBody>
          <a:bodyPr anchor="ctr"/>
          <a:lstStyle/>
          <a:p>
            <a:endParaRPr lang="de-DE" dirty="0">
              <a:solidFill>
                <a:prstClr val="black"/>
              </a:solidFill>
            </a:endParaRPr>
          </a:p>
        </p:txBody>
      </p:sp>
      <p:sp>
        <p:nvSpPr>
          <p:cNvPr id="6" name="Textfeld 3"/>
          <p:cNvSpPr txBox="1">
            <a:spLocks noChangeArrowheads="1"/>
          </p:cNvSpPr>
          <p:nvPr/>
        </p:nvSpPr>
        <p:spPr bwMode="auto">
          <a:xfrm>
            <a:off x="194101" y="998892"/>
            <a:ext cx="8696325" cy="461665"/>
          </a:xfrm>
          <a:prstGeom prst="rect">
            <a:avLst/>
          </a:prstGeom>
          <a:solidFill>
            <a:srgbClr val="FFFF99"/>
          </a:solidFill>
          <a:ln w="9525">
            <a:noFill/>
            <a:miter lim="800000"/>
            <a:headEnd/>
            <a:tailEnd/>
          </a:ln>
        </p:spPr>
        <p:txBody>
          <a:bodyPr>
            <a:spAutoFit/>
          </a:bodyPr>
          <a:lstStyle/>
          <a:p>
            <a:pPr algn="ctr"/>
            <a:r>
              <a:rPr lang="de-DE" dirty="0" smtClean="0">
                <a:solidFill>
                  <a:prstClr val="black"/>
                </a:solidFill>
                <a:latin typeface="Calibri"/>
                <a:cs typeface="Calibri"/>
              </a:rPr>
              <a:t>Prozessbezogene Kompetenzen der modernen Fremdsprachen</a:t>
            </a:r>
            <a:endParaRPr lang="de-DE" dirty="0">
              <a:solidFill>
                <a:prstClr val="black"/>
              </a:solidFill>
              <a:latin typeface="Calibri"/>
              <a:cs typeface="Calibri"/>
            </a:endParaRPr>
          </a:p>
        </p:txBody>
      </p:sp>
      <p:sp>
        <p:nvSpPr>
          <p:cNvPr id="4" name="Textfeld 3"/>
          <p:cNvSpPr txBox="1"/>
          <p:nvPr/>
        </p:nvSpPr>
        <p:spPr>
          <a:xfrm>
            <a:off x="160565" y="1916832"/>
            <a:ext cx="8729861" cy="3785652"/>
          </a:xfrm>
          <a:prstGeom prst="rect">
            <a:avLst/>
          </a:prstGeom>
          <a:noFill/>
        </p:spPr>
        <p:txBody>
          <a:bodyPr wrap="square" rtlCol="0">
            <a:spAutoFit/>
          </a:bodyPr>
          <a:lstStyle/>
          <a:p>
            <a:r>
              <a:rPr lang="de-DE" sz="2000" b="1" dirty="0" smtClean="0">
                <a:solidFill>
                  <a:prstClr val="black"/>
                </a:solidFill>
                <a:latin typeface="+mj-lt"/>
                <a:cs typeface="Arial" panose="020B0604020202020204" pitchFamily="34" charset="0"/>
              </a:rPr>
              <a:t>2.1 Sprachbewusstheit</a:t>
            </a:r>
          </a:p>
          <a:p>
            <a:endParaRPr lang="de-DE" sz="2000" b="1" dirty="0">
              <a:solidFill>
                <a:prstClr val="black"/>
              </a:solidFill>
              <a:latin typeface="+mj-lt"/>
              <a:cs typeface="Arial" panose="020B0604020202020204" pitchFamily="34" charset="0"/>
            </a:endParaRPr>
          </a:p>
          <a:p>
            <a:r>
              <a:rPr lang="de-DE" sz="2000" b="1" dirty="0" smtClean="0">
                <a:solidFill>
                  <a:prstClr val="black"/>
                </a:solidFill>
                <a:latin typeface="+mj-lt"/>
                <a:cs typeface="Arial" panose="020B0604020202020204" pitchFamily="34" charset="0"/>
              </a:rPr>
              <a:t>2.2 Sprachlernkompetenz</a:t>
            </a:r>
          </a:p>
          <a:p>
            <a:endParaRPr lang="de-DE" sz="2000" b="1" dirty="0">
              <a:solidFill>
                <a:prstClr val="black"/>
              </a:solidFill>
              <a:latin typeface="+mj-lt"/>
              <a:cs typeface="Arial" panose="020B0604020202020204" pitchFamily="34" charset="0"/>
            </a:endParaRPr>
          </a:p>
          <a:p>
            <a:r>
              <a:rPr lang="de-DE" sz="2000" b="1" dirty="0" smtClean="0">
                <a:solidFill>
                  <a:prstClr val="black"/>
                </a:solidFill>
                <a:latin typeface="+mj-lt"/>
                <a:cs typeface="Arial" panose="020B0604020202020204" pitchFamily="34" charset="0"/>
              </a:rPr>
              <a:t>Besonderheiten der prozessbezogenen Kompetenzen:</a:t>
            </a:r>
          </a:p>
          <a:p>
            <a:endParaRPr lang="de-DE" sz="2000" b="1" dirty="0">
              <a:solidFill>
                <a:prstClr val="black"/>
              </a:solidFill>
              <a:latin typeface="+mj-lt"/>
              <a:cs typeface="Arial" panose="020B0604020202020204" pitchFamily="34" charset="0"/>
            </a:endParaRPr>
          </a:p>
          <a:p>
            <a:r>
              <a:rPr lang="de-DE" sz="2000" b="1" dirty="0" smtClean="0">
                <a:solidFill>
                  <a:prstClr val="black"/>
                </a:solidFill>
                <a:latin typeface="+mj-lt"/>
                <a:cs typeface="Arial" panose="020B0604020202020204" pitchFamily="34" charset="0"/>
              </a:rPr>
              <a:t>-    </a:t>
            </a:r>
            <a:r>
              <a:rPr lang="de-DE" sz="2000" dirty="0" smtClean="0">
                <a:solidFill>
                  <a:prstClr val="black"/>
                </a:solidFill>
                <a:latin typeface="+mj-lt"/>
                <a:cs typeface="Arial" panose="020B0604020202020204" pitchFamily="34" charset="0"/>
              </a:rPr>
              <a:t>für</a:t>
            </a:r>
            <a:r>
              <a:rPr lang="de-DE" sz="2000" b="1" dirty="0" smtClean="0">
                <a:solidFill>
                  <a:prstClr val="black"/>
                </a:solidFill>
                <a:latin typeface="+mj-lt"/>
                <a:cs typeface="Arial" panose="020B0604020202020204" pitchFamily="34" charset="0"/>
              </a:rPr>
              <a:t> </a:t>
            </a:r>
            <a:r>
              <a:rPr lang="de-DE" sz="2000" dirty="0" smtClean="0">
                <a:solidFill>
                  <a:prstClr val="black"/>
                </a:solidFill>
                <a:latin typeface="+mj-lt"/>
                <a:cs typeface="Arial" panose="020B0604020202020204" pitchFamily="34" charset="0"/>
              </a:rPr>
              <a:t>alle modernen Fremdsprachen gleich</a:t>
            </a:r>
          </a:p>
          <a:p>
            <a:r>
              <a:rPr lang="de-DE" sz="2000" dirty="0" smtClean="0">
                <a:solidFill>
                  <a:prstClr val="black"/>
                </a:solidFill>
                <a:latin typeface="+mj-lt"/>
                <a:cs typeface="Arial" panose="020B0604020202020204" pitchFamily="34" charset="0"/>
              </a:rPr>
              <a:t>-    Stand der Lernenden am Ende des Bildungsgangs: Abitur</a:t>
            </a:r>
          </a:p>
          <a:p>
            <a:r>
              <a:rPr lang="de-DE" sz="2000" dirty="0" smtClean="0">
                <a:solidFill>
                  <a:prstClr val="black"/>
                </a:solidFill>
                <a:latin typeface="+mj-lt"/>
                <a:cs typeface="Arial" panose="020B0604020202020204" pitchFamily="34" charset="0"/>
              </a:rPr>
              <a:t>-    keine Stufung</a:t>
            </a:r>
          </a:p>
          <a:p>
            <a:r>
              <a:rPr lang="de-DE" sz="2000" dirty="0" smtClean="0">
                <a:solidFill>
                  <a:prstClr val="black"/>
                </a:solidFill>
                <a:latin typeface="+mj-lt"/>
                <a:cs typeface="Arial" panose="020B0604020202020204" pitchFamily="34" charset="0"/>
              </a:rPr>
              <a:t>-    keine Untergliederung in Teilkompetenzen </a:t>
            </a:r>
          </a:p>
          <a:p>
            <a:pPr marL="342900" indent="-342900">
              <a:buFontTx/>
              <a:buChar char="-"/>
            </a:pPr>
            <a:r>
              <a:rPr lang="de-DE" sz="2000" dirty="0" smtClean="0">
                <a:solidFill>
                  <a:prstClr val="black"/>
                </a:solidFill>
                <a:latin typeface="+mj-lt"/>
                <a:cs typeface="Arial" panose="020B0604020202020204" pitchFamily="34" charset="0"/>
              </a:rPr>
              <a:t>Unterstreichungen markieren den Niveauunterschied zu den </a:t>
            </a:r>
            <a:r>
              <a:rPr lang="de-DE" sz="2000" dirty="0">
                <a:solidFill>
                  <a:prstClr val="black"/>
                </a:solidFill>
                <a:latin typeface="+mj-lt"/>
                <a:cs typeface="Arial" panose="020B0604020202020204" pitchFamily="34" charset="0"/>
              </a:rPr>
              <a:t>p</a:t>
            </a:r>
            <a:r>
              <a:rPr lang="de-DE" sz="2000" dirty="0" smtClean="0">
                <a:solidFill>
                  <a:prstClr val="black"/>
                </a:solidFill>
                <a:latin typeface="+mj-lt"/>
                <a:cs typeface="Arial" panose="020B0604020202020204" pitchFamily="34" charset="0"/>
              </a:rPr>
              <a:t>rozessbezogenen</a:t>
            </a:r>
          </a:p>
          <a:p>
            <a:r>
              <a:rPr lang="de-DE" sz="2000" dirty="0">
                <a:solidFill>
                  <a:prstClr val="black"/>
                </a:solidFill>
                <a:latin typeface="+mj-lt"/>
                <a:cs typeface="Arial" panose="020B0604020202020204" pitchFamily="34" charset="0"/>
              </a:rPr>
              <a:t> </a:t>
            </a:r>
            <a:r>
              <a:rPr lang="de-DE" sz="2000" dirty="0" smtClean="0">
                <a:solidFill>
                  <a:prstClr val="black"/>
                </a:solidFill>
                <a:latin typeface="+mj-lt"/>
                <a:cs typeface="Arial" panose="020B0604020202020204" pitchFamily="34" charset="0"/>
              </a:rPr>
              <a:t>     Kompetenzen im Plan für die Sekundarstufe I (Stand am Ende der Klasse 10)</a:t>
            </a:r>
          </a:p>
        </p:txBody>
      </p:sp>
    </p:spTree>
    <p:extLst>
      <p:ext uri="{BB962C8B-B14F-4D97-AF65-F5344CB8AC3E}">
        <p14:creationId xmlns:p14="http://schemas.microsoft.com/office/powerpoint/2010/main" val="249269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0" name="Line 4"/>
          <p:cNvSpPr>
            <a:spLocks noChangeShapeType="1"/>
          </p:cNvSpPr>
          <p:nvPr/>
        </p:nvSpPr>
        <p:spPr bwMode="auto">
          <a:xfrm>
            <a:off x="5940425" y="4724400"/>
            <a:ext cx="431800" cy="0"/>
          </a:xfrm>
          <a:prstGeom prst="line">
            <a:avLst/>
          </a:prstGeom>
          <a:noFill/>
          <a:ln w="9525">
            <a:noFill/>
            <a:round/>
            <a:headEnd/>
            <a:tailEnd/>
          </a:ln>
        </p:spPr>
        <p:txBody>
          <a:bodyPr anchor="ctr"/>
          <a:lstStyle/>
          <a:p>
            <a:endParaRPr lang="de-DE" dirty="0">
              <a:solidFill>
                <a:prstClr val="black"/>
              </a:solidFill>
            </a:endParaRPr>
          </a:p>
        </p:txBody>
      </p:sp>
      <p:sp>
        <p:nvSpPr>
          <p:cNvPr id="6" name="Textfeld 3"/>
          <p:cNvSpPr txBox="1">
            <a:spLocks noChangeArrowheads="1"/>
          </p:cNvSpPr>
          <p:nvPr/>
        </p:nvSpPr>
        <p:spPr bwMode="auto">
          <a:xfrm>
            <a:off x="251520" y="980728"/>
            <a:ext cx="8696325" cy="461665"/>
          </a:xfrm>
          <a:prstGeom prst="rect">
            <a:avLst/>
          </a:prstGeom>
          <a:solidFill>
            <a:srgbClr val="FFFF99"/>
          </a:solidFill>
          <a:ln w="9525">
            <a:noFill/>
            <a:miter lim="800000"/>
            <a:headEnd/>
            <a:tailEnd/>
          </a:ln>
        </p:spPr>
        <p:txBody>
          <a:bodyPr>
            <a:spAutoFit/>
          </a:bodyPr>
          <a:lstStyle/>
          <a:p>
            <a:pPr algn="ctr"/>
            <a:r>
              <a:rPr lang="de-DE" dirty="0" smtClean="0">
                <a:solidFill>
                  <a:prstClr val="black"/>
                </a:solidFill>
                <a:latin typeface="Calibri"/>
                <a:cs typeface="Calibri"/>
              </a:rPr>
              <a:t>Prozessbezogene Kompetenzen: </a:t>
            </a:r>
            <a:r>
              <a:rPr lang="de-DE" b="1" dirty="0" smtClean="0">
                <a:solidFill>
                  <a:prstClr val="black"/>
                </a:solidFill>
                <a:latin typeface="Calibri"/>
                <a:cs typeface="Calibri"/>
              </a:rPr>
              <a:t>Sprachbewusstheit</a:t>
            </a:r>
            <a:endParaRPr lang="de-DE" b="1" dirty="0">
              <a:solidFill>
                <a:prstClr val="black"/>
              </a:solidFill>
              <a:latin typeface="Calibri"/>
              <a:cs typeface="Calibri"/>
            </a:endParaRPr>
          </a:p>
        </p:txBody>
      </p:sp>
      <p:sp>
        <p:nvSpPr>
          <p:cNvPr id="2" name="Textfeld 1"/>
          <p:cNvSpPr txBox="1"/>
          <p:nvPr/>
        </p:nvSpPr>
        <p:spPr>
          <a:xfrm>
            <a:off x="264949" y="1700808"/>
            <a:ext cx="8638906" cy="4131900"/>
          </a:xfrm>
          <a:prstGeom prst="rect">
            <a:avLst/>
          </a:prstGeom>
          <a:noFill/>
          <a:ln>
            <a:noFill/>
          </a:ln>
        </p:spPr>
        <p:txBody>
          <a:bodyPr wrap="square" rtlCol="0">
            <a:spAutoFit/>
          </a:bodyPr>
          <a:lstStyle/>
          <a:p>
            <a:pPr algn="just"/>
            <a:r>
              <a:rPr lang="de-DE" sz="1750" dirty="0" smtClean="0">
                <a:latin typeface="+mn-lt"/>
              </a:rPr>
              <a:t>Die Schülerinnen und Schüler </a:t>
            </a:r>
            <a:r>
              <a:rPr lang="de-DE" sz="1750" u="sng" dirty="0" smtClean="0">
                <a:latin typeface="+mn-lt"/>
              </a:rPr>
              <a:t>reflektieren beim Erwerb der sprachlichen Mittel die spezifischen Ausprägungen des Französischen auch im Vergleich zu anderen Sprachen</a:t>
            </a:r>
            <a:r>
              <a:rPr lang="de-DE" sz="1750" dirty="0" smtClean="0">
                <a:latin typeface="+mn-lt"/>
              </a:rPr>
              <a:t>. Sie nutzen </a:t>
            </a:r>
            <a:r>
              <a:rPr lang="de-DE" sz="1750" u="sng" dirty="0" smtClean="0">
                <a:latin typeface="+mn-lt"/>
              </a:rPr>
              <a:t>die Ausdrucksmittel zielgerichtet</a:t>
            </a:r>
            <a:r>
              <a:rPr lang="de-DE" sz="1750" dirty="0" smtClean="0">
                <a:latin typeface="+mn-lt"/>
              </a:rPr>
              <a:t>, setzen dabei Stil, Register sowie kulturell bestimmte Formen des Sprachgebrauchs, zum Beispiel Formen der Höflichkeit, </a:t>
            </a:r>
            <a:r>
              <a:rPr lang="de-DE" sz="1750" u="sng" dirty="0" smtClean="0">
                <a:latin typeface="+mn-lt"/>
              </a:rPr>
              <a:t>sensibel</a:t>
            </a:r>
            <a:r>
              <a:rPr lang="de-DE" sz="1750" dirty="0" smtClean="0">
                <a:latin typeface="+mn-lt"/>
              </a:rPr>
              <a:t> ein und gestalten auch interkulturelle Kommunikationssituationen </a:t>
            </a:r>
            <a:r>
              <a:rPr lang="de-DE" sz="1750" u="sng" dirty="0" smtClean="0">
                <a:latin typeface="+mn-lt"/>
              </a:rPr>
              <a:t>verantwortungsbewusst</a:t>
            </a:r>
            <a:r>
              <a:rPr lang="de-DE" sz="1750" dirty="0" smtClean="0">
                <a:latin typeface="+mn-lt"/>
              </a:rPr>
              <a:t>. Ihrem Gegenüber begegnen sie respektvoll und tolerant, unabhängig davon, ob dessen Identität anders geprägt ist als ihre eigene. Die Schülerinnen und Schüler </a:t>
            </a:r>
            <a:r>
              <a:rPr lang="de-DE" sz="1750" u="sng" dirty="0" smtClean="0">
                <a:latin typeface="+mn-lt"/>
              </a:rPr>
              <a:t>erkennen</a:t>
            </a:r>
            <a:r>
              <a:rPr lang="de-DE" sz="1750" dirty="0" smtClean="0">
                <a:latin typeface="+mn-lt"/>
              </a:rPr>
              <a:t> sprachliche Kommunikationsprobleme und sind in der Lage, Kompensationsstrategien </a:t>
            </a:r>
            <a:r>
              <a:rPr lang="de-DE" sz="1750" u="sng" dirty="0" smtClean="0">
                <a:latin typeface="+mn-lt"/>
              </a:rPr>
              <a:t>variabel und adressatengerecht</a:t>
            </a:r>
            <a:r>
              <a:rPr lang="de-DE" sz="1750" dirty="0" smtClean="0">
                <a:latin typeface="+mn-lt"/>
              </a:rPr>
              <a:t> anzuwenden. Darüber hinaus reflektieren sie die Rolle und Verwendung von Sprachen in der Welt, </a:t>
            </a:r>
            <a:r>
              <a:rPr lang="de-DE" sz="1750" u="sng" dirty="0" smtClean="0">
                <a:latin typeface="+mn-lt"/>
              </a:rPr>
              <a:t>zum Beispiel im Kontext kultureller und politischer Gegebenheiten. In der Auseinandersetzung mit fiktionalen und nichtfiktionalen Texten erkennen, analysieren und bewerten sie über Sprache gesteuerte Beeinflussungsstrategien. Die Begegnung mit Literatur ermöglicht es ihnen darüber hinaus in besonderem Maße, Sprache in ihrer ästhetischen Dimension und als Mittel schöpferischen Ausdrucks zu erfahren. Auf diese Weise entwickeln sie Sensibilität für Sprache und sprachlich vermittelte Kommunikation</a:t>
            </a:r>
            <a:r>
              <a:rPr lang="de-DE" sz="1750" dirty="0" smtClean="0">
                <a:latin typeface="+mn-lt"/>
              </a:rPr>
              <a:t>.</a:t>
            </a:r>
          </a:p>
        </p:txBody>
      </p:sp>
    </p:spTree>
    <p:extLst>
      <p:ext uri="{BB962C8B-B14F-4D97-AF65-F5344CB8AC3E}">
        <p14:creationId xmlns:p14="http://schemas.microsoft.com/office/powerpoint/2010/main" val="226425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773239"/>
            <a:ext cx="8229600" cy="2015801"/>
          </a:xfrm>
          <a:ln>
            <a:noFill/>
          </a:ln>
        </p:spPr>
        <p:txBody>
          <a:bodyPr/>
          <a:lstStyle/>
          <a:p>
            <a:pPr marL="0" indent="0">
              <a:buNone/>
            </a:pPr>
            <a:r>
              <a:rPr lang="de-DE" sz="2000" dirty="0">
                <a:latin typeface="+mn-lt"/>
              </a:rPr>
              <a:t>Sie nutzen </a:t>
            </a:r>
            <a:r>
              <a:rPr lang="de-DE" sz="2000" u="sng" dirty="0">
                <a:latin typeface="+mn-lt"/>
              </a:rPr>
              <a:t>die Ausdrucksmittel zielgerichtet</a:t>
            </a:r>
            <a:r>
              <a:rPr lang="de-DE" sz="2000" dirty="0">
                <a:latin typeface="+mn-lt"/>
              </a:rPr>
              <a:t>, setzen dabei Stil, Register sowie kulturell bestimmte Formen des Sprachgebrauchs, zum Beispiel Formen der Höflichkeit, </a:t>
            </a:r>
            <a:r>
              <a:rPr lang="de-DE" sz="2000" u="sng" dirty="0">
                <a:latin typeface="+mn-lt"/>
              </a:rPr>
              <a:t>sensibel</a:t>
            </a:r>
            <a:r>
              <a:rPr lang="de-DE" sz="2000" dirty="0">
                <a:latin typeface="+mn-lt"/>
              </a:rPr>
              <a:t> ein und gestalten auch interkulturelle Kommunikationssituationen </a:t>
            </a:r>
            <a:r>
              <a:rPr lang="de-DE" sz="2000" u="sng" dirty="0">
                <a:latin typeface="+mn-lt"/>
              </a:rPr>
              <a:t>verantwortungsbewusst</a:t>
            </a:r>
            <a:r>
              <a:rPr lang="de-DE" sz="2000" dirty="0">
                <a:latin typeface="+mn-lt"/>
              </a:rPr>
              <a:t>. Ihrem Gegenüber begegnen sie respektvoll und tolerant, unabhängig davon, ob dessen Identität anders geprägt ist als ihre eigene.</a:t>
            </a:r>
          </a:p>
        </p:txBody>
      </p:sp>
      <p:sp>
        <p:nvSpPr>
          <p:cNvPr id="4" name="Rechteck 3"/>
          <p:cNvSpPr/>
          <p:nvPr/>
        </p:nvSpPr>
        <p:spPr>
          <a:xfrm>
            <a:off x="251520" y="1030714"/>
            <a:ext cx="8640960" cy="461665"/>
          </a:xfrm>
          <a:prstGeom prst="rect">
            <a:avLst/>
          </a:prstGeom>
          <a:solidFill>
            <a:srgbClr val="FFFF99"/>
          </a:solidFill>
          <a:ln>
            <a:noFill/>
          </a:ln>
        </p:spPr>
        <p:txBody>
          <a:bodyPr wrap="square">
            <a:spAutoFit/>
          </a:bodyPr>
          <a:lstStyle/>
          <a:p>
            <a:pPr algn="ctr"/>
            <a:r>
              <a:rPr lang="de-DE" dirty="0">
                <a:solidFill>
                  <a:prstClr val="black"/>
                </a:solidFill>
                <a:latin typeface="+mn-lt"/>
                <a:cs typeface="Calibri"/>
              </a:rPr>
              <a:t>Prozessbezogene Kompetenzen: </a:t>
            </a:r>
            <a:r>
              <a:rPr lang="de-DE" b="1" dirty="0">
                <a:solidFill>
                  <a:prstClr val="black"/>
                </a:solidFill>
                <a:latin typeface="+mn-lt"/>
                <a:cs typeface="Calibri"/>
              </a:rPr>
              <a:t>Sprachbewusstheit</a:t>
            </a:r>
          </a:p>
        </p:txBody>
      </p:sp>
      <p:sp>
        <p:nvSpPr>
          <p:cNvPr id="5" name="Textfeld 4"/>
          <p:cNvSpPr txBox="1"/>
          <p:nvPr/>
        </p:nvSpPr>
        <p:spPr>
          <a:xfrm>
            <a:off x="4139952" y="3405027"/>
            <a:ext cx="4402832" cy="584775"/>
          </a:xfrm>
          <a:prstGeom prst="rect">
            <a:avLst/>
          </a:prstGeom>
          <a:solidFill>
            <a:schemeClr val="accent3">
              <a:lumMod val="60000"/>
              <a:lumOff val="40000"/>
            </a:schemeClr>
          </a:solidFill>
          <a:ln w="9525">
            <a:solidFill>
              <a:schemeClr val="accent3">
                <a:lumMod val="40000"/>
                <a:lumOff val="60000"/>
              </a:schemeClr>
            </a:solidFill>
          </a:ln>
          <a:effectLst>
            <a:outerShdw blurRad="50800" dist="38100" dir="2700000" algn="tl" rotWithShape="0">
              <a:prstClr val="black">
                <a:alpha val="40000"/>
              </a:prstClr>
            </a:outerShdw>
          </a:effectLst>
        </p:spPr>
        <p:txBody>
          <a:bodyPr wrap="square" rtlCol="0">
            <a:spAutoFit/>
          </a:bodyPr>
          <a:lstStyle/>
          <a:p>
            <a:pPr algn="ctr"/>
            <a:r>
              <a:rPr lang="de-DE" sz="1600" dirty="0" smtClean="0">
                <a:latin typeface="+mn-lt"/>
              </a:rPr>
              <a:t>Leitperspektive</a:t>
            </a:r>
          </a:p>
          <a:p>
            <a:pPr algn="ctr"/>
            <a:r>
              <a:rPr lang="de-DE" sz="1600" dirty="0" smtClean="0">
                <a:latin typeface="+mn-lt"/>
              </a:rPr>
              <a:t>Bildung für Toleranz und Akzeptanz und Vielfalt</a:t>
            </a:r>
            <a:endParaRPr lang="de-DE" sz="1600" dirty="0">
              <a:latin typeface="+mn-lt"/>
            </a:endParaRPr>
          </a:p>
        </p:txBody>
      </p:sp>
      <p:sp>
        <p:nvSpPr>
          <p:cNvPr id="9" name="Textfeld 8"/>
          <p:cNvSpPr txBox="1"/>
          <p:nvPr/>
        </p:nvSpPr>
        <p:spPr>
          <a:xfrm>
            <a:off x="470629" y="4097389"/>
            <a:ext cx="8229600" cy="1323439"/>
          </a:xfrm>
          <a:prstGeom prst="rect">
            <a:avLst/>
          </a:prstGeom>
          <a:noFill/>
          <a:ln>
            <a:noFill/>
          </a:ln>
        </p:spPr>
        <p:txBody>
          <a:bodyPr wrap="square" rtlCol="0">
            <a:spAutoFit/>
          </a:bodyPr>
          <a:lstStyle/>
          <a:p>
            <a:pPr algn="just"/>
            <a:r>
              <a:rPr lang="de-DE" sz="2000" u="sng" dirty="0">
                <a:latin typeface="+mn-lt"/>
              </a:rPr>
              <a:t>Die Begegnung mit Literatur ermöglicht es ihnen darüber hinaus in besonderem Maße, Sprache in ihrer ästhetischen Dimension und als Mittel schöpferischen Ausdrucks zu erfahren. Auf diese Weise entwickeln sie Sensibilität für Sprache und sprachlich vermittelte Kommunikation</a:t>
            </a:r>
            <a:r>
              <a:rPr lang="de-DE" sz="2000" dirty="0">
                <a:latin typeface="+mn-lt"/>
              </a:rPr>
              <a:t>.</a:t>
            </a:r>
          </a:p>
        </p:txBody>
      </p:sp>
      <p:sp>
        <p:nvSpPr>
          <p:cNvPr id="10" name="Textfeld 9"/>
          <p:cNvSpPr txBox="1"/>
          <p:nvPr/>
        </p:nvSpPr>
        <p:spPr>
          <a:xfrm>
            <a:off x="4139952" y="5452313"/>
            <a:ext cx="4402832" cy="338554"/>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wrap="square" rtlCol="0">
            <a:spAutoFit/>
          </a:bodyPr>
          <a:lstStyle/>
          <a:p>
            <a:pPr algn="ctr"/>
            <a:r>
              <a:rPr lang="de-DE" sz="1600" dirty="0" smtClean="0">
                <a:latin typeface="+mn-lt"/>
              </a:rPr>
              <a:t>Stärkung der Rolle von Literatur</a:t>
            </a:r>
            <a:endParaRPr lang="de-DE" sz="1600" dirty="0">
              <a:latin typeface="+mn-lt"/>
            </a:endParaRPr>
          </a:p>
        </p:txBody>
      </p:sp>
    </p:spTree>
    <p:extLst>
      <p:ext uri="{BB962C8B-B14F-4D97-AF65-F5344CB8AC3E}">
        <p14:creationId xmlns:p14="http://schemas.microsoft.com/office/powerpoint/2010/main" val="365242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0" name="Line 4"/>
          <p:cNvSpPr>
            <a:spLocks noChangeShapeType="1"/>
          </p:cNvSpPr>
          <p:nvPr/>
        </p:nvSpPr>
        <p:spPr bwMode="auto">
          <a:xfrm>
            <a:off x="5940425" y="4724400"/>
            <a:ext cx="431800" cy="0"/>
          </a:xfrm>
          <a:prstGeom prst="line">
            <a:avLst/>
          </a:prstGeom>
          <a:noFill/>
          <a:ln w="9525">
            <a:noFill/>
            <a:round/>
            <a:headEnd/>
            <a:tailEnd/>
          </a:ln>
        </p:spPr>
        <p:txBody>
          <a:bodyPr anchor="ctr"/>
          <a:lstStyle/>
          <a:p>
            <a:endParaRPr lang="de-DE" dirty="0">
              <a:solidFill>
                <a:prstClr val="black"/>
              </a:solidFill>
            </a:endParaRPr>
          </a:p>
        </p:txBody>
      </p:sp>
      <p:sp>
        <p:nvSpPr>
          <p:cNvPr id="6" name="Textfeld 3"/>
          <p:cNvSpPr txBox="1">
            <a:spLocks noChangeArrowheads="1"/>
          </p:cNvSpPr>
          <p:nvPr/>
        </p:nvSpPr>
        <p:spPr bwMode="auto">
          <a:xfrm>
            <a:off x="194101" y="961564"/>
            <a:ext cx="8696325" cy="461665"/>
          </a:xfrm>
          <a:prstGeom prst="rect">
            <a:avLst/>
          </a:prstGeom>
          <a:solidFill>
            <a:srgbClr val="FFFF99"/>
          </a:solidFill>
          <a:ln w="9525">
            <a:noFill/>
            <a:miter lim="800000"/>
            <a:headEnd/>
            <a:tailEnd/>
          </a:ln>
        </p:spPr>
        <p:txBody>
          <a:bodyPr>
            <a:spAutoFit/>
          </a:bodyPr>
          <a:lstStyle/>
          <a:p>
            <a:pPr algn="ctr"/>
            <a:r>
              <a:rPr lang="de-DE" dirty="0" smtClean="0">
                <a:solidFill>
                  <a:prstClr val="black"/>
                </a:solidFill>
                <a:latin typeface="Calibri"/>
                <a:cs typeface="Calibri"/>
              </a:rPr>
              <a:t>Prozessbezogene Kompetenzen: </a:t>
            </a:r>
            <a:r>
              <a:rPr lang="de-DE" b="1" dirty="0" smtClean="0">
                <a:solidFill>
                  <a:prstClr val="black"/>
                </a:solidFill>
                <a:latin typeface="Calibri"/>
                <a:cs typeface="Calibri"/>
              </a:rPr>
              <a:t>Sprachlernkompetenz</a:t>
            </a:r>
            <a:endParaRPr lang="de-DE" b="1" dirty="0">
              <a:solidFill>
                <a:prstClr val="black"/>
              </a:solidFill>
              <a:latin typeface="Calibri"/>
              <a:cs typeface="Calibri"/>
            </a:endParaRPr>
          </a:p>
        </p:txBody>
      </p:sp>
      <p:sp>
        <p:nvSpPr>
          <p:cNvPr id="2" name="Textfeld 1"/>
          <p:cNvSpPr txBox="1"/>
          <p:nvPr/>
        </p:nvSpPr>
        <p:spPr>
          <a:xfrm>
            <a:off x="194101" y="1988840"/>
            <a:ext cx="8696325" cy="3416320"/>
          </a:xfrm>
          <a:prstGeom prst="rect">
            <a:avLst/>
          </a:prstGeom>
          <a:noFill/>
          <a:ln>
            <a:noFill/>
          </a:ln>
        </p:spPr>
        <p:txBody>
          <a:bodyPr wrap="square" rtlCol="0">
            <a:spAutoFit/>
          </a:bodyPr>
          <a:lstStyle/>
          <a:p>
            <a:pPr algn="just"/>
            <a:r>
              <a:rPr lang="de-DE" sz="1800" dirty="0" smtClean="0">
                <a:solidFill>
                  <a:prstClr val="black"/>
                </a:solidFill>
                <a:latin typeface="+mn-lt"/>
              </a:rPr>
              <a:t>Die Schülerinnen und Schüler können das eigene Sprachenlernen </a:t>
            </a:r>
            <a:r>
              <a:rPr lang="de-DE" sz="1800" u="sng" dirty="0" smtClean="0">
                <a:solidFill>
                  <a:prstClr val="black"/>
                </a:solidFill>
                <a:latin typeface="+mn-lt"/>
              </a:rPr>
              <a:t>weitgehend</a:t>
            </a:r>
            <a:r>
              <a:rPr lang="de-DE" sz="1800" dirty="0" smtClean="0">
                <a:solidFill>
                  <a:prstClr val="black"/>
                </a:solidFill>
                <a:latin typeface="+mn-lt"/>
              </a:rPr>
              <a:t> selbstständig analysieren und gestalten. Dabei greifen sie auf ihr mehrsprachiges Wissen (Erstsprache, gegebenenfalls Zweitsprache, Fremdsprachen) und auf individuelle Sprachlernerfahrungen zurück, zum Beispiel indem sie Gemeinsamkeiten, Unterschiede </a:t>
            </a:r>
            <a:r>
              <a:rPr lang="de-DE" sz="1800" u="sng" dirty="0" smtClean="0">
                <a:solidFill>
                  <a:prstClr val="black"/>
                </a:solidFill>
                <a:latin typeface="+mn-lt"/>
              </a:rPr>
              <a:t>und Beziehungen</a:t>
            </a:r>
            <a:r>
              <a:rPr lang="de-DE" sz="1800" dirty="0" smtClean="0">
                <a:solidFill>
                  <a:prstClr val="black"/>
                </a:solidFill>
                <a:latin typeface="+mn-lt"/>
              </a:rPr>
              <a:t> zwischen verschiedenen Sprachen reflektieren und für ihr Sprachenlernen </a:t>
            </a:r>
            <a:r>
              <a:rPr lang="de-DE" sz="1800" u="sng" dirty="0" smtClean="0">
                <a:solidFill>
                  <a:prstClr val="black"/>
                </a:solidFill>
                <a:latin typeface="+mn-lt"/>
              </a:rPr>
              <a:t>gewinnbringend</a:t>
            </a:r>
            <a:r>
              <a:rPr lang="de-DE" sz="1800" dirty="0" smtClean="0">
                <a:solidFill>
                  <a:prstClr val="black"/>
                </a:solidFill>
                <a:latin typeface="+mn-lt"/>
              </a:rPr>
              <a:t> ein- setzen. Zur Erweiterung ihrer sprachlichen Kompetenzen nutzen sie Begegnungen in der Fremdsprache – auch mit digitalen beziehungsweise anderen Medien und/oder an außerschulischen Lernorten vermittelt. Sie verfügen über ein angemessenes Repertoire an sprachbezogenen Lernmethoden und Strategien, die sie ebenso wie digitale Hilfsmittel zielgerichtet und </a:t>
            </a:r>
            <a:r>
              <a:rPr lang="de-DE" sz="1800" u="sng" dirty="0" smtClean="0">
                <a:solidFill>
                  <a:prstClr val="black"/>
                </a:solidFill>
                <a:latin typeface="+mn-lt"/>
              </a:rPr>
              <a:t>eigenständig</a:t>
            </a:r>
            <a:r>
              <a:rPr lang="de-DE" sz="1800" dirty="0" smtClean="0">
                <a:solidFill>
                  <a:prstClr val="black"/>
                </a:solidFill>
                <a:latin typeface="+mn-lt"/>
              </a:rPr>
              <a:t> anwenden. Die Schülerinnen und Schüler schätzen ihre Sprachlernprozesse </a:t>
            </a:r>
            <a:r>
              <a:rPr lang="de-DE" sz="1800" smtClean="0">
                <a:solidFill>
                  <a:prstClr val="black"/>
                </a:solidFill>
                <a:latin typeface="+mn-lt"/>
              </a:rPr>
              <a:t>und -ergebnisse </a:t>
            </a:r>
            <a:r>
              <a:rPr lang="de-DE" sz="1800" u="sng" dirty="0" smtClean="0">
                <a:solidFill>
                  <a:prstClr val="black"/>
                </a:solidFill>
                <a:latin typeface="+mn-lt"/>
              </a:rPr>
              <a:t>eigenverantwortlich</a:t>
            </a:r>
            <a:r>
              <a:rPr lang="de-DE" sz="1800" dirty="0" smtClean="0">
                <a:solidFill>
                  <a:prstClr val="black"/>
                </a:solidFill>
                <a:latin typeface="+mn-lt"/>
              </a:rPr>
              <a:t> ein und ziehen daraus </a:t>
            </a:r>
            <a:r>
              <a:rPr lang="de-DE" sz="1800" dirty="0" err="1" smtClean="0">
                <a:solidFill>
                  <a:prstClr val="black"/>
                </a:solidFill>
                <a:latin typeface="+mn-lt"/>
              </a:rPr>
              <a:t>Konse</a:t>
            </a:r>
            <a:r>
              <a:rPr lang="de-DE" sz="1800" dirty="0" smtClean="0">
                <a:solidFill>
                  <a:prstClr val="black"/>
                </a:solidFill>
                <a:latin typeface="+mn-lt"/>
              </a:rPr>
              <a:t>- </a:t>
            </a:r>
            <a:r>
              <a:rPr lang="de-DE" sz="1800" dirty="0" err="1" smtClean="0">
                <a:solidFill>
                  <a:prstClr val="black"/>
                </a:solidFill>
                <a:latin typeface="+mn-lt"/>
              </a:rPr>
              <a:t>quenzen</a:t>
            </a:r>
            <a:r>
              <a:rPr lang="de-DE" sz="1800" dirty="0" smtClean="0">
                <a:solidFill>
                  <a:prstClr val="black"/>
                </a:solidFill>
                <a:latin typeface="+mn-lt"/>
              </a:rPr>
              <a:t> für ihr sprachliches Handeln und die Gestaltung weiterer Lernschritte.</a:t>
            </a:r>
            <a:endParaRPr lang="de-DE" sz="1800" dirty="0">
              <a:solidFill>
                <a:prstClr val="black"/>
              </a:solidFill>
              <a:latin typeface="+mn-lt"/>
            </a:endParaRPr>
          </a:p>
        </p:txBody>
      </p:sp>
    </p:spTree>
    <p:extLst>
      <p:ext uri="{BB962C8B-B14F-4D97-AF65-F5344CB8AC3E}">
        <p14:creationId xmlns:p14="http://schemas.microsoft.com/office/powerpoint/2010/main" val="169883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0" name="Line 4"/>
          <p:cNvSpPr>
            <a:spLocks noChangeShapeType="1"/>
          </p:cNvSpPr>
          <p:nvPr/>
        </p:nvSpPr>
        <p:spPr bwMode="auto">
          <a:xfrm>
            <a:off x="5940425" y="4375393"/>
            <a:ext cx="431800" cy="0"/>
          </a:xfrm>
          <a:prstGeom prst="line">
            <a:avLst/>
          </a:prstGeom>
          <a:noFill/>
          <a:ln w="9525">
            <a:noFill/>
            <a:round/>
            <a:headEnd/>
            <a:tailEnd/>
          </a:ln>
        </p:spPr>
        <p:txBody>
          <a:bodyPr anchor="ctr"/>
          <a:lstStyle/>
          <a:p>
            <a:endParaRPr lang="de-DE" dirty="0">
              <a:solidFill>
                <a:prstClr val="black"/>
              </a:solidFill>
            </a:endParaRPr>
          </a:p>
        </p:txBody>
      </p:sp>
      <p:sp>
        <p:nvSpPr>
          <p:cNvPr id="6" name="Textfeld 3"/>
          <p:cNvSpPr txBox="1">
            <a:spLocks noChangeArrowheads="1"/>
          </p:cNvSpPr>
          <p:nvPr/>
        </p:nvSpPr>
        <p:spPr bwMode="auto">
          <a:xfrm>
            <a:off x="194101" y="961564"/>
            <a:ext cx="8696325" cy="430887"/>
          </a:xfrm>
          <a:prstGeom prst="rect">
            <a:avLst/>
          </a:prstGeom>
          <a:solidFill>
            <a:srgbClr val="FFFF99"/>
          </a:solidFill>
          <a:ln w="9525">
            <a:noFill/>
            <a:miter lim="800000"/>
            <a:headEnd/>
            <a:tailEnd/>
          </a:ln>
        </p:spPr>
        <p:txBody>
          <a:bodyPr>
            <a:spAutoFit/>
          </a:bodyPr>
          <a:lstStyle/>
          <a:p>
            <a:pPr algn="ctr"/>
            <a:r>
              <a:rPr lang="de-DE" sz="2200" dirty="0" smtClean="0">
                <a:solidFill>
                  <a:prstClr val="black"/>
                </a:solidFill>
                <a:latin typeface="Calibri"/>
                <a:cs typeface="Calibri"/>
              </a:rPr>
              <a:t>Inhaltsbezogene Kompetenzen der modernen Fremdsprachen  </a:t>
            </a:r>
          </a:p>
        </p:txBody>
      </p:sp>
      <p:sp>
        <p:nvSpPr>
          <p:cNvPr id="2" name="Textfeld 1"/>
          <p:cNvSpPr txBox="1"/>
          <p:nvPr/>
        </p:nvSpPr>
        <p:spPr>
          <a:xfrm>
            <a:off x="194101" y="1521935"/>
            <a:ext cx="7128792" cy="4247317"/>
          </a:xfrm>
          <a:prstGeom prst="rect">
            <a:avLst/>
          </a:prstGeom>
          <a:noFill/>
        </p:spPr>
        <p:txBody>
          <a:bodyPr wrap="square" rtlCol="0">
            <a:spAutoFit/>
          </a:bodyPr>
          <a:lstStyle/>
          <a:p>
            <a:r>
              <a:rPr lang="de-DE" sz="1800" b="1" dirty="0" smtClean="0">
                <a:latin typeface="+mj-lt"/>
              </a:rPr>
              <a:t>3. Standards für inhaltsbezogene Kompetenzen</a:t>
            </a:r>
          </a:p>
          <a:p>
            <a:endParaRPr lang="de-DE" sz="1800" b="1" dirty="0" smtClean="0">
              <a:latin typeface="+mj-lt"/>
            </a:endParaRPr>
          </a:p>
          <a:p>
            <a:r>
              <a:rPr lang="de-DE" sz="1800" dirty="0" smtClean="0">
                <a:latin typeface="+mj-lt"/>
              </a:rPr>
              <a:t>Soziokulturelles Orientierungswissen/Themen</a:t>
            </a:r>
          </a:p>
          <a:p>
            <a:r>
              <a:rPr lang="de-DE" sz="1800" b="1" dirty="0" smtClean="0">
                <a:latin typeface="+mj-lt"/>
              </a:rPr>
              <a:t>Interkulturelle kommunikative Kompetenz</a:t>
            </a:r>
          </a:p>
          <a:p>
            <a:r>
              <a:rPr lang="de-DE" sz="1800" b="1" dirty="0" smtClean="0">
                <a:latin typeface="+mj-lt"/>
              </a:rPr>
              <a:t>Funktionale kommunikative Kompetenz</a:t>
            </a:r>
          </a:p>
          <a:p>
            <a:r>
              <a:rPr lang="de-DE" sz="1800" dirty="0" smtClean="0">
                <a:latin typeface="+mj-lt"/>
              </a:rPr>
              <a:t>	Hör/Hörsehverstehen</a:t>
            </a:r>
          </a:p>
          <a:p>
            <a:r>
              <a:rPr lang="de-DE" sz="1800" dirty="0" smtClean="0">
                <a:latin typeface="+mj-lt"/>
              </a:rPr>
              <a:t>	Leseverstehen</a:t>
            </a:r>
          </a:p>
          <a:p>
            <a:r>
              <a:rPr lang="de-DE" sz="1800" dirty="0" smtClean="0">
                <a:latin typeface="+mj-lt"/>
              </a:rPr>
              <a:t>	Sprechen – an Gesprächen teilnehmen</a:t>
            </a:r>
          </a:p>
          <a:p>
            <a:r>
              <a:rPr lang="de-DE" sz="1800" dirty="0">
                <a:latin typeface="+mj-lt"/>
              </a:rPr>
              <a:t>	</a:t>
            </a:r>
            <a:r>
              <a:rPr lang="de-DE" sz="1800" dirty="0" smtClean="0">
                <a:latin typeface="+mj-lt"/>
              </a:rPr>
              <a:t>Sprechen – zusammenhängendes monologisches Sprechen</a:t>
            </a:r>
          </a:p>
          <a:p>
            <a:r>
              <a:rPr lang="de-DE" sz="1800" dirty="0">
                <a:latin typeface="+mj-lt"/>
              </a:rPr>
              <a:t>	</a:t>
            </a:r>
            <a:r>
              <a:rPr lang="de-DE" sz="1800" dirty="0" smtClean="0">
                <a:latin typeface="+mj-lt"/>
              </a:rPr>
              <a:t>Schreiben</a:t>
            </a:r>
          </a:p>
          <a:p>
            <a:r>
              <a:rPr lang="de-DE" sz="1800" dirty="0">
                <a:latin typeface="+mj-lt"/>
              </a:rPr>
              <a:t>	</a:t>
            </a:r>
            <a:r>
              <a:rPr lang="de-DE" sz="1800" dirty="0" smtClean="0">
                <a:latin typeface="+mj-lt"/>
              </a:rPr>
              <a:t>Sprachmittlung</a:t>
            </a:r>
          </a:p>
          <a:p>
            <a:r>
              <a:rPr lang="de-DE" sz="1800" dirty="0">
                <a:latin typeface="+mj-lt"/>
              </a:rPr>
              <a:t>	</a:t>
            </a:r>
            <a:r>
              <a:rPr lang="de-DE" sz="1800" dirty="0" smtClean="0">
                <a:latin typeface="+mj-lt"/>
              </a:rPr>
              <a:t>Verfügen über sprachliche Mittel: Wortschatz</a:t>
            </a:r>
          </a:p>
          <a:p>
            <a:r>
              <a:rPr lang="de-DE" sz="1800" dirty="0">
                <a:latin typeface="+mj-lt"/>
              </a:rPr>
              <a:t>	</a:t>
            </a:r>
            <a:r>
              <a:rPr lang="de-DE" sz="1800" dirty="0" smtClean="0">
                <a:latin typeface="+mj-lt"/>
              </a:rPr>
              <a:t>Verfügen über sprachliche Mittel: Grammatik</a:t>
            </a:r>
          </a:p>
          <a:p>
            <a:r>
              <a:rPr lang="de-DE" sz="1800" dirty="0">
                <a:latin typeface="+mj-lt"/>
              </a:rPr>
              <a:t>	</a:t>
            </a:r>
            <a:r>
              <a:rPr lang="de-DE" sz="1800" dirty="0" smtClean="0">
                <a:latin typeface="+mj-lt"/>
              </a:rPr>
              <a:t>Verfügen über sprachliche Mittel: Aussprache und Intonation</a:t>
            </a:r>
          </a:p>
          <a:p>
            <a:r>
              <a:rPr lang="de-DE" sz="1800" b="1" dirty="0" smtClean="0">
                <a:latin typeface="+mj-lt"/>
              </a:rPr>
              <a:t>Text- und Medienkompetenz</a:t>
            </a:r>
            <a:endParaRPr lang="de-DE" sz="1800" b="1" dirty="0">
              <a:latin typeface="+mj-lt"/>
            </a:endParaRPr>
          </a:p>
        </p:txBody>
      </p:sp>
      <p:sp>
        <p:nvSpPr>
          <p:cNvPr id="7" name="Abgerundetes Rechteck 6"/>
          <p:cNvSpPr/>
          <p:nvPr/>
        </p:nvSpPr>
        <p:spPr>
          <a:xfrm>
            <a:off x="6658178" y="2762027"/>
            <a:ext cx="2232248" cy="648642"/>
          </a:xfrm>
          <a:prstGeom prst="roundRect">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spcAft>
                <a:spcPts val="0"/>
              </a:spcAft>
            </a:pPr>
            <a:r>
              <a:rPr lang="de-DE" sz="1400" b="1" dirty="0" smtClean="0">
                <a:latin typeface="Arial" panose="020B0604020202020204" pitchFamily="34" charset="0"/>
                <a:ea typeface="Calibri"/>
                <a:cs typeface="Arial" panose="020B0604020202020204" pitchFamily="34" charset="0"/>
              </a:rPr>
              <a:t>rezeptive Kompetenzen</a:t>
            </a:r>
            <a:endParaRPr lang="de-DE" sz="1400" b="1" dirty="0">
              <a:latin typeface="Arial" panose="020B0604020202020204" pitchFamily="34" charset="0"/>
              <a:ea typeface="Calibri"/>
              <a:cs typeface="Arial" panose="020B0604020202020204" pitchFamily="34" charset="0"/>
            </a:endParaRPr>
          </a:p>
        </p:txBody>
      </p:sp>
      <p:sp>
        <p:nvSpPr>
          <p:cNvPr id="8" name="Abgerundetes Rechteck 7"/>
          <p:cNvSpPr/>
          <p:nvPr/>
        </p:nvSpPr>
        <p:spPr>
          <a:xfrm>
            <a:off x="7193703" y="3540153"/>
            <a:ext cx="1711898" cy="648642"/>
          </a:xfrm>
          <a:prstGeom prst="roundRect">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spcAft>
                <a:spcPts val="0"/>
              </a:spcAft>
            </a:pPr>
            <a:r>
              <a:rPr lang="de-DE" sz="1400" b="1" dirty="0" smtClean="0">
                <a:latin typeface="Arial" panose="020B0604020202020204" pitchFamily="34" charset="0"/>
                <a:ea typeface="Calibri"/>
                <a:cs typeface="Arial" panose="020B0604020202020204" pitchFamily="34" charset="0"/>
              </a:rPr>
              <a:t>produktive Kompetenzen</a:t>
            </a:r>
            <a:endParaRPr lang="de-DE" sz="1400" b="1" dirty="0">
              <a:latin typeface="Arial" panose="020B0604020202020204" pitchFamily="34" charset="0"/>
              <a:ea typeface="Calibri"/>
              <a:cs typeface="Arial" panose="020B0604020202020204" pitchFamily="34" charset="0"/>
            </a:endParaRPr>
          </a:p>
        </p:txBody>
      </p:sp>
      <p:sp>
        <p:nvSpPr>
          <p:cNvPr id="9" name="Abgerundetes Rechteck 8"/>
          <p:cNvSpPr/>
          <p:nvPr/>
        </p:nvSpPr>
        <p:spPr>
          <a:xfrm>
            <a:off x="7193703" y="4601098"/>
            <a:ext cx="1711898" cy="648642"/>
          </a:xfrm>
          <a:prstGeom prst="roundRect">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spcAft>
                <a:spcPts val="0"/>
              </a:spcAft>
            </a:pPr>
            <a:r>
              <a:rPr lang="de-DE" sz="1400" b="1" dirty="0">
                <a:latin typeface="Arial" panose="020B0604020202020204" pitchFamily="34" charset="0"/>
                <a:ea typeface="Calibri"/>
                <a:cs typeface="Arial" panose="020B0604020202020204" pitchFamily="34" charset="0"/>
              </a:rPr>
              <a:t>s</a:t>
            </a:r>
            <a:r>
              <a:rPr lang="de-DE" sz="1400" b="1" dirty="0" smtClean="0">
                <a:latin typeface="Arial" panose="020B0604020202020204" pitchFamily="34" charset="0"/>
                <a:ea typeface="Calibri"/>
                <a:cs typeface="Arial" panose="020B0604020202020204" pitchFamily="34" charset="0"/>
              </a:rPr>
              <a:t>prachliche Mittel</a:t>
            </a:r>
            <a:endParaRPr lang="de-DE" sz="1400" b="1" dirty="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197074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0" name="Line 4"/>
          <p:cNvSpPr>
            <a:spLocks noChangeShapeType="1"/>
          </p:cNvSpPr>
          <p:nvPr/>
        </p:nvSpPr>
        <p:spPr bwMode="auto">
          <a:xfrm>
            <a:off x="5940425" y="4375393"/>
            <a:ext cx="431800" cy="0"/>
          </a:xfrm>
          <a:prstGeom prst="line">
            <a:avLst/>
          </a:prstGeom>
          <a:noFill/>
          <a:ln w="9525">
            <a:noFill/>
            <a:round/>
            <a:headEnd/>
            <a:tailEnd/>
          </a:ln>
        </p:spPr>
        <p:txBody>
          <a:bodyPr anchor="ctr"/>
          <a:lstStyle/>
          <a:p>
            <a:endParaRPr lang="de-DE" dirty="0">
              <a:solidFill>
                <a:prstClr val="black"/>
              </a:solidFill>
            </a:endParaRPr>
          </a:p>
        </p:txBody>
      </p:sp>
      <p:sp>
        <p:nvSpPr>
          <p:cNvPr id="6" name="Textfeld 3"/>
          <p:cNvSpPr txBox="1">
            <a:spLocks noChangeArrowheads="1"/>
          </p:cNvSpPr>
          <p:nvPr/>
        </p:nvSpPr>
        <p:spPr bwMode="auto">
          <a:xfrm>
            <a:off x="194101" y="961564"/>
            <a:ext cx="8696325" cy="430887"/>
          </a:xfrm>
          <a:prstGeom prst="rect">
            <a:avLst/>
          </a:prstGeom>
          <a:solidFill>
            <a:srgbClr val="FFFF99"/>
          </a:solidFill>
          <a:ln w="9525">
            <a:noFill/>
            <a:miter lim="800000"/>
            <a:headEnd/>
            <a:tailEnd/>
          </a:ln>
        </p:spPr>
        <p:txBody>
          <a:bodyPr>
            <a:spAutoFit/>
          </a:bodyPr>
          <a:lstStyle/>
          <a:p>
            <a:pPr algn="ctr"/>
            <a:r>
              <a:rPr lang="de-DE" sz="2200" dirty="0" smtClean="0">
                <a:solidFill>
                  <a:prstClr val="black"/>
                </a:solidFill>
                <a:latin typeface="Calibri"/>
                <a:cs typeface="Calibri"/>
              </a:rPr>
              <a:t>Weiterentwicklung der Bildungspläne Französisch (Gymnasium)</a:t>
            </a:r>
          </a:p>
        </p:txBody>
      </p:sp>
      <p:sp>
        <p:nvSpPr>
          <p:cNvPr id="4" name="Textfeld 3"/>
          <p:cNvSpPr txBox="1"/>
          <p:nvPr/>
        </p:nvSpPr>
        <p:spPr>
          <a:xfrm>
            <a:off x="194101" y="1772816"/>
            <a:ext cx="8696325" cy="4093428"/>
          </a:xfrm>
          <a:prstGeom prst="rect">
            <a:avLst/>
          </a:prstGeom>
          <a:noFill/>
        </p:spPr>
        <p:txBody>
          <a:bodyPr wrap="square" rtlCol="0">
            <a:spAutoFit/>
          </a:bodyPr>
          <a:lstStyle/>
          <a:p>
            <a:r>
              <a:rPr lang="de-DE" sz="2000" b="1" dirty="0" smtClean="0">
                <a:solidFill>
                  <a:prstClr val="black"/>
                </a:solidFill>
                <a:latin typeface="+mn-lt"/>
                <a:cs typeface="Arial" panose="020B0604020202020204" pitchFamily="34" charset="0"/>
              </a:rPr>
              <a:t>Was ist neu gegenüber 2004?</a:t>
            </a:r>
          </a:p>
          <a:p>
            <a:endParaRPr lang="de-DE" sz="2000" dirty="0" smtClean="0">
              <a:solidFill>
                <a:prstClr val="black"/>
              </a:solidFill>
              <a:latin typeface="+mn-lt"/>
              <a:cs typeface="Arial" panose="020B0604020202020204" pitchFamily="34" charset="0"/>
            </a:endParaRPr>
          </a:p>
          <a:p>
            <a:pPr marL="285750" indent="-285750">
              <a:buFontTx/>
              <a:buChar char="-"/>
            </a:pPr>
            <a:r>
              <a:rPr lang="de-DE" sz="2000" dirty="0">
                <a:solidFill>
                  <a:prstClr val="black"/>
                </a:solidFill>
                <a:latin typeface="+mn-lt"/>
                <a:cs typeface="Arial" panose="020B0604020202020204" pitchFamily="34" charset="0"/>
              </a:rPr>
              <a:t>o</a:t>
            </a:r>
            <a:r>
              <a:rPr lang="de-DE" sz="2000" dirty="0" smtClean="0">
                <a:solidFill>
                  <a:prstClr val="black"/>
                </a:solidFill>
                <a:latin typeface="+mn-lt"/>
                <a:cs typeface="Arial" panose="020B0604020202020204" pitchFamily="34" charset="0"/>
              </a:rPr>
              <a:t>nline-Veröffentlichung</a:t>
            </a:r>
          </a:p>
          <a:p>
            <a:pPr marL="285750" indent="-285750">
              <a:buFontTx/>
              <a:buChar char="-"/>
            </a:pPr>
            <a:r>
              <a:rPr lang="de-DE" sz="2000" dirty="0" smtClean="0">
                <a:solidFill>
                  <a:prstClr val="black"/>
                </a:solidFill>
                <a:latin typeface="+mn-lt"/>
                <a:cs typeface="Arial" panose="020B0604020202020204" pitchFamily="34" charset="0"/>
              </a:rPr>
              <a:t>systematischer Kompetenzaufbau</a:t>
            </a:r>
          </a:p>
          <a:p>
            <a:pPr marL="285750" indent="-285750">
              <a:buFontTx/>
              <a:buChar char="-"/>
            </a:pPr>
            <a:r>
              <a:rPr lang="de-DE" sz="2000" dirty="0">
                <a:solidFill>
                  <a:prstClr val="black"/>
                </a:solidFill>
                <a:latin typeface="+mn-lt"/>
                <a:cs typeface="Arial" panose="020B0604020202020204" pitchFamily="34" charset="0"/>
              </a:rPr>
              <a:t>g</a:t>
            </a:r>
            <a:r>
              <a:rPr lang="de-DE" sz="2000" dirty="0" smtClean="0">
                <a:solidFill>
                  <a:prstClr val="black"/>
                </a:solidFill>
                <a:latin typeface="+mn-lt"/>
                <a:cs typeface="Arial" panose="020B0604020202020204" pitchFamily="34" charset="0"/>
              </a:rPr>
              <a:t>enaue Abstimmung des Gemeinsamen Planes (Sek I) und des G8-Planes</a:t>
            </a:r>
          </a:p>
          <a:p>
            <a:pPr marL="285750" indent="-285750">
              <a:buFontTx/>
              <a:buChar char="-"/>
            </a:pPr>
            <a:r>
              <a:rPr lang="de-DE" sz="2000" dirty="0">
                <a:solidFill>
                  <a:prstClr val="black"/>
                </a:solidFill>
                <a:latin typeface="+mn-lt"/>
                <a:cs typeface="Arial" panose="020B0604020202020204" pitchFamily="34" charset="0"/>
              </a:rPr>
              <a:t>k</a:t>
            </a:r>
            <a:r>
              <a:rPr lang="de-DE" sz="2000" dirty="0" smtClean="0">
                <a:solidFill>
                  <a:prstClr val="black"/>
                </a:solidFill>
                <a:latin typeface="+mn-lt"/>
                <a:cs typeface="Arial" panose="020B0604020202020204" pitchFamily="34" charset="0"/>
              </a:rPr>
              <a:t>omprimierte Darstellung der Vorkenntnisse aus der Grundschule in den Fremdsprachenplänen; Verlinkung mit den Grundschulplänen</a:t>
            </a:r>
          </a:p>
          <a:p>
            <a:pPr marL="285750" indent="-285750">
              <a:buFontTx/>
              <a:buChar char="-"/>
            </a:pPr>
            <a:r>
              <a:rPr lang="de-DE" sz="2000" dirty="0">
                <a:solidFill>
                  <a:prstClr val="black"/>
                </a:solidFill>
                <a:latin typeface="+mn-lt"/>
                <a:cs typeface="Arial" panose="020B0604020202020204" pitchFamily="34" charset="0"/>
              </a:rPr>
              <a:t>s</a:t>
            </a:r>
            <a:r>
              <a:rPr lang="de-DE" sz="2000" dirty="0" smtClean="0">
                <a:solidFill>
                  <a:prstClr val="black"/>
                </a:solidFill>
                <a:latin typeface="+mn-lt"/>
                <a:cs typeface="Arial" panose="020B0604020202020204" pitchFamily="34" charset="0"/>
              </a:rPr>
              <a:t>tärkere Ausdifferenzierung einzelner Kompetenzen, zum Beispiel:</a:t>
            </a:r>
          </a:p>
          <a:p>
            <a:r>
              <a:rPr lang="de-DE" sz="2000" dirty="0">
                <a:solidFill>
                  <a:prstClr val="black"/>
                </a:solidFill>
                <a:latin typeface="+mn-lt"/>
                <a:cs typeface="Arial" panose="020B0604020202020204" pitchFamily="34" charset="0"/>
              </a:rPr>
              <a:t>	</a:t>
            </a:r>
            <a:r>
              <a:rPr lang="de-DE" sz="2000" dirty="0" smtClean="0">
                <a:solidFill>
                  <a:prstClr val="black"/>
                </a:solidFill>
                <a:latin typeface="+mn-lt"/>
                <a:cs typeface="Arial" panose="020B0604020202020204" pitchFamily="34" charset="0"/>
              </a:rPr>
              <a:t>Interkulturelle kommunikative Kompetenz </a:t>
            </a:r>
            <a:r>
              <a:rPr lang="de-DE" sz="2000" dirty="0" smtClean="0">
                <a:solidFill>
                  <a:schemeClr val="accent1"/>
                </a:solidFill>
                <a:latin typeface="+mn-lt"/>
                <a:cs typeface="Arial" panose="020B0604020202020204" pitchFamily="34" charset="0"/>
              </a:rPr>
              <a:t>(bisher: kulturelle Kompetenz)</a:t>
            </a:r>
          </a:p>
          <a:p>
            <a:r>
              <a:rPr lang="de-DE" sz="2000" dirty="0">
                <a:solidFill>
                  <a:prstClr val="black"/>
                </a:solidFill>
                <a:latin typeface="+mn-lt"/>
                <a:cs typeface="Arial" panose="020B0604020202020204" pitchFamily="34" charset="0"/>
              </a:rPr>
              <a:t>	</a:t>
            </a:r>
            <a:r>
              <a:rPr lang="de-DE" sz="2000" dirty="0" smtClean="0">
                <a:solidFill>
                  <a:prstClr val="black"/>
                </a:solidFill>
                <a:latin typeface="+mn-lt"/>
                <a:cs typeface="Arial" panose="020B0604020202020204" pitchFamily="34" charset="0"/>
              </a:rPr>
              <a:t>Sprachmittlung</a:t>
            </a:r>
          </a:p>
          <a:p>
            <a:r>
              <a:rPr lang="de-DE" sz="2000" dirty="0">
                <a:solidFill>
                  <a:prstClr val="black"/>
                </a:solidFill>
                <a:latin typeface="+mn-lt"/>
                <a:cs typeface="Arial" panose="020B0604020202020204" pitchFamily="34" charset="0"/>
              </a:rPr>
              <a:t>	</a:t>
            </a:r>
            <a:r>
              <a:rPr lang="de-DE" sz="2000" dirty="0" smtClean="0">
                <a:solidFill>
                  <a:prstClr val="black"/>
                </a:solidFill>
                <a:latin typeface="+mn-lt"/>
                <a:cs typeface="Arial" panose="020B0604020202020204" pitchFamily="34" charset="0"/>
              </a:rPr>
              <a:t>Text- und </a:t>
            </a:r>
            <a:r>
              <a:rPr lang="de-DE" sz="2000" dirty="0" smtClean="0">
                <a:latin typeface="+mn-lt"/>
                <a:cs typeface="Arial" panose="020B0604020202020204" pitchFamily="34" charset="0"/>
              </a:rPr>
              <a:t>Medienkompetenz</a:t>
            </a:r>
            <a:r>
              <a:rPr lang="de-DE" sz="2000" dirty="0" smtClean="0">
                <a:solidFill>
                  <a:schemeClr val="accent1"/>
                </a:solidFill>
                <a:latin typeface="+mn-lt"/>
                <a:cs typeface="Arial" panose="020B0604020202020204" pitchFamily="34" charset="0"/>
              </a:rPr>
              <a:t> (bisher: Umgang mit Texten)</a:t>
            </a:r>
          </a:p>
          <a:p>
            <a:pPr marL="342900" indent="-342900">
              <a:buFontTx/>
              <a:buChar char="-"/>
            </a:pPr>
            <a:r>
              <a:rPr lang="de-DE" sz="2000" dirty="0" smtClean="0">
                <a:solidFill>
                  <a:prstClr val="black"/>
                </a:solidFill>
                <a:latin typeface="+mn-lt"/>
                <a:cs typeface="Arial" panose="020B0604020202020204" pitchFamily="34" charset="0"/>
              </a:rPr>
              <a:t>Zuordnung der Methoden zu den kommunikativen Kompetenzen </a:t>
            </a:r>
          </a:p>
          <a:p>
            <a:r>
              <a:rPr lang="de-DE" sz="2000" dirty="0" smtClean="0">
                <a:solidFill>
                  <a:schemeClr val="accent1"/>
                </a:solidFill>
                <a:latin typeface="+mn-lt"/>
                <a:cs typeface="Arial" panose="020B0604020202020204" pitchFamily="34" charset="0"/>
              </a:rPr>
              <a:t>     (bisher: Methodenkompetenz)</a:t>
            </a:r>
            <a:endParaRPr lang="de-DE" sz="1600" dirty="0" smtClean="0">
              <a:solidFill>
                <a:schemeClr val="accent1"/>
              </a:solidFill>
              <a:latin typeface="+mn-lt"/>
              <a:cs typeface="Arial" panose="020B0604020202020204" pitchFamily="34" charset="0"/>
            </a:endParaRPr>
          </a:p>
        </p:txBody>
      </p:sp>
    </p:spTree>
    <p:extLst>
      <p:ext uri="{BB962C8B-B14F-4D97-AF65-F5344CB8AC3E}">
        <p14:creationId xmlns:p14="http://schemas.microsoft.com/office/powerpoint/2010/main" val="84904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0" name="Line 4"/>
          <p:cNvSpPr>
            <a:spLocks noChangeShapeType="1"/>
          </p:cNvSpPr>
          <p:nvPr/>
        </p:nvSpPr>
        <p:spPr bwMode="auto">
          <a:xfrm>
            <a:off x="5940425" y="4375393"/>
            <a:ext cx="431800" cy="0"/>
          </a:xfrm>
          <a:prstGeom prst="line">
            <a:avLst/>
          </a:prstGeom>
          <a:noFill/>
          <a:ln w="9525">
            <a:noFill/>
            <a:round/>
            <a:headEnd/>
            <a:tailEnd/>
          </a:ln>
        </p:spPr>
        <p:txBody>
          <a:bodyPr anchor="ctr"/>
          <a:lstStyle/>
          <a:p>
            <a:endParaRPr lang="de-DE" dirty="0">
              <a:solidFill>
                <a:prstClr val="black"/>
              </a:solidFill>
            </a:endParaRPr>
          </a:p>
        </p:txBody>
      </p:sp>
      <p:sp>
        <p:nvSpPr>
          <p:cNvPr id="6" name="Textfeld 3"/>
          <p:cNvSpPr txBox="1">
            <a:spLocks noChangeArrowheads="1"/>
          </p:cNvSpPr>
          <p:nvPr/>
        </p:nvSpPr>
        <p:spPr bwMode="auto">
          <a:xfrm>
            <a:off x="194101" y="961564"/>
            <a:ext cx="8696325" cy="430887"/>
          </a:xfrm>
          <a:prstGeom prst="rect">
            <a:avLst/>
          </a:prstGeom>
          <a:solidFill>
            <a:srgbClr val="FFFF99"/>
          </a:solidFill>
          <a:ln w="9525">
            <a:noFill/>
            <a:miter lim="800000"/>
            <a:headEnd/>
            <a:tailEnd/>
          </a:ln>
        </p:spPr>
        <p:txBody>
          <a:bodyPr>
            <a:spAutoFit/>
          </a:bodyPr>
          <a:lstStyle/>
          <a:p>
            <a:pPr algn="ctr"/>
            <a:r>
              <a:rPr lang="de-DE" sz="2200" dirty="0" smtClean="0">
                <a:solidFill>
                  <a:prstClr val="black"/>
                </a:solidFill>
                <a:latin typeface="Calibri"/>
                <a:cs typeface="Calibri"/>
              </a:rPr>
              <a:t>Weiterentwicklung der Bildungspläne Französisch (Gymnasium)</a:t>
            </a:r>
          </a:p>
        </p:txBody>
      </p:sp>
      <p:sp>
        <p:nvSpPr>
          <p:cNvPr id="4" name="Textfeld 3"/>
          <p:cNvSpPr txBox="1"/>
          <p:nvPr/>
        </p:nvSpPr>
        <p:spPr>
          <a:xfrm>
            <a:off x="194101" y="1539621"/>
            <a:ext cx="8696325" cy="4370427"/>
          </a:xfrm>
          <a:prstGeom prst="rect">
            <a:avLst/>
          </a:prstGeom>
          <a:noFill/>
        </p:spPr>
        <p:txBody>
          <a:bodyPr wrap="square" rtlCol="0">
            <a:spAutoFit/>
          </a:bodyPr>
          <a:lstStyle/>
          <a:p>
            <a:r>
              <a:rPr lang="de-DE" sz="2000" b="1" dirty="0" smtClean="0">
                <a:solidFill>
                  <a:prstClr val="black"/>
                </a:solidFill>
                <a:latin typeface="+mn-lt"/>
                <a:cs typeface="Arial" panose="020B0604020202020204" pitchFamily="34" charset="0"/>
              </a:rPr>
              <a:t>Fortsetzung: Was ist neu gegenüber 2004?</a:t>
            </a:r>
          </a:p>
          <a:p>
            <a:endParaRPr lang="de-DE" sz="2000" dirty="0" smtClean="0">
              <a:solidFill>
                <a:prstClr val="black"/>
              </a:solidFill>
              <a:latin typeface="+mn-lt"/>
              <a:cs typeface="Arial" panose="020B0604020202020204" pitchFamily="34" charset="0"/>
            </a:endParaRPr>
          </a:p>
          <a:p>
            <a:pPr marL="285750" indent="-285750">
              <a:buFontTx/>
              <a:buChar char="-"/>
            </a:pPr>
            <a:r>
              <a:rPr lang="de-DE" sz="2000" dirty="0" smtClean="0">
                <a:solidFill>
                  <a:prstClr val="black"/>
                </a:solidFill>
                <a:latin typeface="+mn-lt"/>
                <a:cs typeface="Arial" panose="020B0604020202020204" pitchFamily="34" charset="0"/>
              </a:rPr>
              <a:t>Integration von Leitperspektiven, vor allem</a:t>
            </a:r>
          </a:p>
          <a:p>
            <a:r>
              <a:rPr lang="de-DE" sz="2000" dirty="0">
                <a:solidFill>
                  <a:prstClr val="black"/>
                </a:solidFill>
                <a:latin typeface="+mn-lt"/>
                <a:cs typeface="Arial" panose="020B0604020202020204" pitchFamily="34" charset="0"/>
              </a:rPr>
              <a:t>	</a:t>
            </a:r>
            <a:r>
              <a:rPr lang="de-DE" sz="2000" dirty="0" smtClean="0">
                <a:solidFill>
                  <a:prstClr val="black"/>
                </a:solidFill>
                <a:latin typeface="+mn-lt"/>
                <a:cs typeface="Arial" panose="020B0604020202020204" pitchFamily="34" charset="0"/>
              </a:rPr>
              <a:t>Bildung für Toleranz und Akzeptanz von Vielfalt (BTV)</a:t>
            </a:r>
          </a:p>
          <a:p>
            <a:r>
              <a:rPr lang="de-DE" sz="2000" dirty="0" smtClean="0">
                <a:solidFill>
                  <a:prstClr val="black"/>
                </a:solidFill>
                <a:latin typeface="+mn-lt"/>
                <a:cs typeface="Arial" panose="020B0604020202020204" pitchFamily="34" charset="0"/>
              </a:rPr>
              <a:t>	Prävention und Gesundheitsförderung</a:t>
            </a:r>
          </a:p>
          <a:p>
            <a:r>
              <a:rPr lang="de-DE" sz="2000" dirty="0">
                <a:solidFill>
                  <a:prstClr val="black"/>
                </a:solidFill>
                <a:latin typeface="+mn-lt"/>
                <a:cs typeface="Arial" panose="020B0604020202020204" pitchFamily="34" charset="0"/>
              </a:rPr>
              <a:t>	</a:t>
            </a:r>
            <a:r>
              <a:rPr lang="de-DE" sz="2000" dirty="0" smtClean="0">
                <a:solidFill>
                  <a:prstClr val="black"/>
                </a:solidFill>
                <a:latin typeface="+mn-lt"/>
                <a:cs typeface="Arial" panose="020B0604020202020204" pitchFamily="34" charset="0"/>
              </a:rPr>
              <a:t>Berufsorientierung</a:t>
            </a:r>
          </a:p>
          <a:p>
            <a:r>
              <a:rPr lang="de-DE" sz="2000" dirty="0">
                <a:solidFill>
                  <a:prstClr val="black"/>
                </a:solidFill>
                <a:latin typeface="+mn-lt"/>
                <a:cs typeface="Arial" panose="020B0604020202020204" pitchFamily="34" charset="0"/>
              </a:rPr>
              <a:t>	</a:t>
            </a:r>
            <a:r>
              <a:rPr lang="de-DE" sz="2000" dirty="0" smtClean="0">
                <a:solidFill>
                  <a:prstClr val="black"/>
                </a:solidFill>
                <a:latin typeface="+mn-lt"/>
                <a:cs typeface="Arial" panose="020B0604020202020204" pitchFamily="34" charset="0"/>
              </a:rPr>
              <a:t>Medienbildung</a:t>
            </a:r>
          </a:p>
          <a:p>
            <a:r>
              <a:rPr lang="de-DE" sz="2000" dirty="0" smtClean="0">
                <a:solidFill>
                  <a:prstClr val="black"/>
                </a:solidFill>
                <a:latin typeface="+mn-lt"/>
                <a:cs typeface="Arial" panose="020B0604020202020204" pitchFamily="34" charset="0"/>
              </a:rPr>
              <a:t>-    Soziokulturelles Orientierungswissen / Themen sind vor den Kompetenzen </a:t>
            </a:r>
          </a:p>
          <a:p>
            <a:r>
              <a:rPr lang="de-DE" sz="2000" dirty="0">
                <a:solidFill>
                  <a:prstClr val="black"/>
                </a:solidFill>
                <a:latin typeface="+mn-lt"/>
                <a:cs typeface="Arial" panose="020B0604020202020204" pitchFamily="34" charset="0"/>
              </a:rPr>
              <a:t> </a:t>
            </a:r>
            <a:r>
              <a:rPr lang="de-DE" sz="2000" dirty="0" smtClean="0">
                <a:solidFill>
                  <a:prstClr val="black"/>
                </a:solidFill>
                <a:latin typeface="+mn-lt"/>
                <a:cs typeface="Arial" panose="020B0604020202020204" pitchFamily="34" charset="0"/>
              </a:rPr>
              <a:t>    aufgelistet.</a:t>
            </a:r>
          </a:p>
          <a:p>
            <a:pPr marL="285750" indent="-285750">
              <a:buFontTx/>
              <a:buChar char="-"/>
            </a:pPr>
            <a:r>
              <a:rPr lang="de-DE" sz="2000" dirty="0" smtClean="0">
                <a:solidFill>
                  <a:prstClr val="black"/>
                </a:solidFill>
                <a:latin typeface="+mn-lt"/>
                <a:cs typeface="Arial" panose="020B0604020202020204" pitchFamily="34" charset="0"/>
              </a:rPr>
              <a:t>Verwendung von Operatoren, die in einer Liste am Ende der Fachpläne definiert sind</a:t>
            </a:r>
          </a:p>
          <a:p>
            <a:pPr marL="285750" indent="-285750">
              <a:buFontTx/>
              <a:buChar char="-"/>
            </a:pPr>
            <a:r>
              <a:rPr lang="de-DE" sz="2000" dirty="0" smtClean="0">
                <a:latin typeface="+mn-lt"/>
                <a:cs typeface="Arial" panose="020B0604020202020204" pitchFamily="34" charset="0"/>
              </a:rPr>
              <a:t>Verbindliche Ganzschriftlektüre</a:t>
            </a:r>
          </a:p>
          <a:p>
            <a:pPr marL="285750" indent="-285750">
              <a:buFontTx/>
              <a:buChar char="-"/>
            </a:pPr>
            <a:r>
              <a:rPr lang="de-DE" sz="2000" dirty="0" smtClean="0">
                <a:latin typeface="+mn-lt"/>
                <a:cs typeface="Arial" panose="020B0604020202020204" pitchFamily="34" charset="0"/>
              </a:rPr>
              <a:t>gleiche Kriterien für den Schwierigkeitsgrad der Textgrundlagen </a:t>
            </a:r>
            <a:r>
              <a:rPr lang="de-DE" sz="2000" dirty="0">
                <a:latin typeface="+mn-lt"/>
                <a:cs typeface="Arial" pitchFamily="34" charset="0"/>
              </a:rPr>
              <a:t>in </a:t>
            </a:r>
            <a:r>
              <a:rPr lang="de-DE" sz="2000" dirty="0" smtClean="0">
                <a:latin typeface="+mn-lt"/>
                <a:cs typeface="Arial" pitchFamily="34" charset="0"/>
              </a:rPr>
              <a:t>den</a:t>
            </a:r>
            <a:r>
              <a:rPr lang="de-DE" sz="2000" dirty="0">
                <a:solidFill>
                  <a:prstClr val="black"/>
                </a:solidFill>
                <a:latin typeface="+mn-lt"/>
                <a:cs typeface="Arial" panose="020B0604020202020204" pitchFamily="34" charset="0"/>
              </a:rPr>
              <a:t> </a:t>
            </a:r>
            <a:r>
              <a:rPr lang="de-DE" sz="2000" dirty="0" smtClean="0">
                <a:solidFill>
                  <a:prstClr val="black"/>
                </a:solidFill>
                <a:latin typeface="+mn-lt"/>
                <a:cs typeface="Arial" panose="020B0604020202020204" pitchFamily="34" charset="0"/>
              </a:rPr>
              <a:t>Plänen aller modernen Fremdsprachen (s. Kompetenzbeschreibungen HV, LV)</a:t>
            </a:r>
            <a:endParaRPr lang="de-DE" sz="2000" dirty="0">
              <a:latin typeface="+mn-lt"/>
              <a:cs typeface="Arial" pitchFamily="34" charset="0"/>
            </a:endParaRPr>
          </a:p>
        </p:txBody>
      </p:sp>
    </p:spTree>
    <p:extLst>
      <p:ext uri="{BB962C8B-B14F-4D97-AF65-F5344CB8AC3E}">
        <p14:creationId xmlns:p14="http://schemas.microsoft.com/office/powerpoint/2010/main" val="162379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844824"/>
            <a:ext cx="8229600" cy="4032448"/>
          </a:xfrm>
        </p:spPr>
        <p:txBody>
          <a:bodyPr/>
          <a:lstStyle/>
          <a:p>
            <a:pPr marL="0" indent="0">
              <a:buNone/>
            </a:pPr>
            <a:r>
              <a:rPr lang="de-DE" sz="2000" dirty="0" smtClean="0">
                <a:latin typeface="+mn-lt"/>
              </a:rPr>
              <a:t>Beispiel: Französisch als 2. Fremdsprache (Gymnasium), Klassen 9/10 </a:t>
            </a:r>
            <a:r>
              <a:rPr lang="de-DE" sz="900" dirty="0" smtClean="0">
                <a:latin typeface="+mn-lt"/>
                <a:hlinkClick r:id="rId2"/>
              </a:rPr>
              <a:t>1</a:t>
            </a:r>
            <a:r>
              <a:rPr lang="de-DE" sz="900" dirty="0" smtClean="0">
                <a:latin typeface="+mn-lt"/>
              </a:rPr>
              <a:t>   </a:t>
            </a:r>
            <a:endParaRPr lang="de-DE" sz="2000" dirty="0">
              <a:latin typeface="+mn-lt"/>
            </a:endParaRPr>
          </a:p>
          <a:p>
            <a:pPr marL="0" indent="0">
              <a:buNone/>
            </a:pPr>
            <a:endParaRPr lang="de-DE" sz="2000" dirty="0" smtClean="0">
              <a:latin typeface="+mn-lt"/>
            </a:endParaRPr>
          </a:p>
          <a:p>
            <a:pPr marL="0" indent="0">
              <a:buNone/>
            </a:pPr>
            <a:r>
              <a:rPr lang="de-DE" sz="2000" dirty="0" smtClean="0">
                <a:latin typeface="+mn-lt"/>
              </a:rPr>
              <a:t>Aufbau der Seiten der online-Plattform:</a:t>
            </a:r>
          </a:p>
          <a:p>
            <a:pPr>
              <a:buFontTx/>
              <a:buChar char="-"/>
            </a:pPr>
            <a:r>
              <a:rPr lang="de-DE" sz="2000" dirty="0" smtClean="0">
                <a:latin typeface="+mn-lt"/>
              </a:rPr>
              <a:t>Unterstreichungen im Plan der Klassen 9/10 markieren den Stand, den die Schülerinnen und Schüler in Klasse 10 (Gymnasium) erwerben. Er liegt oberhalb des Standes, den die Lernenden im E-Niveau in Klasse 10 der Gemeinschaftsschule erreichen.</a:t>
            </a:r>
          </a:p>
          <a:p>
            <a:pPr>
              <a:buFontTx/>
              <a:buChar char="-"/>
            </a:pPr>
            <a:r>
              <a:rPr lang="de-DE" sz="2000" dirty="0" smtClean="0">
                <a:latin typeface="+mn-lt"/>
              </a:rPr>
              <a:t>Verweis auf Leitperspektiven, zum Beispiel </a:t>
            </a:r>
          </a:p>
          <a:p>
            <a:pPr marL="0" indent="0">
              <a:buNone/>
            </a:pPr>
            <a:r>
              <a:rPr lang="de-DE" sz="2000" dirty="0" smtClean="0">
                <a:latin typeface="+mn-lt"/>
              </a:rPr>
              <a:t>      Bildung für Toleranz und Akzeptanz von Vielfalt</a:t>
            </a:r>
          </a:p>
          <a:p>
            <a:pPr>
              <a:buFontTx/>
              <a:buChar char="-"/>
            </a:pPr>
            <a:r>
              <a:rPr lang="de-DE" sz="2000" dirty="0" smtClean="0">
                <a:latin typeface="+mn-lt"/>
              </a:rPr>
              <a:t>Funktion durchgezogener und gestrichelter Linien</a:t>
            </a:r>
          </a:p>
          <a:p>
            <a:pPr>
              <a:buFontTx/>
              <a:buChar char="-"/>
            </a:pPr>
            <a:r>
              <a:rPr lang="de-DE" sz="2000" dirty="0" smtClean="0">
                <a:latin typeface="+mn-lt"/>
              </a:rPr>
              <a:t>Beschreibung der Leitperspektive, Liste aller Spiegelstriche</a:t>
            </a:r>
          </a:p>
        </p:txBody>
      </p:sp>
      <p:sp>
        <p:nvSpPr>
          <p:cNvPr id="3" name="Rechteck 2"/>
          <p:cNvSpPr/>
          <p:nvPr/>
        </p:nvSpPr>
        <p:spPr>
          <a:xfrm>
            <a:off x="251520" y="980728"/>
            <a:ext cx="8640960" cy="461665"/>
          </a:xfrm>
          <a:prstGeom prst="rect">
            <a:avLst/>
          </a:prstGeom>
          <a:solidFill>
            <a:srgbClr val="FFFF99"/>
          </a:solidFill>
          <a:ln>
            <a:noFill/>
          </a:ln>
        </p:spPr>
        <p:txBody>
          <a:bodyPr wrap="square">
            <a:spAutoFit/>
          </a:bodyPr>
          <a:lstStyle/>
          <a:p>
            <a:pPr algn="ctr"/>
            <a:r>
              <a:rPr lang="de-DE" dirty="0" smtClean="0">
                <a:solidFill>
                  <a:prstClr val="black"/>
                </a:solidFill>
                <a:latin typeface="Calibri"/>
                <a:cs typeface="Calibri"/>
              </a:rPr>
              <a:t>Soziokulturelles Orientierungswissen / Themen</a:t>
            </a:r>
            <a:endParaRPr lang="de-DE" dirty="0">
              <a:solidFill>
                <a:prstClr val="black"/>
              </a:solidFill>
              <a:latin typeface="Calibri"/>
              <a:cs typeface="Calibri"/>
            </a:endParaRPr>
          </a:p>
        </p:txBody>
      </p:sp>
    </p:spTree>
    <p:extLst>
      <p:ext uri="{BB962C8B-B14F-4D97-AF65-F5344CB8AC3E}">
        <p14:creationId xmlns:p14="http://schemas.microsoft.com/office/powerpoint/2010/main" val="399240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endParaRPr lang="de-DE" dirty="0" smtClean="0">
              <a:latin typeface="+mn-lt"/>
            </a:endParaRPr>
          </a:p>
          <a:p>
            <a:pPr marL="0" indent="0">
              <a:buNone/>
            </a:pPr>
            <a:endParaRPr lang="de-DE" dirty="0">
              <a:latin typeface="+mn-lt"/>
            </a:endParaRPr>
          </a:p>
          <a:p>
            <a:pPr marL="0" indent="0" algn="just">
              <a:buNone/>
            </a:pPr>
            <a:r>
              <a:rPr lang="de-DE" dirty="0" smtClean="0">
                <a:latin typeface="+mn-lt"/>
              </a:rPr>
              <a:t>Bitte </a:t>
            </a:r>
            <a:r>
              <a:rPr lang="de-DE" dirty="0">
                <a:latin typeface="+mn-lt"/>
              </a:rPr>
              <a:t>suchen Sie aus den folgenden Teilkompetenzen diejenigen heraus, die Sie der Klassenstufe 6/7/8 zuordnen würden, </a:t>
            </a:r>
            <a:r>
              <a:rPr lang="de-DE" dirty="0" err="1" smtClean="0">
                <a:latin typeface="+mn-lt"/>
              </a:rPr>
              <a:t>mar</a:t>
            </a:r>
            <a:r>
              <a:rPr lang="de-DE" dirty="0" smtClean="0">
                <a:latin typeface="+mn-lt"/>
              </a:rPr>
              <a:t>- </a:t>
            </a:r>
            <a:r>
              <a:rPr lang="de-DE" dirty="0" err="1" smtClean="0">
                <a:latin typeface="+mn-lt"/>
              </a:rPr>
              <a:t>kieren</a:t>
            </a:r>
            <a:r>
              <a:rPr lang="de-DE" dirty="0" smtClean="0">
                <a:latin typeface="+mn-lt"/>
              </a:rPr>
              <a:t> </a:t>
            </a:r>
            <a:r>
              <a:rPr lang="de-DE" dirty="0">
                <a:latin typeface="+mn-lt"/>
              </a:rPr>
              <a:t>Sie die für Sie relevanten Schlüsselwörter  und </a:t>
            </a:r>
            <a:r>
              <a:rPr lang="de-DE" dirty="0" smtClean="0">
                <a:latin typeface="+mn-lt"/>
              </a:rPr>
              <a:t>bestimmen </a:t>
            </a:r>
            <a:r>
              <a:rPr lang="de-DE" dirty="0">
                <a:latin typeface="+mn-lt"/>
              </a:rPr>
              <a:t>Sie den Kompetenzbereich. </a:t>
            </a:r>
          </a:p>
        </p:txBody>
      </p:sp>
      <p:sp>
        <p:nvSpPr>
          <p:cNvPr id="3" name="Rechteck 2"/>
          <p:cNvSpPr/>
          <p:nvPr/>
        </p:nvSpPr>
        <p:spPr>
          <a:xfrm>
            <a:off x="179512" y="964499"/>
            <a:ext cx="8784976" cy="461665"/>
          </a:xfrm>
          <a:prstGeom prst="rect">
            <a:avLst/>
          </a:prstGeom>
          <a:solidFill>
            <a:srgbClr val="FFFF99"/>
          </a:solidFill>
        </p:spPr>
        <p:txBody>
          <a:bodyPr wrap="square">
            <a:spAutoFit/>
          </a:bodyPr>
          <a:lstStyle/>
          <a:p>
            <a:pPr algn="ctr"/>
            <a:r>
              <a:rPr lang="de-DE" dirty="0" smtClean="0">
                <a:solidFill>
                  <a:prstClr val="black"/>
                </a:solidFill>
                <a:latin typeface="Calibri"/>
                <a:cs typeface="Calibri"/>
              </a:rPr>
              <a:t>Inhaltsbezogene Kompetenzen: Zuordnungsaufgabe</a:t>
            </a:r>
            <a:endParaRPr lang="de-DE" dirty="0">
              <a:solidFill>
                <a:prstClr val="black"/>
              </a:solidFill>
              <a:latin typeface="Calibri"/>
              <a:cs typeface="Calibri"/>
            </a:endParaRPr>
          </a:p>
        </p:txBody>
      </p:sp>
    </p:spTree>
    <p:extLst>
      <p:ext uri="{BB962C8B-B14F-4D97-AF65-F5344CB8AC3E}">
        <p14:creationId xmlns:p14="http://schemas.microsoft.com/office/powerpoint/2010/main" val="322608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b="1" dirty="0" smtClean="0">
                <a:latin typeface="+mn-lt"/>
              </a:rPr>
              <a:t>Aufbau der interkulturellen kommunikativen Kompetenz:</a:t>
            </a:r>
          </a:p>
          <a:p>
            <a:pPr>
              <a:buFontTx/>
              <a:buChar char="-"/>
            </a:pPr>
            <a:r>
              <a:rPr lang="de-DE" sz="2000" dirty="0" smtClean="0">
                <a:latin typeface="+mn-lt"/>
              </a:rPr>
              <a:t>enthält von Anfang an kommunikative Elemente</a:t>
            </a:r>
          </a:p>
          <a:p>
            <a:pPr>
              <a:buFontTx/>
              <a:buChar char="-"/>
            </a:pPr>
            <a:r>
              <a:rPr lang="de-DE" sz="2000" dirty="0">
                <a:latin typeface="+mn-lt"/>
              </a:rPr>
              <a:t>i</a:t>
            </a:r>
            <a:r>
              <a:rPr lang="de-DE" sz="2000" dirty="0" smtClean="0">
                <a:latin typeface="+mn-lt"/>
              </a:rPr>
              <a:t>nterkulturelles </a:t>
            </a:r>
            <a:r>
              <a:rPr lang="de-DE" sz="2000" dirty="0">
                <a:latin typeface="+mn-lt"/>
              </a:rPr>
              <a:t>Wissen wird aufgebaut</a:t>
            </a:r>
            <a:r>
              <a:rPr lang="de-DE" sz="2000" dirty="0" smtClean="0">
                <a:latin typeface="+mn-lt"/>
              </a:rPr>
              <a:t>:</a:t>
            </a:r>
            <a:endParaRPr lang="de-DE" sz="2000" dirty="0">
              <a:latin typeface="+mn-lt"/>
            </a:endParaRPr>
          </a:p>
          <a:p>
            <a:pPr lvl="1">
              <a:buFontTx/>
              <a:buChar char="-"/>
            </a:pPr>
            <a:r>
              <a:rPr lang="de-DE" sz="2000" dirty="0" smtClean="0">
                <a:latin typeface="+mn-lt"/>
              </a:rPr>
              <a:t>Gegenüberstellung </a:t>
            </a:r>
            <a:r>
              <a:rPr lang="de-DE" sz="900" dirty="0" smtClean="0">
                <a:latin typeface="+mn-lt"/>
                <a:hlinkClick r:id="rId2"/>
              </a:rPr>
              <a:t>1</a:t>
            </a:r>
            <a:endParaRPr lang="de-DE" sz="900" dirty="0">
              <a:latin typeface="+mn-lt"/>
            </a:endParaRPr>
          </a:p>
          <a:p>
            <a:pPr lvl="1">
              <a:buFontTx/>
              <a:buChar char="-"/>
            </a:pPr>
            <a:r>
              <a:rPr lang="de-DE" sz="2000" dirty="0" smtClean="0">
                <a:latin typeface="+mn-lt"/>
              </a:rPr>
              <a:t>Vergleich </a:t>
            </a:r>
            <a:r>
              <a:rPr lang="de-DE" sz="900" dirty="0" smtClean="0">
                <a:latin typeface="+mn-lt"/>
                <a:hlinkClick r:id="rId3"/>
              </a:rPr>
              <a:t>2</a:t>
            </a:r>
            <a:endParaRPr lang="de-DE" sz="900" dirty="0">
              <a:latin typeface="+mn-lt"/>
            </a:endParaRPr>
          </a:p>
          <a:p>
            <a:pPr lvl="1">
              <a:buFontTx/>
              <a:buChar char="-"/>
            </a:pPr>
            <a:r>
              <a:rPr lang="de-DE" sz="2000" dirty="0" smtClean="0">
                <a:latin typeface="+mn-lt"/>
              </a:rPr>
              <a:t>Erklärung </a:t>
            </a:r>
            <a:r>
              <a:rPr lang="de-DE" sz="900" dirty="0" smtClean="0">
                <a:latin typeface="+mn-lt"/>
                <a:hlinkClick r:id="rId4"/>
              </a:rPr>
              <a:t>3</a:t>
            </a:r>
            <a:endParaRPr lang="de-DE" sz="900" dirty="0">
              <a:latin typeface="+mn-lt"/>
            </a:endParaRPr>
          </a:p>
          <a:p>
            <a:pPr lvl="1">
              <a:buFontTx/>
              <a:buChar char="-"/>
            </a:pPr>
            <a:r>
              <a:rPr lang="de-DE" sz="2000" dirty="0">
                <a:latin typeface="+mn-lt"/>
              </a:rPr>
              <a:t>Bewertung mit der erforderlichen Distanz gegenüber dem eigenen und dem fremden </a:t>
            </a:r>
            <a:r>
              <a:rPr lang="de-DE" sz="2000" dirty="0" smtClean="0">
                <a:latin typeface="+mn-lt"/>
              </a:rPr>
              <a:t>Kulturraum </a:t>
            </a:r>
            <a:r>
              <a:rPr lang="de-DE" sz="900" dirty="0">
                <a:latin typeface="+mn-lt"/>
                <a:hlinkClick r:id="rId5"/>
              </a:rPr>
              <a:t>4</a:t>
            </a:r>
            <a:endParaRPr lang="de-DE" sz="900" dirty="0" smtClean="0">
              <a:latin typeface="+mn-lt"/>
            </a:endParaRPr>
          </a:p>
          <a:p>
            <a:pPr>
              <a:buFontTx/>
              <a:buChar char="-"/>
            </a:pPr>
            <a:r>
              <a:rPr lang="de-DE" sz="2000" dirty="0" smtClean="0">
                <a:latin typeface="+mn-lt"/>
              </a:rPr>
              <a:t>Perspektivwechsel </a:t>
            </a:r>
          </a:p>
          <a:p>
            <a:pPr>
              <a:buFontTx/>
              <a:buChar char="-"/>
            </a:pPr>
            <a:r>
              <a:rPr lang="de-DE" sz="2000" dirty="0" smtClean="0">
                <a:latin typeface="+mn-lt"/>
              </a:rPr>
              <a:t>Nutzung von fiktionalen und nichtfiktionalen Texten zum Aufbau eines Verständnisses für den französischsprachigen Kulturraum</a:t>
            </a:r>
          </a:p>
        </p:txBody>
      </p:sp>
      <p:sp>
        <p:nvSpPr>
          <p:cNvPr id="3" name="Rechteck 2"/>
          <p:cNvSpPr/>
          <p:nvPr/>
        </p:nvSpPr>
        <p:spPr>
          <a:xfrm>
            <a:off x="215516" y="980728"/>
            <a:ext cx="8712968" cy="461665"/>
          </a:xfrm>
          <a:prstGeom prst="rect">
            <a:avLst/>
          </a:prstGeom>
          <a:solidFill>
            <a:srgbClr val="FFFF99"/>
          </a:solidFill>
        </p:spPr>
        <p:txBody>
          <a:bodyPr wrap="square">
            <a:spAutoFit/>
          </a:bodyPr>
          <a:lstStyle/>
          <a:p>
            <a:pPr algn="ctr"/>
            <a:r>
              <a:rPr lang="de-DE" dirty="0" smtClean="0">
                <a:solidFill>
                  <a:prstClr val="black"/>
                </a:solidFill>
                <a:latin typeface="Calibri"/>
                <a:cs typeface="Calibri"/>
              </a:rPr>
              <a:t>Interkulturelle kommunikative Kompetenz</a:t>
            </a:r>
            <a:endParaRPr lang="de-DE" dirty="0">
              <a:solidFill>
                <a:prstClr val="black"/>
              </a:solidFill>
              <a:latin typeface="Calibri"/>
              <a:cs typeface="Calibri"/>
            </a:endParaRPr>
          </a:p>
        </p:txBody>
      </p:sp>
    </p:spTree>
    <p:extLst>
      <p:ext uri="{BB962C8B-B14F-4D97-AF65-F5344CB8AC3E}">
        <p14:creationId xmlns:p14="http://schemas.microsoft.com/office/powerpoint/2010/main" val="235158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Anlass und Eckpunkte</a:t>
            </a:r>
            <a:endParaRPr lang="de-DE" dirty="0"/>
          </a:p>
        </p:txBody>
      </p:sp>
      <p:sp>
        <p:nvSpPr>
          <p:cNvPr id="3" name="Rechteck 2"/>
          <p:cNvSpPr/>
          <p:nvPr/>
        </p:nvSpPr>
        <p:spPr>
          <a:xfrm>
            <a:off x="323528" y="1052736"/>
            <a:ext cx="8352928" cy="432048"/>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76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2800" dirty="0" smtClean="0"/>
              <a:t>Aufbau einer inhaltsbezogenen Kompetenz</a:t>
            </a:r>
            <a:br>
              <a:rPr lang="de-DE" sz="2800" dirty="0" smtClean="0"/>
            </a:br>
            <a:r>
              <a:rPr lang="de-DE" sz="2800" dirty="0"/>
              <a:t>am Beispiel des Leseverstehens</a:t>
            </a:r>
            <a:r>
              <a:rPr lang="de-DE" sz="4800" dirty="0"/>
              <a:t/>
            </a:r>
            <a:br>
              <a:rPr lang="de-DE" sz="4800" dirty="0"/>
            </a:br>
            <a:r>
              <a:rPr lang="de-DE" sz="2800" dirty="0" smtClean="0"/>
              <a:t/>
            </a:r>
            <a:br>
              <a:rPr lang="de-DE" sz="2800" dirty="0" smtClean="0"/>
            </a:br>
            <a:r>
              <a:rPr lang="de-DE" sz="2800" dirty="0"/>
              <a:t/>
            </a:r>
            <a:br>
              <a:rPr lang="de-DE" sz="2800" dirty="0"/>
            </a:br>
            <a:endParaRPr lang="de-DE" sz="2800" dirty="0"/>
          </a:p>
        </p:txBody>
      </p:sp>
      <p:sp>
        <p:nvSpPr>
          <p:cNvPr id="3" name="Untertitel 2"/>
          <p:cNvSpPr>
            <a:spLocks noGrp="1"/>
          </p:cNvSpPr>
          <p:nvPr>
            <p:ph type="subTitle" idx="1"/>
          </p:nvPr>
        </p:nvSpPr>
        <p:spPr/>
        <p:txBody>
          <a:bodyPr/>
          <a:lstStyle/>
          <a:p>
            <a:r>
              <a:rPr lang="de-DE" dirty="0" smtClean="0">
                <a:solidFill>
                  <a:schemeClr val="tx1"/>
                </a:solidFill>
                <a:latin typeface="+mn-lt"/>
              </a:rPr>
              <a:t>Französisch als </a:t>
            </a:r>
            <a:r>
              <a:rPr lang="de-DE" dirty="0">
                <a:solidFill>
                  <a:schemeClr val="tx1"/>
                </a:solidFill>
                <a:latin typeface="+mn-lt"/>
              </a:rPr>
              <a:t>2. </a:t>
            </a:r>
            <a:r>
              <a:rPr lang="de-DE" dirty="0" smtClean="0">
                <a:solidFill>
                  <a:schemeClr val="tx1"/>
                </a:solidFill>
                <a:latin typeface="+mn-lt"/>
              </a:rPr>
              <a:t>Fremdsprache (Gymnasium)</a:t>
            </a:r>
            <a:endParaRPr lang="de-DE" dirty="0">
              <a:solidFill>
                <a:schemeClr val="tx1"/>
              </a:solidFill>
              <a:latin typeface="+mn-lt"/>
            </a:endParaRPr>
          </a:p>
        </p:txBody>
      </p:sp>
      <p:sp>
        <p:nvSpPr>
          <p:cNvPr id="4" name="Rechteck 3"/>
          <p:cNvSpPr/>
          <p:nvPr/>
        </p:nvSpPr>
        <p:spPr>
          <a:xfrm>
            <a:off x="251520" y="980728"/>
            <a:ext cx="8640960" cy="461665"/>
          </a:xfrm>
          <a:prstGeom prst="rect">
            <a:avLst/>
          </a:prstGeom>
          <a:solidFill>
            <a:srgbClr val="FFFF99"/>
          </a:solidFill>
          <a:ln>
            <a:noFill/>
          </a:ln>
        </p:spPr>
        <p:txBody>
          <a:bodyPr wrap="square">
            <a:spAutoFit/>
          </a:bodyPr>
          <a:lstStyle/>
          <a:p>
            <a:pPr algn="ctr"/>
            <a:r>
              <a:rPr lang="de-DE" dirty="0" smtClean="0">
                <a:solidFill>
                  <a:prstClr val="black"/>
                </a:solidFill>
                <a:latin typeface="Calibri"/>
                <a:cs typeface="Calibri"/>
              </a:rPr>
              <a:t>Inhaltsbezogene Kompetenzen</a:t>
            </a:r>
            <a:endParaRPr lang="de-DE" dirty="0">
              <a:solidFill>
                <a:prstClr val="black"/>
              </a:solidFill>
              <a:latin typeface="Calibri"/>
              <a:cs typeface="Calibri"/>
            </a:endParaRPr>
          </a:p>
        </p:txBody>
      </p:sp>
      <p:sp>
        <p:nvSpPr>
          <p:cNvPr id="9" name="Titel 1"/>
          <p:cNvSpPr txBox="1">
            <a:spLocks/>
          </p:cNvSpPr>
          <p:nvPr/>
        </p:nvSpPr>
        <p:spPr>
          <a:xfrm>
            <a:off x="674295" y="2130425"/>
            <a:ext cx="7772400" cy="1470025"/>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de-DE" sz="2800" dirty="0" smtClean="0"/>
              <a:t>Aufbau einer inhaltsbezogenen Kompetenz</a:t>
            </a:r>
            <a:br>
              <a:rPr lang="de-DE" sz="2800" dirty="0" smtClean="0"/>
            </a:br>
            <a:r>
              <a:rPr lang="de-DE" sz="2800" dirty="0" smtClean="0"/>
              <a:t>am Beispiel des Leseverstehens</a:t>
            </a:r>
            <a:r>
              <a:rPr lang="de-DE" sz="4800" dirty="0" smtClean="0"/>
              <a:t/>
            </a:r>
            <a:br>
              <a:rPr lang="de-DE" sz="4800" dirty="0" smtClean="0"/>
            </a:br>
            <a:r>
              <a:rPr lang="de-DE" sz="2800" dirty="0" smtClean="0"/>
              <a:t/>
            </a:r>
            <a:br>
              <a:rPr lang="de-DE" sz="2800" dirty="0" smtClean="0"/>
            </a:br>
            <a:r>
              <a:rPr lang="de-DE" sz="2800" dirty="0" smtClean="0"/>
              <a:t/>
            </a:r>
            <a:br>
              <a:rPr lang="de-DE" sz="2800" dirty="0" smtClean="0"/>
            </a:br>
            <a:endParaRPr lang="de-DE" sz="2800" dirty="0"/>
          </a:p>
        </p:txBody>
      </p:sp>
    </p:spTree>
    <p:extLst>
      <p:ext uri="{BB962C8B-B14F-4D97-AF65-F5344CB8AC3E}">
        <p14:creationId xmlns:p14="http://schemas.microsoft.com/office/powerpoint/2010/main" val="217397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2060849"/>
            <a:ext cx="8229600" cy="3168352"/>
          </a:xfrm>
        </p:spPr>
        <p:txBody>
          <a:bodyPr/>
          <a:lstStyle/>
          <a:p>
            <a:pPr marL="0" indent="0">
              <a:buNone/>
            </a:pPr>
            <a:r>
              <a:rPr lang="de-DE" sz="2000" b="1" dirty="0" smtClean="0">
                <a:latin typeface="+mn-lt"/>
              </a:rPr>
              <a:t>Beispiel Leseverstehen: Kompetenzbeschreibung</a:t>
            </a:r>
          </a:p>
          <a:p>
            <a:pPr marL="0" indent="0">
              <a:buNone/>
            </a:pPr>
            <a:r>
              <a:rPr lang="de-DE" sz="2000" dirty="0" smtClean="0">
                <a:latin typeface="+mn-lt"/>
              </a:rPr>
              <a:t>Die Kompetenzbeschreibung stellt die Gesamtheit der Teilkompetenzen dar.</a:t>
            </a:r>
          </a:p>
          <a:p>
            <a:pPr marL="0" indent="0">
              <a:buNone/>
            </a:pPr>
            <a:endParaRPr lang="de-DE" sz="2000" dirty="0" smtClean="0">
              <a:latin typeface="+mn-lt"/>
            </a:endParaRPr>
          </a:p>
          <a:p>
            <a:pPr marL="0" indent="0">
              <a:buNone/>
            </a:pPr>
            <a:r>
              <a:rPr lang="de-DE" sz="2000" dirty="0" smtClean="0">
                <a:latin typeface="+mn-lt"/>
              </a:rPr>
              <a:t>Beim Leseverstehen zusätzlich:</a:t>
            </a:r>
          </a:p>
          <a:p>
            <a:pPr>
              <a:buFontTx/>
              <a:buChar char="-"/>
            </a:pPr>
            <a:r>
              <a:rPr lang="de-DE" sz="2000" dirty="0" smtClean="0">
                <a:latin typeface="+mn-lt"/>
              </a:rPr>
              <a:t>Kriterien für den Schwierigkeitsgrad der Texte, mit denen in der jeweiligen Stufe gearbeitet wird</a:t>
            </a:r>
          </a:p>
          <a:p>
            <a:pPr>
              <a:buFontTx/>
              <a:buChar char="-"/>
            </a:pPr>
            <a:r>
              <a:rPr lang="de-DE" sz="2000" dirty="0" smtClean="0">
                <a:latin typeface="+mn-lt"/>
              </a:rPr>
              <a:t>Hinweis auf die verpflichtende Lektüre einer Ganzschrift pro Schuljahr ab Klasse 7 (in Klasse 6: Empfehlung) </a:t>
            </a:r>
            <a:r>
              <a:rPr lang="de-DE" sz="900" dirty="0" smtClean="0">
                <a:latin typeface="+mn-lt"/>
                <a:hlinkClick r:id="rId2"/>
              </a:rPr>
              <a:t>1</a:t>
            </a:r>
            <a:endParaRPr lang="de-DE" sz="900" dirty="0">
              <a:latin typeface="+mn-lt"/>
            </a:endParaRPr>
          </a:p>
        </p:txBody>
      </p:sp>
      <p:sp>
        <p:nvSpPr>
          <p:cNvPr id="4" name="Rechteck 3"/>
          <p:cNvSpPr/>
          <p:nvPr/>
        </p:nvSpPr>
        <p:spPr>
          <a:xfrm>
            <a:off x="251520" y="984548"/>
            <a:ext cx="8640960" cy="461665"/>
          </a:xfrm>
          <a:prstGeom prst="rect">
            <a:avLst/>
          </a:prstGeom>
          <a:solidFill>
            <a:srgbClr val="FFFF99"/>
          </a:solidFill>
          <a:ln>
            <a:noFill/>
          </a:ln>
        </p:spPr>
        <p:txBody>
          <a:bodyPr wrap="square">
            <a:spAutoFit/>
          </a:bodyPr>
          <a:lstStyle/>
          <a:p>
            <a:pPr algn="ctr"/>
            <a:r>
              <a:rPr lang="de-DE" dirty="0">
                <a:solidFill>
                  <a:prstClr val="black"/>
                </a:solidFill>
                <a:latin typeface="Calibri"/>
                <a:cs typeface="Calibri"/>
              </a:rPr>
              <a:t>Inhaltsbezogene </a:t>
            </a:r>
            <a:r>
              <a:rPr lang="de-DE" dirty="0" smtClean="0">
                <a:solidFill>
                  <a:prstClr val="black"/>
                </a:solidFill>
                <a:latin typeface="Calibri"/>
                <a:cs typeface="Calibri"/>
              </a:rPr>
              <a:t>Kompetenzen: Kompetenzbeschreibung</a:t>
            </a:r>
            <a:endParaRPr lang="de-DE" dirty="0">
              <a:solidFill>
                <a:prstClr val="black"/>
              </a:solidFill>
              <a:latin typeface="Calibri"/>
              <a:cs typeface="Calibri"/>
            </a:endParaRPr>
          </a:p>
        </p:txBody>
      </p:sp>
    </p:spTree>
    <p:extLst>
      <p:ext uri="{BB962C8B-B14F-4D97-AF65-F5344CB8AC3E}">
        <p14:creationId xmlns:p14="http://schemas.microsoft.com/office/powerpoint/2010/main" val="29870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b="1" dirty="0" smtClean="0">
                <a:latin typeface="+mn-lt"/>
              </a:rPr>
              <a:t>Beispiel Leseverstehen: Anordnung der Teilkompetenzen:</a:t>
            </a:r>
          </a:p>
          <a:p>
            <a:pPr marL="0" indent="0">
              <a:buNone/>
            </a:pPr>
            <a:endParaRPr lang="de-DE" sz="2000" b="1" dirty="0">
              <a:latin typeface="+mn-lt"/>
            </a:endParaRPr>
          </a:p>
          <a:p>
            <a:pPr>
              <a:buFontTx/>
              <a:buChar char="-"/>
            </a:pPr>
            <a:r>
              <a:rPr lang="de-DE" sz="2000" dirty="0" smtClean="0">
                <a:latin typeface="+mn-lt"/>
              </a:rPr>
              <a:t>Informationsentnahme</a:t>
            </a:r>
          </a:p>
          <a:p>
            <a:pPr>
              <a:buFontTx/>
              <a:buChar char="-"/>
            </a:pPr>
            <a:r>
              <a:rPr lang="de-DE" sz="2000" dirty="0" smtClean="0">
                <a:latin typeface="+mn-lt"/>
              </a:rPr>
              <a:t>Textdurchdringung durch 	- Analyse</a:t>
            </a:r>
          </a:p>
          <a:p>
            <a:pPr marL="3200400" lvl="7" indent="0">
              <a:buNone/>
            </a:pPr>
            <a:r>
              <a:rPr lang="de-DE" sz="1600" dirty="0" smtClean="0"/>
              <a:t>	</a:t>
            </a:r>
            <a:r>
              <a:rPr lang="de-DE" dirty="0" smtClean="0"/>
              <a:t>- Produktion</a:t>
            </a:r>
          </a:p>
          <a:p>
            <a:pPr marL="0" indent="0">
              <a:buNone/>
            </a:pPr>
            <a:r>
              <a:rPr lang="de-DE" sz="2000" dirty="0" smtClean="0">
                <a:latin typeface="+mn-lt"/>
              </a:rPr>
              <a:t>				-&gt; </a:t>
            </a:r>
            <a:r>
              <a:rPr lang="de-DE" sz="2000" dirty="0">
                <a:latin typeface="+mn-lt"/>
              </a:rPr>
              <a:t>integrativer Kompetenzerwerb </a:t>
            </a:r>
            <a:r>
              <a:rPr lang="de-DE" sz="2000" dirty="0" smtClean="0">
                <a:latin typeface="+mn-lt"/>
              </a:rPr>
              <a:t>im 				     Bereich von </a:t>
            </a:r>
            <a:r>
              <a:rPr lang="de-DE" sz="2000" dirty="0">
                <a:latin typeface="+mn-lt"/>
              </a:rPr>
              <a:t>Leseverstehen und </a:t>
            </a:r>
            <a:r>
              <a:rPr lang="de-DE" sz="2000" dirty="0" smtClean="0">
                <a:latin typeface="+mn-lt"/>
              </a:rPr>
              <a:t>					     Schreiben bzw. Sprechen</a:t>
            </a:r>
            <a:endParaRPr lang="de-DE" sz="2000" dirty="0">
              <a:latin typeface="+mn-lt"/>
            </a:endParaRPr>
          </a:p>
          <a:p>
            <a:pPr>
              <a:buFontTx/>
              <a:buChar char="-"/>
            </a:pPr>
            <a:r>
              <a:rPr lang="de-DE" sz="2000" dirty="0" smtClean="0">
                <a:latin typeface="+mn-lt"/>
              </a:rPr>
              <a:t>Strategien und Methoden</a:t>
            </a:r>
          </a:p>
          <a:p>
            <a:pPr marL="0" indent="0">
              <a:buNone/>
            </a:pPr>
            <a:endParaRPr lang="de-DE" dirty="0"/>
          </a:p>
        </p:txBody>
      </p:sp>
      <p:sp>
        <p:nvSpPr>
          <p:cNvPr id="4" name="Rechteck 3"/>
          <p:cNvSpPr/>
          <p:nvPr/>
        </p:nvSpPr>
        <p:spPr>
          <a:xfrm>
            <a:off x="179512" y="1030714"/>
            <a:ext cx="8712968" cy="461665"/>
          </a:xfrm>
          <a:prstGeom prst="rect">
            <a:avLst/>
          </a:prstGeom>
          <a:solidFill>
            <a:srgbClr val="FFFF99"/>
          </a:solidFill>
          <a:ln>
            <a:noFill/>
          </a:ln>
        </p:spPr>
        <p:txBody>
          <a:bodyPr wrap="square">
            <a:spAutoFit/>
          </a:bodyPr>
          <a:lstStyle/>
          <a:p>
            <a:pPr algn="ctr"/>
            <a:r>
              <a:rPr lang="de-DE" dirty="0">
                <a:solidFill>
                  <a:prstClr val="black"/>
                </a:solidFill>
                <a:latin typeface="Calibri"/>
                <a:cs typeface="Calibri"/>
              </a:rPr>
              <a:t>Inhaltsbezogene Kompetenzen: </a:t>
            </a:r>
            <a:r>
              <a:rPr lang="de-DE" dirty="0" smtClean="0">
                <a:solidFill>
                  <a:prstClr val="black"/>
                </a:solidFill>
                <a:latin typeface="Calibri"/>
                <a:cs typeface="Calibri"/>
              </a:rPr>
              <a:t>Anordnung der Teilkompetenzen</a:t>
            </a:r>
            <a:endParaRPr lang="de-DE" dirty="0">
              <a:solidFill>
                <a:prstClr val="black"/>
              </a:solidFill>
              <a:latin typeface="Calibri"/>
              <a:cs typeface="Calibri"/>
            </a:endParaRPr>
          </a:p>
        </p:txBody>
      </p:sp>
    </p:spTree>
    <p:extLst>
      <p:ext uri="{BB962C8B-B14F-4D97-AF65-F5344CB8AC3E}">
        <p14:creationId xmlns:p14="http://schemas.microsoft.com/office/powerpoint/2010/main" val="173473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
          <p:cNvSpPr/>
          <p:nvPr/>
        </p:nvSpPr>
        <p:spPr>
          <a:xfrm>
            <a:off x="251520" y="548680"/>
            <a:ext cx="8640960" cy="461665"/>
          </a:xfrm>
          <a:prstGeom prst="rect">
            <a:avLst/>
          </a:prstGeom>
          <a:solidFill>
            <a:srgbClr val="FFFF99"/>
          </a:solidFill>
        </p:spPr>
        <p:txBody>
          <a:bodyPr wrap="square">
            <a:spAutoFit/>
          </a:bodyPr>
          <a:lstStyle/>
          <a:p>
            <a:pPr algn="ctr"/>
            <a:r>
              <a:rPr lang="de-DE" dirty="0">
                <a:solidFill>
                  <a:prstClr val="black"/>
                </a:solidFill>
                <a:latin typeface="Calibri"/>
                <a:cs typeface="Calibri"/>
              </a:rPr>
              <a:t>Inhaltsbezogene Kompetenzen: </a:t>
            </a:r>
            <a:r>
              <a:rPr lang="de-DE" dirty="0" smtClean="0">
                <a:solidFill>
                  <a:prstClr val="black"/>
                </a:solidFill>
                <a:latin typeface="Calibri"/>
                <a:cs typeface="Calibri"/>
              </a:rPr>
              <a:t>Kompetenzaufbau</a:t>
            </a:r>
            <a:endParaRPr lang="de-DE" dirty="0">
              <a:solidFill>
                <a:prstClr val="black"/>
              </a:solidFill>
              <a:latin typeface="Calibri"/>
              <a:cs typeface="Calibri"/>
            </a:endParaRPr>
          </a:p>
        </p:txBody>
      </p:sp>
      <p:graphicFrame>
        <p:nvGraphicFramePr>
          <p:cNvPr id="5" name="Tabelle 4"/>
          <p:cNvGraphicFramePr>
            <a:graphicFrameLocks noGrp="1"/>
          </p:cNvGraphicFramePr>
          <p:nvPr>
            <p:extLst>
              <p:ext uri="{D42A27DB-BD31-4B8C-83A1-F6EECF244321}">
                <p14:modId xmlns:p14="http://schemas.microsoft.com/office/powerpoint/2010/main" val="3054355413"/>
              </p:ext>
            </p:extLst>
          </p:nvPr>
        </p:nvGraphicFramePr>
        <p:xfrm>
          <a:off x="179512" y="2060848"/>
          <a:ext cx="8784976" cy="4359270"/>
        </p:xfrm>
        <a:graphic>
          <a:graphicData uri="http://schemas.openxmlformats.org/drawingml/2006/table">
            <a:tbl>
              <a:tblPr firstRow="1" bandRow="1">
                <a:tableStyleId>{5C22544A-7EE6-4342-B048-85BDC9FD1C3A}</a:tableStyleId>
              </a:tblPr>
              <a:tblGrid>
                <a:gridCol w="2196244"/>
                <a:gridCol w="2196244"/>
                <a:gridCol w="2196244"/>
                <a:gridCol w="2196244"/>
              </a:tblGrid>
              <a:tr h="415440">
                <a:tc>
                  <a:txBody>
                    <a:bodyPr/>
                    <a:lstStyle/>
                    <a:p>
                      <a:pPr algn="ctr"/>
                      <a:r>
                        <a:rPr lang="de-DE" sz="1800" dirty="0" smtClean="0"/>
                        <a:t>1. FS, Klassen 5/6</a:t>
                      </a:r>
                      <a:endParaRPr lang="de-DE" sz="1800" dirty="0"/>
                    </a:p>
                  </a:txBody>
                  <a:tcPr/>
                </a:tc>
                <a:tc>
                  <a:txBody>
                    <a:bodyPr/>
                    <a:lstStyle/>
                    <a:p>
                      <a:pPr algn="ctr"/>
                      <a:r>
                        <a:rPr lang="de-DE" dirty="0" smtClean="0"/>
                        <a:t>2. FS,</a:t>
                      </a:r>
                      <a:r>
                        <a:rPr lang="de-DE" baseline="0" dirty="0" smtClean="0"/>
                        <a:t> Klassen 6/7/8</a:t>
                      </a:r>
                      <a:endParaRPr lang="de-DE" dirty="0"/>
                    </a:p>
                  </a:txBody>
                  <a:tcPr/>
                </a:tc>
                <a:tc>
                  <a:txBody>
                    <a:bodyPr/>
                    <a:lstStyle/>
                    <a:p>
                      <a:pPr algn="ctr"/>
                      <a:r>
                        <a:rPr lang="de-DE" dirty="0" smtClean="0"/>
                        <a:t>2. FS, Klassen 9/10</a:t>
                      </a:r>
                      <a:endParaRPr lang="de-DE" dirty="0"/>
                    </a:p>
                  </a:txBody>
                  <a:tcPr/>
                </a:tc>
                <a:tc>
                  <a:txBody>
                    <a:bodyPr/>
                    <a:lstStyle/>
                    <a:p>
                      <a:pPr algn="ctr"/>
                      <a:r>
                        <a:rPr lang="de-DE" dirty="0" smtClean="0"/>
                        <a:t>2. FS, Klassen 11/12</a:t>
                      </a:r>
                      <a:endParaRPr lang="de-DE" dirty="0"/>
                    </a:p>
                  </a:txBody>
                  <a:tcPr/>
                </a:tc>
              </a:tr>
              <a:tr h="3943830">
                <a:tc>
                  <a:txBody>
                    <a:bodyPr/>
                    <a:lstStyle/>
                    <a:p>
                      <a:r>
                        <a:rPr lang="de-DE" sz="1600" kern="1200" dirty="0" smtClean="0">
                          <a:solidFill>
                            <a:schemeClr val="dk1"/>
                          </a:solidFill>
                          <a:effectLst/>
                          <a:latin typeface="+mn-lt"/>
                          <a:ea typeface="+mn-ea"/>
                          <a:cs typeface="+mn-cs"/>
                        </a:rPr>
                        <a:t>(2) einem Text </a:t>
                      </a:r>
                      <a:r>
                        <a:rPr lang="de-DE" sz="1600" kern="1200" dirty="0" smtClean="0">
                          <a:solidFill>
                            <a:schemeClr val="tx1"/>
                          </a:solidFill>
                          <a:effectLst/>
                          <a:latin typeface="+mn-lt"/>
                          <a:ea typeface="+mn-ea"/>
                          <a:cs typeface="+mn-cs"/>
                        </a:rPr>
                        <a:t>eine oder mehrere unabhängige, aber benachbarte </a:t>
                      </a:r>
                      <a:r>
                        <a:rPr lang="de-DE" sz="1600" kern="1200" dirty="0" smtClean="0">
                          <a:solidFill>
                            <a:schemeClr val="dk1"/>
                          </a:solidFill>
                          <a:effectLst/>
                          <a:latin typeface="+mn-lt"/>
                          <a:ea typeface="+mn-ea"/>
                          <a:cs typeface="+mn-cs"/>
                        </a:rPr>
                        <a:t>und explizit ausgedrückte </a:t>
                      </a:r>
                      <a:r>
                        <a:rPr lang="de-DE" sz="1600" kern="1200" dirty="0" smtClean="0">
                          <a:solidFill>
                            <a:srgbClr val="0070C0"/>
                          </a:solidFill>
                          <a:effectLst/>
                          <a:latin typeface="+mn-lt"/>
                          <a:ea typeface="+mn-ea"/>
                          <a:cs typeface="+mn-cs"/>
                        </a:rPr>
                        <a:t>Informationen entnehmen </a:t>
                      </a:r>
                      <a:endParaRPr lang="de-DE" sz="1600" kern="1200" dirty="0">
                        <a:solidFill>
                          <a:srgbClr val="0070C0"/>
                        </a:solidFill>
                        <a:effectLst/>
                        <a:latin typeface="+mn-lt"/>
                        <a:ea typeface="+mn-ea"/>
                        <a:cs typeface="+mn-cs"/>
                      </a:endParaRPr>
                    </a:p>
                  </a:txBody>
                  <a:tcPr/>
                </a:tc>
                <a:tc>
                  <a:txBody>
                    <a:bodyPr/>
                    <a:lstStyle/>
                    <a:p>
                      <a:r>
                        <a:rPr lang="de-DE" sz="1600" kern="1200" dirty="0" smtClean="0">
                          <a:solidFill>
                            <a:schemeClr val="dk1"/>
                          </a:solidFill>
                          <a:effectLst/>
                          <a:latin typeface="+mn-lt"/>
                          <a:ea typeface="+mn-ea"/>
                          <a:cs typeface="+mn-cs"/>
                        </a:rPr>
                        <a:t>(2) einem Text </a:t>
                      </a:r>
                      <a:r>
                        <a:rPr lang="de-DE" sz="1600" kern="1200" dirty="0" err="1" smtClean="0">
                          <a:solidFill>
                            <a:schemeClr val="dk1"/>
                          </a:solidFill>
                          <a:effectLst/>
                          <a:latin typeface="+mn-lt"/>
                          <a:ea typeface="+mn-ea"/>
                          <a:cs typeface="+mn-cs"/>
                        </a:rPr>
                        <a:t>verschie</a:t>
                      </a:r>
                      <a:r>
                        <a:rPr lang="de-DE" sz="1600" kern="1200" dirty="0" smtClean="0">
                          <a:solidFill>
                            <a:schemeClr val="dk1"/>
                          </a:solidFill>
                          <a:effectLst/>
                          <a:latin typeface="+mn-lt"/>
                          <a:ea typeface="+mn-ea"/>
                          <a:cs typeface="+mn-cs"/>
                        </a:rPr>
                        <a:t>- </a:t>
                      </a:r>
                      <a:r>
                        <a:rPr lang="de-DE" sz="1600" kern="1200" dirty="0" err="1" smtClean="0">
                          <a:solidFill>
                            <a:schemeClr val="dk1"/>
                          </a:solidFill>
                          <a:effectLst/>
                          <a:latin typeface="+mn-lt"/>
                          <a:ea typeface="+mn-ea"/>
                          <a:cs typeface="+mn-cs"/>
                        </a:rPr>
                        <a:t>dene</a:t>
                      </a:r>
                      <a:r>
                        <a:rPr lang="de-DE" sz="1600" kern="1200" dirty="0" smtClean="0">
                          <a:solidFill>
                            <a:schemeClr val="dk1"/>
                          </a:solidFill>
                          <a:effectLst/>
                          <a:latin typeface="+mn-lt"/>
                          <a:ea typeface="+mn-ea"/>
                          <a:cs typeface="+mn-cs"/>
                        </a:rPr>
                        <a:t> über mehrere Textabschnitte verteilte, explizit ausgedrückte </a:t>
                      </a:r>
                      <a:r>
                        <a:rPr lang="de-DE" sz="1600" kern="1200" dirty="0" smtClean="0">
                          <a:solidFill>
                            <a:srgbClr val="0070C0"/>
                          </a:solidFill>
                          <a:effectLst/>
                          <a:latin typeface="+mn-lt"/>
                          <a:ea typeface="+mn-ea"/>
                          <a:cs typeface="+mn-cs"/>
                        </a:rPr>
                        <a:t>Informationen</a:t>
                      </a:r>
                      <a:r>
                        <a:rPr lang="de-DE" sz="1600" kern="1200" dirty="0" smtClean="0">
                          <a:solidFill>
                            <a:schemeClr val="dk1"/>
                          </a:solidFill>
                          <a:effectLst/>
                          <a:latin typeface="+mn-lt"/>
                          <a:ea typeface="+mn-ea"/>
                          <a:cs typeface="+mn-cs"/>
                        </a:rPr>
                        <a:t>, Zusammenhänge und Handlungslinien unter Anleitung beziehungs- weise mithilfe einer vorgegebenen Frage- </a:t>
                      </a:r>
                      <a:r>
                        <a:rPr lang="de-DE" sz="1600" kern="1200" dirty="0" err="1" smtClean="0">
                          <a:solidFill>
                            <a:schemeClr val="dk1"/>
                          </a:solidFill>
                          <a:effectLst/>
                          <a:latin typeface="+mn-lt"/>
                          <a:ea typeface="+mn-ea"/>
                          <a:cs typeface="+mn-cs"/>
                        </a:rPr>
                        <a:t>stellung</a:t>
                      </a:r>
                      <a:r>
                        <a:rPr lang="de-DE" sz="1600" kern="1200" dirty="0" smtClean="0">
                          <a:solidFill>
                            <a:schemeClr val="dk1"/>
                          </a:solidFill>
                          <a:effectLst/>
                          <a:latin typeface="+mn-lt"/>
                          <a:ea typeface="+mn-ea"/>
                          <a:cs typeface="+mn-cs"/>
                        </a:rPr>
                        <a:t> </a:t>
                      </a:r>
                      <a:r>
                        <a:rPr lang="de-DE" sz="1600" kern="1200" dirty="0" smtClean="0">
                          <a:solidFill>
                            <a:srgbClr val="0070C0"/>
                          </a:solidFill>
                          <a:effectLst/>
                          <a:latin typeface="+mn-lt"/>
                          <a:ea typeface="+mn-ea"/>
                          <a:cs typeface="+mn-cs"/>
                        </a:rPr>
                        <a:t>entnehmen</a:t>
                      </a:r>
                      <a:endParaRPr lang="de-DE" sz="1600" kern="1200" dirty="0">
                        <a:solidFill>
                          <a:srgbClr val="0070C0"/>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kern="1200" dirty="0" smtClean="0">
                          <a:solidFill>
                            <a:schemeClr val="dk1"/>
                          </a:solidFill>
                          <a:effectLst/>
                          <a:latin typeface="+mn-lt"/>
                          <a:ea typeface="+mn-ea"/>
                          <a:cs typeface="+mn-cs"/>
                        </a:rPr>
                        <a:t>(2) einem Text implizite oder explizite </a:t>
                      </a:r>
                      <a:r>
                        <a:rPr lang="de-DE" sz="1600" kern="1200" dirty="0" err="1" smtClean="0">
                          <a:solidFill>
                            <a:srgbClr val="0070C0"/>
                          </a:solidFill>
                          <a:effectLst/>
                          <a:latin typeface="+mn-lt"/>
                          <a:ea typeface="+mn-ea"/>
                          <a:cs typeface="+mn-cs"/>
                        </a:rPr>
                        <a:t>Informa</a:t>
                      </a:r>
                      <a:r>
                        <a:rPr lang="de-DE" sz="1600" kern="1200" dirty="0" smtClean="0">
                          <a:solidFill>
                            <a:srgbClr val="0070C0"/>
                          </a:solidFill>
                          <a:effectLst/>
                          <a:latin typeface="+mn-lt"/>
                          <a:ea typeface="+mn-ea"/>
                          <a:cs typeface="+mn-cs"/>
                        </a:rPr>
                        <a:t>- </a:t>
                      </a:r>
                      <a:r>
                        <a:rPr lang="de-DE" sz="1600" kern="1200" dirty="0" err="1" smtClean="0">
                          <a:solidFill>
                            <a:srgbClr val="0070C0"/>
                          </a:solidFill>
                          <a:effectLst/>
                          <a:latin typeface="+mn-lt"/>
                          <a:ea typeface="+mn-ea"/>
                          <a:cs typeface="+mn-cs"/>
                        </a:rPr>
                        <a:t>tionen</a:t>
                      </a:r>
                      <a:r>
                        <a:rPr lang="de-DE" sz="1600" kern="1200" dirty="0" smtClean="0">
                          <a:solidFill>
                            <a:schemeClr val="dk1"/>
                          </a:solidFill>
                          <a:effectLst/>
                          <a:latin typeface="+mn-lt"/>
                          <a:ea typeface="+mn-ea"/>
                          <a:cs typeface="+mn-cs"/>
                        </a:rPr>
                        <a:t>, beziehungs- weise Zusammenhänge,  logische Beziehungen (zum Beispiel Ursache-Wirkung) </a:t>
                      </a:r>
                      <a:r>
                        <a:rPr lang="de-DE" sz="1600" kern="1200" dirty="0" smtClean="0">
                          <a:solidFill>
                            <a:srgbClr val="0070C0"/>
                          </a:solidFill>
                          <a:effectLst/>
                          <a:latin typeface="+mn-lt"/>
                          <a:ea typeface="+mn-ea"/>
                          <a:cs typeface="+mn-cs"/>
                        </a:rPr>
                        <a:t>entnehmen</a:t>
                      </a:r>
                      <a:r>
                        <a:rPr lang="de-DE" sz="1600" kern="1200" dirty="0" smtClean="0">
                          <a:solidFill>
                            <a:schemeClr val="dk1"/>
                          </a:solidFill>
                          <a:effectLst/>
                          <a:latin typeface="+mn-lt"/>
                          <a:ea typeface="+mn-ea"/>
                          <a:cs typeface="+mn-cs"/>
                        </a:rPr>
                        <a:t>, auch wenn diese über mehrere Textabschnitte hinweg vermittelt werden, nicht immer unmittelbar zu </a:t>
                      </a:r>
                      <a:r>
                        <a:rPr lang="de-DE" sz="1600" kern="1200" dirty="0" err="1" smtClean="0">
                          <a:solidFill>
                            <a:schemeClr val="dk1"/>
                          </a:solidFill>
                          <a:effectLst/>
                          <a:latin typeface="+mn-lt"/>
                          <a:ea typeface="+mn-ea"/>
                          <a:cs typeface="+mn-cs"/>
                        </a:rPr>
                        <a:t>erken</a:t>
                      </a:r>
                      <a:r>
                        <a:rPr lang="de-DE" sz="1600" kern="1200" dirty="0" smtClean="0">
                          <a:solidFill>
                            <a:schemeClr val="dk1"/>
                          </a:solidFill>
                          <a:effectLst/>
                          <a:latin typeface="+mn-lt"/>
                          <a:ea typeface="+mn-ea"/>
                          <a:cs typeface="+mn-cs"/>
                        </a:rPr>
                        <a:t>- </a:t>
                      </a:r>
                      <a:r>
                        <a:rPr lang="de-DE" sz="1600" kern="1200" dirty="0" err="1" smtClean="0">
                          <a:solidFill>
                            <a:schemeClr val="dk1"/>
                          </a:solidFill>
                          <a:effectLst/>
                          <a:latin typeface="+mn-lt"/>
                          <a:ea typeface="+mn-ea"/>
                          <a:cs typeface="+mn-cs"/>
                        </a:rPr>
                        <a:t>nen</a:t>
                      </a:r>
                      <a:r>
                        <a:rPr lang="de-DE" sz="1600" kern="1200" dirty="0" smtClean="0">
                          <a:solidFill>
                            <a:schemeClr val="dk1"/>
                          </a:solidFill>
                          <a:effectLst/>
                          <a:latin typeface="+mn-lt"/>
                          <a:ea typeface="+mn-ea"/>
                          <a:cs typeface="+mn-cs"/>
                        </a:rPr>
                        <a:t> sind oder teilweise den eigenen </a:t>
                      </a:r>
                      <a:r>
                        <a:rPr lang="de-DE" sz="1600" kern="1200" dirty="0" err="1" smtClean="0">
                          <a:solidFill>
                            <a:schemeClr val="dk1"/>
                          </a:solidFill>
                          <a:effectLst/>
                          <a:latin typeface="+mn-lt"/>
                          <a:ea typeface="+mn-ea"/>
                          <a:cs typeface="+mn-cs"/>
                        </a:rPr>
                        <a:t>Erwar</a:t>
                      </a:r>
                      <a:r>
                        <a:rPr lang="de-DE" sz="1600" kern="1200" dirty="0" smtClean="0">
                          <a:solidFill>
                            <a:schemeClr val="dk1"/>
                          </a:solidFill>
                          <a:effectLst/>
                          <a:latin typeface="+mn-lt"/>
                          <a:ea typeface="+mn-ea"/>
                          <a:cs typeface="+mn-cs"/>
                        </a:rPr>
                        <a:t>- </a:t>
                      </a:r>
                      <a:r>
                        <a:rPr lang="de-DE" sz="1600" kern="1200" dirty="0" err="1" smtClean="0">
                          <a:solidFill>
                            <a:schemeClr val="dk1"/>
                          </a:solidFill>
                          <a:effectLst/>
                          <a:latin typeface="+mn-lt"/>
                          <a:ea typeface="+mn-ea"/>
                          <a:cs typeface="+mn-cs"/>
                        </a:rPr>
                        <a:t>tungen</a:t>
                      </a:r>
                      <a:r>
                        <a:rPr lang="de-DE" sz="1600" kern="1200" dirty="0" smtClean="0">
                          <a:solidFill>
                            <a:schemeClr val="dk1"/>
                          </a:solidFill>
                          <a:effectLst/>
                          <a:latin typeface="+mn-lt"/>
                          <a:ea typeface="+mn-ea"/>
                          <a:cs typeface="+mn-cs"/>
                        </a:rPr>
                        <a:t> zuwiderlaufen </a:t>
                      </a:r>
                    </a:p>
                  </a:txBody>
                  <a:tcPr/>
                </a:tc>
                <a:tc>
                  <a:txBody>
                    <a:bodyPr/>
                    <a:lstStyle/>
                    <a:p>
                      <a:r>
                        <a:rPr lang="de-DE" sz="1600" kern="1200" dirty="0" smtClean="0">
                          <a:solidFill>
                            <a:schemeClr val="dk1"/>
                          </a:solidFill>
                          <a:effectLst/>
                          <a:latin typeface="+mn-lt"/>
                          <a:ea typeface="+mn-ea"/>
                          <a:cs typeface="+mn-cs"/>
                        </a:rPr>
                        <a:t>(2) einem Text implizite oder explizite </a:t>
                      </a:r>
                      <a:r>
                        <a:rPr lang="de-DE" sz="1600" kern="1200" dirty="0" smtClean="0">
                          <a:solidFill>
                            <a:srgbClr val="0070C0"/>
                          </a:solidFill>
                          <a:effectLst/>
                          <a:latin typeface="+mn-lt"/>
                          <a:ea typeface="+mn-ea"/>
                          <a:cs typeface="+mn-cs"/>
                        </a:rPr>
                        <a:t>Informationen</a:t>
                      </a:r>
                      <a:r>
                        <a:rPr lang="de-DE" sz="1600" kern="1200" dirty="0" smtClean="0">
                          <a:solidFill>
                            <a:schemeClr val="dk1"/>
                          </a:solidFill>
                          <a:effectLst/>
                          <a:latin typeface="+mn-lt"/>
                          <a:ea typeface="+mn-ea"/>
                          <a:cs typeface="+mn-cs"/>
                        </a:rPr>
                        <a:t> beziehungsweise Zusammenhänge und logische Beziehungen (zum Beispiel Ursache-Wirkung) </a:t>
                      </a:r>
                      <a:r>
                        <a:rPr lang="de-DE" sz="1600" kern="1200" dirty="0" smtClean="0">
                          <a:solidFill>
                            <a:srgbClr val="0070C0"/>
                          </a:solidFill>
                          <a:effectLst/>
                          <a:latin typeface="+mn-lt"/>
                          <a:ea typeface="+mn-ea"/>
                          <a:cs typeface="+mn-cs"/>
                        </a:rPr>
                        <a:t>entnehmen</a:t>
                      </a:r>
                      <a:endParaRPr lang="de-DE" sz="1600" kern="1200" dirty="0">
                        <a:solidFill>
                          <a:srgbClr val="0070C0"/>
                        </a:solidFill>
                        <a:effectLst/>
                        <a:latin typeface="+mn-lt"/>
                        <a:ea typeface="+mn-ea"/>
                        <a:cs typeface="+mn-cs"/>
                      </a:endParaRPr>
                    </a:p>
                  </a:txBody>
                  <a:tcPr/>
                </a:tc>
              </a:tr>
            </a:tbl>
          </a:graphicData>
        </a:graphic>
      </p:graphicFrame>
      <p:sp>
        <p:nvSpPr>
          <p:cNvPr id="6" name="Inhaltsplatzhalter 5"/>
          <p:cNvSpPr>
            <a:spLocks noGrp="1"/>
          </p:cNvSpPr>
          <p:nvPr>
            <p:ph idx="1"/>
          </p:nvPr>
        </p:nvSpPr>
        <p:spPr>
          <a:xfrm>
            <a:off x="323528" y="1196752"/>
            <a:ext cx="8507288" cy="4497363"/>
          </a:xfrm>
        </p:spPr>
        <p:txBody>
          <a:bodyPr/>
          <a:lstStyle/>
          <a:p>
            <a:pPr marL="0" indent="0">
              <a:spcBef>
                <a:spcPts val="0"/>
              </a:spcBef>
              <a:buNone/>
            </a:pPr>
            <a:r>
              <a:rPr lang="de-DE" sz="2000" b="1" dirty="0" smtClean="0">
                <a:latin typeface="+mn-lt"/>
              </a:rPr>
              <a:t>Beispiel für den Kompetenzaufbau über alle Standardstufen</a:t>
            </a:r>
          </a:p>
          <a:p>
            <a:pPr marL="0" indent="0">
              <a:spcBef>
                <a:spcPts val="0"/>
              </a:spcBef>
              <a:buNone/>
            </a:pPr>
            <a:r>
              <a:rPr lang="de-DE" sz="2000" b="1" dirty="0" smtClean="0">
                <a:latin typeface="+mn-lt"/>
              </a:rPr>
              <a:t>Synopse Leseverstehen (1. und 2. Fremdsprache), Teilkompetenz 2</a:t>
            </a:r>
            <a:endParaRPr lang="de-DE" sz="2000" b="1" dirty="0">
              <a:latin typeface="+mn-lt"/>
            </a:endParaRPr>
          </a:p>
        </p:txBody>
      </p:sp>
    </p:spTree>
    <p:extLst>
      <p:ext uri="{BB962C8B-B14F-4D97-AF65-F5344CB8AC3E}">
        <p14:creationId xmlns:p14="http://schemas.microsoft.com/office/powerpoint/2010/main" val="34128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
          <p:cNvSpPr/>
          <p:nvPr/>
        </p:nvSpPr>
        <p:spPr>
          <a:xfrm>
            <a:off x="323528" y="548680"/>
            <a:ext cx="8640960" cy="461665"/>
          </a:xfrm>
          <a:prstGeom prst="rect">
            <a:avLst/>
          </a:prstGeom>
          <a:solidFill>
            <a:srgbClr val="FFFF99"/>
          </a:solidFill>
        </p:spPr>
        <p:txBody>
          <a:bodyPr wrap="square">
            <a:spAutoFit/>
          </a:bodyPr>
          <a:lstStyle/>
          <a:p>
            <a:pPr algn="ctr"/>
            <a:r>
              <a:rPr lang="de-DE" dirty="0">
                <a:solidFill>
                  <a:prstClr val="black"/>
                </a:solidFill>
                <a:latin typeface="Calibri"/>
                <a:cs typeface="Calibri"/>
              </a:rPr>
              <a:t>Inhaltsbezogene Kompetenzen: </a:t>
            </a:r>
            <a:r>
              <a:rPr lang="de-DE" dirty="0" smtClean="0">
                <a:solidFill>
                  <a:prstClr val="black"/>
                </a:solidFill>
                <a:latin typeface="Calibri"/>
                <a:cs typeface="Calibri"/>
              </a:rPr>
              <a:t>Kompetenzaufbau</a:t>
            </a:r>
            <a:endParaRPr lang="de-DE" dirty="0">
              <a:solidFill>
                <a:prstClr val="black"/>
              </a:solidFill>
              <a:latin typeface="Calibri"/>
              <a:cs typeface="Calibri"/>
            </a:endParaRPr>
          </a:p>
        </p:txBody>
      </p:sp>
      <p:graphicFrame>
        <p:nvGraphicFramePr>
          <p:cNvPr id="5" name="Tabelle 4"/>
          <p:cNvGraphicFramePr>
            <a:graphicFrameLocks noGrp="1"/>
          </p:cNvGraphicFramePr>
          <p:nvPr>
            <p:extLst>
              <p:ext uri="{D42A27DB-BD31-4B8C-83A1-F6EECF244321}">
                <p14:modId xmlns:p14="http://schemas.microsoft.com/office/powerpoint/2010/main" val="3168967558"/>
              </p:ext>
            </p:extLst>
          </p:nvPr>
        </p:nvGraphicFramePr>
        <p:xfrm>
          <a:off x="251520" y="2132856"/>
          <a:ext cx="8784976" cy="4608512"/>
        </p:xfrm>
        <a:graphic>
          <a:graphicData uri="http://schemas.openxmlformats.org/drawingml/2006/table">
            <a:tbl>
              <a:tblPr firstRow="1" bandRow="1">
                <a:tableStyleId>{5C22544A-7EE6-4342-B048-85BDC9FD1C3A}</a:tableStyleId>
              </a:tblPr>
              <a:tblGrid>
                <a:gridCol w="2196244"/>
                <a:gridCol w="2196244"/>
                <a:gridCol w="2196244"/>
                <a:gridCol w="2196244"/>
              </a:tblGrid>
              <a:tr h="439193">
                <a:tc>
                  <a:txBody>
                    <a:bodyPr/>
                    <a:lstStyle/>
                    <a:p>
                      <a:pPr algn="ctr"/>
                      <a:r>
                        <a:rPr lang="de-DE" sz="1800" dirty="0" smtClean="0"/>
                        <a:t>1. FS, Klassen 5/6</a:t>
                      </a:r>
                      <a:endParaRPr lang="de-DE" sz="1800" dirty="0"/>
                    </a:p>
                  </a:txBody>
                  <a:tcPr/>
                </a:tc>
                <a:tc>
                  <a:txBody>
                    <a:bodyPr/>
                    <a:lstStyle/>
                    <a:p>
                      <a:pPr algn="ctr"/>
                      <a:r>
                        <a:rPr lang="de-DE" dirty="0" smtClean="0"/>
                        <a:t>2. FS,</a:t>
                      </a:r>
                      <a:r>
                        <a:rPr lang="de-DE" baseline="0" dirty="0" smtClean="0"/>
                        <a:t> Klassen 6/7/8</a:t>
                      </a:r>
                      <a:endParaRPr lang="de-DE" dirty="0"/>
                    </a:p>
                  </a:txBody>
                  <a:tcPr/>
                </a:tc>
                <a:tc>
                  <a:txBody>
                    <a:bodyPr/>
                    <a:lstStyle/>
                    <a:p>
                      <a:pPr algn="ctr"/>
                      <a:r>
                        <a:rPr lang="de-DE" dirty="0" smtClean="0"/>
                        <a:t>2. FS, Klassen 9/10</a:t>
                      </a:r>
                      <a:endParaRPr lang="de-DE" dirty="0"/>
                    </a:p>
                  </a:txBody>
                  <a:tcPr/>
                </a:tc>
                <a:tc>
                  <a:txBody>
                    <a:bodyPr/>
                    <a:lstStyle/>
                    <a:p>
                      <a:pPr algn="ctr"/>
                      <a:r>
                        <a:rPr lang="de-DE" dirty="0" smtClean="0"/>
                        <a:t>2. FS, Klassen 11/12</a:t>
                      </a:r>
                      <a:endParaRPr lang="de-DE" dirty="0"/>
                    </a:p>
                  </a:txBody>
                  <a:tcPr/>
                </a:tc>
              </a:tr>
              <a:tr h="4169319">
                <a:tc>
                  <a:txBody>
                    <a:bodyPr/>
                    <a:lstStyle/>
                    <a:p>
                      <a:r>
                        <a:rPr lang="de-DE" sz="1600" kern="1200" dirty="0" smtClean="0">
                          <a:solidFill>
                            <a:schemeClr val="dk1"/>
                          </a:solidFill>
                          <a:effectLst/>
                          <a:latin typeface="+mn-lt"/>
                          <a:ea typeface="+mn-ea"/>
                          <a:cs typeface="+mn-cs"/>
                        </a:rPr>
                        <a:t>(2) einem Text </a:t>
                      </a:r>
                      <a:r>
                        <a:rPr lang="de-DE" sz="1600" kern="1200" dirty="0" smtClean="0">
                          <a:solidFill>
                            <a:srgbClr val="FF0000"/>
                          </a:solidFill>
                          <a:effectLst/>
                          <a:latin typeface="+mn-lt"/>
                          <a:ea typeface="+mn-ea"/>
                          <a:cs typeface="+mn-cs"/>
                        </a:rPr>
                        <a:t>eine oder mehrere unabhängige, aber benachbarte </a:t>
                      </a:r>
                      <a:r>
                        <a:rPr lang="de-DE" sz="1600" kern="1200" dirty="0" smtClean="0">
                          <a:solidFill>
                            <a:schemeClr val="dk1"/>
                          </a:solidFill>
                          <a:effectLst/>
                          <a:latin typeface="+mn-lt"/>
                          <a:ea typeface="+mn-ea"/>
                          <a:cs typeface="+mn-cs"/>
                        </a:rPr>
                        <a:t>und </a:t>
                      </a:r>
                      <a:r>
                        <a:rPr lang="de-DE" sz="1600" kern="1200" dirty="0" smtClean="0">
                          <a:solidFill>
                            <a:srgbClr val="00B050"/>
                          </a:solidFill>
                          <a:effectLst/>
                          <a:latin typeface="+mn-lt"/>
                          <a:ea typeface="+mn-ea"/>
                          <a:cs typeface="+mn-cs"/>
                        </a:rPr>
                        <a:t>explizit</a:t>
                      </a:r>
                      <a:r>
                        <a:rPr lang="de-DE" sz="1600" kern="1200" dirty="0" smtClean="0">
                          <a:solidFill>
                            <a:schemeClr val="dk1"/>
                          </a:solidFill>
                          <a:effectLst/>
                          <a:latin typeface="+mn-lt"/>
                          <a:ea typeface="+mn-ea"/>
                          <a:cs typeface="+mn-cs"/>
                        </a:rPr>
                        <a:t> ausgedrückte </a:t>
                      </a:r>
                      <a:r>
                        <a:rPr lang="de-DE" sz="1600" kern="1200" dirty="0" smtClean="0">
                          <a:solidFill>
                            <a:srgbClr val="0070C0"/>
                          </a:solidFill>
                          <a:effectLst/>
                          <a:latin typeface="+mn-lt"/>
                          <a:ea typeface="+mn-ea"/>
                          <a:cs typeface="+mn-cs"/>
                        </a:rPr>
                        <a:t>Informationen </a:t>
                      </a:r>
                      <a:r>
                        <a:rPr lang="de-DE" sz="1600" kern="1200" dirty="0" smtClean="0">
                          <a:solidFill>
                            <a:schemeClr val="dk1"/>
                          </a:solidFill>
                          <a:effectLst/>
                          <a:latin typeface="+mn-lt"/>
                          <a:ea typeface="+mn-ea"/>
                          <a:cs typeface="+mn-cs"/>
                        </a:rPr>
                        <a:t>entnehmen </a:t>
                      </a:r>
                      <a:endParaRPr lang="de-DE" sz="1600" kern="1200" dirty="0">
                        <a:solidFill>
                          <a:schemeClr val="dk1"/>
                        </a:solidFill>
                        <a:effectLst/>
                        <a:latin typeface="+mn-lt"/>
                        <a:ea typeface="+mn-ea"/>
                        <a:cs typeface="+mn-cs"/>
                      </a:endParaRPr>
                    </a:p>
                  </a:txBody>
                  <a:tcPr/>
                </a:tc>
                <a:tc>
                  <a:txBody>
                    <a:bodyPr/>
                    <a:lstStyle/>
                    <a:p>
                      <a:r>
                        <a:rPr lang="de-DE" sz="1600" kern="1200" dirty="0" smtClean="0">
                          <a:solidFill>
                            <a:schemeClr val="dk1"/>
                          </a:solidFill>
                          <a:effectLst/>
                          <a:latin typeface="+mn-lt"/>
                          <a:ea typeface="+mn-ea"/>
                          <a:cs typeface="+mn-cs"/>
                        </a:rPr>
                        <a:t>(2) einem Text </a:t>
                      </a:r>
                      <a:r>
                        <a:rPr lang="de-DE" sz="1600" kern="1200" dirty="0" err="1" smtClean="0">
                          <a:solidFill>
                            <a:srgbClr val="FF0000"/>
                          </a:solidFill>
                          <a:effectLst/>
                          <a:latin typeface="+mn-lt"/>
                          <a:ea typeface="+mn-ea"/>
                          <a:cs typeface="+mn-cs"/>
                        </a:rPr>
                        <a:t>verschie</a:t>
                      </a:r>
                      <a:r>
                        <a:rPr lang="de-DE" sz="1600" kern="1200" dirty="0" smtClean="0">
                          <a:solidFill>
                            <a:srgbClr val="FF0000"/>
                          </a:solidFill>
                          <a:effectLst/>
                          <a:latin typeface="+mn-lt"/>
                          <a:ea typeface="+mn-ea"/>
                          <a:cs typeface="+mn-cs"/>
                        </a:rPr>
                        <a:t>- </a:t>
                      </a:r>
                      <a:r>
                        <a:rPr lang="de-DE" sz="1600" kern="1200" dirty="0" err="1" smtClean="0">
                          <a:solidFill>
                            <a:srgbClr val="FF0000"/>
                          </a:solidFill>
                          <a:effectLst/>
                          <a:latin typeface="+mn-lt"/>
                          <a:ea typeface="+mn-ea"/>
                          <a:cs typeface="+mn-cs"/>
                        </a:rPr>
                        <a:t>dene</a:t>
                      </a:r>
                      <a:r>
                        <a:rPr lang="de-DE" sz="1600" kern="1200" dirty="0" smtClean="0">
                          <a:solidFill>
                            <a:srgbClr val="FF0000"/>
                          </a:solidFill>
                          <a:effectLst/>
                          <a:latin typeface="+mn-lt"/>
                          <a:ea typeface="+mn-ea"/>
                          <a:cs typeface="+mn-cs"/>
                        </a:rPr>
                        <a:t> über mehrere Textabschnitte verteilte</a:t>
                      </a:r>
                      <a:r>
                        <a:rPr lang="de-DE" sz="1600" kern="1200" dirty="0" smtClean="0">
                          <a:solidFill>
                            <a:schemeClr val="dk1"/>
                          </a:solidFill>
                          <a:effectLst/>
                          <a:latin typeface="+mn-lt"/>
                          <a:ea typeface="+mn-ea"/>
                          <a:cs typeface="+mn-cs"/>
                        </a:rPr>
                        <a:t>, </a:t>
                      </a:r>
                      <a:r>
                        <a:rPr lang="de-DE" sz="1600" kern="1200" dirty="0" smtClean="0">
                          <a:solidFill>
                            <a:srgbClr val="00B050"/>
                          </a:solidFill>
                          <a:effectLst/>
                          <a:latin typeface="+mn-lt"/>
                          <a:ea typeface="+mn-ea"/>
                          <a:cs typeface="+mn-cs"/>
                        </a:rPr>
                        <a:t>explizit</a:t>
                      </a:r>
                      <a:r>
                        <a:rPr lang="de-DE" sz="1600" kern="1200" dirty="0" smtClean="0">
                          <a:solidFill>
                            <a:schemeClr val="dk1"/>
                          </a:solidFill>
                          <a:effectLst/>
                          <a:latin typeface="+mn-lt"/>
                          <a:ea typeface="+mn-ea"/>
                          <a:cs typeface="+mn-cs"/>
                        </a:rPr>
                        <a:t> ausgedrückte </a:t>
                      </a:r>
                      <a:r>
                        <a:rPr lang="de-DE" sz="1600" kern="1200" dirty="0" smtClean="0">
                          <a:solidFill>
                            <a:srgbClr val="0070C0"/>
                          </a:solidFill>
                          <a:effectLst/>
                          <a:latin typeface="+mn-lt"/>
                          <a:ea typeface="+mn-ea"/>
                          <a:cs typeface="+mn-cs"/>
                        </a:rPr>
                        <a:t>Informationen, Zusammenhänge und Handlungslinien </a:t>
                      </a:r>
                      <a:r>
                        <a:rPr lang="de-DE" sz="1600" kern="1200" dirty="0" smtClean="0">
                          <a:solidFill>
                            <a:schemeClr val="dk1"/>
                          </a:solidFill>
                          <a:effectLst/>
                          <a:latin typeface="+mn-lt"/>
                          <a:ea typeface="+mn-ea"/>
                          <a:cs typeface="+mn-cs"/>
                        </a:rPr>
                        <a:t>unter </a:t>
                      </a:r>
                      <a:r>
                        <a:rPr lang="de-DE" sz="1600" kern="1200" dirty="0" smtClean="0">
                          <a:solidFill>
                            <a:srgbClr val="0070C0"/>
                          </a:solidFill>
                          <a:effectLst/>
                          <a:latin typeface="+mn-lt"/>
                          <a:ea typeface="+mn-ea"/>
                          <a:cs typeface="+mn-cs"/>
                        </a:rPr>
                        <a:t>Anleitung</a:t>
                      </a:r>
                      <a:r>
                        <a:rPr lang="de-DE" sz="1600" kern="1200" dirty="0" smtClean="0">
                          <a:solidFill>
                            <a:schemeClr val="dk1"/>
                          </a:solidFill>
                          <a:effectLst/>
                          <a:latin typeface="+mn-lt"/>
                          <a:ea typeface="+mn-ea"/>
                          <a:cs typeface="+mn-cs"/>
                        </a:rPr>
                        <a:t> beziehungs- weise mithilfe einer vorgegebenen Frage- </a:t>
                      </a:r>
                      <a:r>
                        <a:rPr lang="de-DE" sz="1600" kern="1200" dirty="0" err="1" smtClean="0">
                          <a:solidFill>
                            <a:schemeClr val="dk1"/>
                          </a:solidFill>
                          <a:effectLst/>
                          <a:latin typeface="+mn-lt"/>
                          <a:ea typeface="+mn-ea"/>
                          <a:cs typeface="+mn-cs"/>
                        </a:rPr>
                        <a:t>stellung</a:t>
                      </a:r>
                      <a:r>
                        <a:rPr lang="de-DE" sz="1600" kern="1200" dirty="0" smtClean="0">
                          <a:solidFill>
                            <a:schemeClr val="dk1"/>
                          </a:solidFill>
                          <a:effectLst/>
                          <a:latin typeface="+mn-lt"/>
                          <a:ea typeface="+mn-ea"/>
                          <a:cs typeface="+mn-cs"/>
                        </a:rPr>
                        <a:t> entnehmen</a:t>
                      </a:r>
                      <a:endParaRPr lang="de-DE" sz="1600"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kern="1200" dirty="0" smtClean="0">
                          <a:solidFill>
                            <a:schemeClr val="dk1"/>
                          </a:solidFill>
                          <a:effectLst/>
                          <a:latin typeface="+mn-lt"/>
                          <a:ea typeface="+mn-ea"/>
                          <a:cs typeface="+mn-cs"/>
                        </a:rPr>
                        <a:t>(2) einem Text </a:t>
                      </a:r>
                      <a:r>
                        <a:rPr lang="de-DE" sz="1600" kern="1200" dirty="0" smtClean="0">
                          <a:solidFill>
                            <a:srgbClr val="00B050"/>
                          </a:solidFill>
                          <a:effectLst/>
                          <a:latin typeface="+mn-lt"/>
                          <a:ea typeface="+mn-ea"/>
                          <a:cs typeface="+mn-cs"/>
                        </a:rPr>
                        <a:t>implizite oder explizite</a:t>
                      </a:r>
                      <a:r>
                        <a:rPr lang="de-DE" sz="1600" kern="1200" dirty="0" smtClean="0">
                          <a:solidFill>
                            <a:schemeClr val="dk1"/>
                          </a:solidFill>
                          <a:effectLst/>
                          <a:latin typeface="+mn-lt"/>
                          <a:ea typeface="+mn-ea"/>
                          <a:cs typeface="+mn-cs"/>
                        </a:rPr>
                        <a:t> </a:t>
                      </a:r>
                      <a:r>
                        <a:rPr lang="de-DE" sz="1600" kern="1200" dirty="0" err="1" smtClean="0">
                          <a:solidFill>
                            <a:srgbClr val="0070C0"/>
                          </a:solidFill>
                          <a:effectLst/>
                          <a:latin typeface="+mn-lt"/>
                          <a:ea typeface="+mn-ea"/>
                          <a:cs typeface="+mn-cs"/>
                        </a:rPr>
                        <a:t>Informa</a:t>
                      </a:r>
                      <a:r>
                        <a:rPr lang="de-DE" sz="1600" kern="1200" dirty="0" smtClean="0">
                          <a:solidFill>
                            <a:srgbClr val="0070C0"/>
                          </a:solidFill>
                          <a:effectLst/>
                          <a:latin typeface="+mn-lt"/>
                          <a:ea typeface="+mn-ea"/>
                          <a:cs typeface="+mn-cs"/>
                        </a:rPr>
                        <a:t>- </a:t>
                      </a:r>
                      <a:r>
                        <a:rPr lang="de-DE" sz="1600" kern="1200" dirty="0" err="1" smtClean="0">
                          <a:solidFill>
                            <a:srgbClr val="0070C0"/>
                          </a:solidFill>
                          <a:effectLst/>
                          <a:latin typeface="+mn-lt"/>
                          <a:ea typeface="+mn-ea"/>
                          <a:cs typeface="+mn-cs"/>
                        </a:rPr>
                        <a:t>tionen</a:t>
                      </a:r>
                      <a:r>
                        <a:rPr lang="de-DE" sz="1600" kern="1200" dirty="0" smtClean="0">
                          <a:solidFill>
                            <a:srgbClr val="0070C0"/>
                          </a:solidFill>
                          <a:effectLst/>
                          <a:latin typeface="+mn-lt"/>
                          <a:ea typeface="+mn-ea"/>
                          <a:cs typeface="+mn-cs"/>
                        </a:rPr>
                        <a:t>, beziehungs- weise Zusammenhänge,  logische Beziehungen (zum Beispiel Ursache-Wirkung) </a:t>
                      </a:r>
                      <a:r>
                        <a:rPr lang="de-DE" sz="1600" kern="1200" dirty="0" smtClean="0">
                          <a:solidFill>
                            <a:schemeClr val="tx1"/>
                          </a:solidFill>
                          <a:effectLst/>
                          <a:latin typeface="+mn-lt"/>
                          <a:ea typeface="+mn-ea"/>
                          <a:cs typeface="+mn-cs"/>
                        </a:rPr>
                        <a:t>entnehmen, </a:t>
                      </a:r>
                      <a:r>
                        <a:rPr lang="de-DE" sz="1600" kern="1200" dirty="0" smtClean="0">
                          <a:solidFill>
                            <a:srgbClr val="FF0000"/>
                          </a:solidFill>
                          <a:effectLst/>
                          <a:latin typeface="+mn-lt"/>
                          <a:ea typeface="+mn-ea"/>
                          <a:cs typeface="+mn-cs"/>
                        </a:rPr>
                        <a:t>auch wenn diese über mehrere Textabschnitte hinweg vermittelt wer- den</a:t>
                      </a:r>
                      <a:r>
                        <a:rPr lang="de-DE" sz="1600" kern="1200" dirty="0" smtClean="0">
                          <a:solidFill>
                            <a:schemeClr val="dk1"/>
                          </a:solidFill>
                          <a:effectLst/>
                          <a:latin typeface="+mn-lt"/>
                          <a:ea typeface="+mn-ea"/>
                          <a:cs typeface="+mn-cs"/>
                        </a:rPr>
                        <a:t>, </a:t>
                      </a:r>
                      <a:r>
                        <a:rPr lang="de-DE" sz="1600" kern="1200" dirty="0" smtClean="0">
                          <a:solidFill>
                            <a:srgbClr val="00B050"/>
                          </a:solidFill>
                          <a:effectLst/>
                          <a:latin typeface="+mn-lt"/>
                          <a:ea typeface="+mn-ea"/>
                          <a:cs typeface="+mn-cs"/>
                        </a:rPr>
                        <a:t>nicht immer unmittelbar zu </a:t>
                      </a:r>
                      <a:r>
                        <a:rPr lang="de-DE" sz="1600" kern="1200" dirty="0" err="1" smtClean="0">
                          <a:solidFill>
                            <a:srgbClr val="00B050"/>
                          </a:solidFill>
                          <a:effectLst/>
                          <a:latin typeface="+mn-lt"/>
                          <a:ea typeface="+mn-ea"/>
                          <a:cs typeface="+mn-cs"/>
                        </a:rPr>
                        <a:t>erken</a:t>
                      </a:r>
                      <a:r>
                        <a:rPr lang="de-DE" sz="1600" kern="1200" dirty="0" smtClean="0">
                          <a:solidFill>
                            <a:srgbClr val="00B050"/>
                          </a:solidFill>
                          <a:effectLst/>
                          <a:latin typeface="+mn-lt"/>
                          <a:ea typeface="+mn-ea"/>
                          <a:cs typeface="+mn-cs"/>
                        </a:rPr>
                        <a:t>- </a:t>
                      </a:r>
                      <a:r>
                        <a:rPr lang="de-DE" sz="1600" kern="1200" dirty="0" err="1" smtClean="0">
                          <a:solidFill>
                            <a:srgbClr val="00B050"/>
                          </a:solidFill>
                          <a:effectLst/>
                          <a:latin typeface="+mn-lt"/>
                          <a:ea typeface="+mn-ea"/>
                          <a:cs typeface="+mn-cs"/>
                        </a:rPr>
                        <a:t>nen</a:t>
                      </a:r>
                      <a:r>
                        <a:rPr lang="de-DE" sz="1600" kern="1200" dirty="0" smtClean="0">
                          <a:solidFill>
                            <a:srgbClr val="00B050"/>
                          </a:solidFill>
                          <a:effectLst/>
                          <a:latin typeface="+mn-lt"/>
                          <a:ea typeface="+mn-ea"/>
                          <a:cs typeface="+mn-cs"/>
                        </a:rPr>
                        <a:t> sind oder teilweise den eigenen </a:t>
                      </a:r>
                      <a:r>
                        <a:rPr lang="de-DE" sz="1600" kern="1200" dirty="0" err="1" smtClean="0">
                          <a:solidFill>
                            <a:srgbClr val="00B050"/>
                          </a:solidFill>
                          <a:effectLst/>
                          <a:latin typeface="+mn-lt"/>
                          <a:ea typeface="+mn-ea"/>
                          <a:cs typeface="+mn-cs"/>
                        </a:rPr>
                        <a:t>Erwar</a:t>
                      </a:r>
                      <a:r>
                        <a:rPr lang="de-DE" sz="1600" kern="1200" dirty="0" smtClean="0">
                          <a:solidFill>
                            <a:srgbClr val="00B050"/>
                          </a:solidFill>
                          <a:effectLst/>
                          <a:latin typeface="+mn-lt"/>
                          <a:ea typeface="+mn-ea"/>
                          <a:cs typeface="+mn-cs"/>
                        </a:rPr>
                        <a:t>- </a:t>
                      </a:r>
                      <a:r>
                        <a:rPr lang="de-DE" sz="1600" kern="1200" dirty="0" err="1" smtClean="0">
                          <a:solidFill>
                            <a:srgbClr val="00B050"/>
                          </a:solidFill>
                          <a:effectLst/>
                          <a:latin typeface="+mn-lt"/>
                          <a:ea typeface="+mn-ea"/>
                          <a:cs typeface="+mn-cs"/>
                        </a:rPr>
                        <a:t>tungen</a:t>
                      </a:r>
                      <a:r>
                        <a:rPr lang="de-DE" sz="1600" kern="1200" dirty="0" smtClean="0">
                          <a:solidFill>
                            <a:srgbClr val="00B050"/>
                          </a:solidFill>
                          <a:effectLst/>
                          <a:latin typeface="+mn-lt"/>
                          <a:ea typeface="+mn-ea"/>
                          <a:cs typeface="+mn-cs"/>
                        </a:rPr>
                        <a:t> zuwiderlaufen </a:t>
                      </a:r>
                    </a:p>
                  </a:txBody>
                  <a:tcPr/>
                </a:tc>
                <a:tc>
                  <a:txBody>
                    <a:bodyPr/>
                    <a:lstStyle/>
                    <a:p>
                      <a:r>
                        <a:rPr lang="de-DE" sz="1600" kern="1200" dirty="0" smtClean="0">
                          <a:solidFill>
                            <a:schemeClr val="dk1"/>
                          </a:solidFill>
                          <a:effectLst/>
                          <a:latin typeface="+mn-lt"/>
                          <a:ea typeface="+mn-ea"/>
                          <a:cs typeface="+mn-cs"/>
                        </a:rPr>
                        <a:t>(2) einem Text </a:t>
                      </a:r>
                      <a:r>
                        <a:rPr lang="de-DE" sz="1600" kern="1200" dirty="0" smtClean="0">
                          <a:solidFill>
                            <a:srgbClr val="00B050"/>
                          </a:solidFill>
                          <a:effectLst/>
                          <a:latin typeface="+mn-lt"/>
                          <a:ea typeface="+mn-ea"/>
                          <a:cs typeface="+mn-cs"/>
                        </a:rPr>
                        <a:t>implizite oder explizite </a:t>
                      </a:r>
                      <a:r>
                        <a:rPr lang="de-DE" sz="1600" kern="1200" dirty="0" err="1" smtClean="0">
                          <a:solidFill>
                            <a:srgbClr val="0070C0"/>
                          </a:solidFill>
                          <a:effectLst/>
                          <a:latin typeface="+mn-lt"/>
                          <a:ea typeface="+mn-ea"/>
                          <a:cs typeface="+mn-cs"/>
                        </a:rPr>
                        <a:t>Informa</a:t>
                      </a:r>
                      <a:r>
                        <a:rPr lang="de-DE" sz="1600" kern="1200" dirty="0" smtClean="0">
                          <a:solidFill>
                            <a:srgbClr val="0070C0"/>
                          </a:solidFill>
                          <a:effectLst/>
                          <a:latin typeface="+mn-lt"/>
                          <a:ea typeface="+mn-ea"/>
                          <a:cs typeface="+mn-cs"/>
                        </a:rPr>
                        <a:t>- </a:t>
                      </a:r>
                      <a:r>
                        <a:rPr lang="de-DE" sz="1600" kern="1200" dirty="0" err="1" smtClean="0">
                          <a:solidFill>
                            <a:srgbClr val="0070C0"/>
                          </a:solidFill>
                          <a:effectLst/>
                          <a:latin typeface="+mn-lt"/>
                          <a:ea typeface="+mn-ea"/>
                          <a:cs typeface="+mn-cs"/>
                        </a:rPr>
                        <a:t>tionen</a:t>
                      </a:r>
                      <a:r>
                        <a:rPr lang="de-DE" sz="1600" kern="1200" dirty="0" smtClean="0">
                          <a:solidFill>
                            <a:srgbClr val="0070C0"/>
                          </a:solidFill>
                          <a:effectLst/>
                          <a:latin typeface="+mn-lt"/>
                          <a:ea typeface="+mn-ea"/>
                          <a:cs typeface="+mn-cs"/>
                        </a:rPr>
                        <a:t> beziehungsweise Zusammenhänge und logische Beziehungen (zum Beispiel Ursache-Wirkung) </a:t>
                      </a:r>
                      <a:r>
                        <a:rPr lang="de-DE" sz="1600" kern="1200" dirty="0" smtClean="0">
                          <a:solidFill>
                            <a:schemeClr val="dk1"/>
                          </a:solidFill>
                          <a:effectLst/>
                          <a:latin typeface="+mn-lt"/>
                          <a:ea typeface="+mn-ea"/>
                          <a:cs typeface="+mn-cs"/>
                        </a:rPr>
                        <a:t>entnehmen</a:t>
                      </a:r>
                      <a:endParaRPr lang="de-DE" sz="1600" kern="1200" dirty="0">
                        <a:solidFill>
                          <a:schemeClr val="dk1"/>
                        </a:solidFill>
                        <a:effectLst/>
                        <a:latin typeface="+mn-lt"/>
                        <a:ea typeface="+mn-ea"/>
                        <a:cs typeface="+mn-cs"/>
                      </a:endParaRPr>
                    </a:p>
                  </a:txBody>
                  <a:tcPr/>
                </a:tc>
              </a:tr>
            </a:tbl>
          </a:graphicData>
        </a:graphic>
      </p:graphicFrame>
      <p:sp>
        <p:nvSpPr>
          <p:cNvPr id="6" name="Inhaltsplatzhalter 5"/>
          <p:cNvSpPr>
            <a:spLocks noGrp="1"/>
          </p:cNvSpPr>
          <p:nvPr>
            <p:ph idx="1"/>
          </p:nvPr>
        </p:nvSpPr>
        <p:spPr>
          <a:xfrm>
            <a:off x="323528" y="1268760"/>
            <a:ext cx="8507288" cy="4497363"/>
          </a:xfrm>
        </p:spPr>
        <p:txBody>
          <a:bodyPr/>
          <a:lstStyle/>
          <a:p>
            <a:pPr marL="0" indent="0">
              <a:spcBef>
                <a:spcPts val="0"/>
              </a:spcBef>
              <a:buNone/>
            </a:pPr>
            <a:r>
              <a:rPr lang="de-DE" sz="2000" b="1" dirty="0" smtClean="0">
                <a:latin typeface="+mn-lt"/>
              </a:rPr>
              <a:t>Beispiel für den Kompetenzaufbau über alle Standardstufen</a:t>
            </a:r>
          </a:p>
          <a:p>
            <a:pPr marL="0" indent="0">
              <a:spcBef>
                <a:spcPts val="0"/>
              </a:spcBef>
              <a:buNone/>
            </a:pPr>
            <a:r>
              <a:rPr lang="de-DE" sz="2000" b="1" dirty="0" smtClean="0">
                <a:latin typeface="+mn-lt"/>
              </a:rPr>
              <a:t>Synopse Leseverstehen (1. und 2. Fremdsprache), Teilkompetenz 2</a:t>
            </a:r>
            <a:endParaRPr lang="de-DE" sz="2000" b="1" dirty="0">
              <a:latin typeface="+mn-lt"/>
            </a:endParaRPr>
          </a:p>
        </p:txBody>
      </p:sp>
    </p:spTree>
    <p:extLst>
      <p:ext uri="{BB962C8B-B14F-4D97-AF65-F5344CB8AC3E}">
        <p14:creationId xmlns:p14="http://schemas.microsoft.com/office/powerpoint/2010/main" val="147020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
          <p:cNvSpPr/>
          <p:nvPr/>
        </p:nvSpPr>
        <p:spPr>
          <a:xfrm>
            <a:off x="251520" y="764704"/>
            <a:ext cx="8640960" cy="461665"/>
          </a:xfrm>
          <a:prstGeom prst="rect">
            <a:avLst/>
          </a:prstGeom>
          <a:solidFill>
            <a:srgbClr val="FFFF99"/>
          </a:solidFill>
        </p:spPr>
        <p:txBody>
          <a:bodyPr wrap="square">
            <a:spAutoFit/>
          </a:bodyPr>
          <a:lstStyle/>
          <a:p>
            <a:pPr algn="ctr"/>
            <a:r>
              <a:rPr lang="de-DE" dirty="0">
                <a:solidFill>
                  <a:prstClr val="black"/>
                </a:solidFill>
                <a:latin typeface="Calibri"/>
                <a:cs typeface="Calibri"/>
              </a:rPr>
              <a:t>Inhaltsbezogene Kompetenzen: </a:t>
            </a:r>
            <a:r>
              <a:rPr lang="de-DE" dirty="0" smtClean="0">
                <a:solidFill>
                  <a:prstClr val="black"/>
                </a:solidFill>
                <a:latin typeface="Calibri"/>
                <a:cs typeface="Calibri"/>
              </a:rPr>
              <a:t>Kompetenzaufbau</a:t>
            </a:r>
            <a:endParaRPr lang="de-DE" dirty="0">
              <a:solidFill>
                <a:prstClr val="black"/>
              </a:solidFill>
              <a:latin typeface="Calibri"/>
              <a:cs typeface="Calibri"/>
            </a:endParaRPr>
          </a:p>
        </p:txBody>
      </p:sp>
      <p:graphicFrame>
        <p:nvGraphicFramePr>
          <p:cNvPr id="5" name="Tabelle 4"/>
          <p:cNvGraphicFramePr>
            <a:graphicFrameLocks noGrp="1"/>
          </p:cNvGraphicFramePr>
          <p:nvPr>
            <p:extLst>
              <p:ext uri="{D42A27DB-BD31-4B8C-83A1-F6EECF244321}">
                <p14:modId xmlns:p14="http://schemas.microsoft.com/office/powerpoint/2010/main" val="2608422530"/>
              </p:ext>
            </p:extLst>
          </p:nvPr>
        </p:nvGraphicFramePr>
        <p:xfrm>
          <a:off x="179512" y="2564904"/>
          <a:ext cx="8784976" cy="3267260"/>
        </p:xfrm>
        <a:graphic>
          <a:graphicData uri="http://schemas.openxmlformats.org/drawingml/2006/table">
            <a:tbl>
              <a:tblPr firstRow="1" bandRow="1">
                <a:tableStyleId>{5C22544A-7EE6-4342-B048-85BDC9FD1C3A}</a:tableStyleId>
              </a:tblPr>
              <a:tblGrid>
                <a:gridCol w="2196244"/>
                <a:gridCol w="2196244"/>
                <a:gridCol w="2196244"/>
                <a:gridCol w="2196244"/>
              </a:tblGrid>
              <a:tr h="305642">
                <a:tc>
                  <a:txBody>
                    <a:bodyPr/>
                    <a:lstStyle/>
                    <a:p>
                      <a:pPr algn="ctr"/>
                      <a:r>
                        <a:rPr lang="de-DE" sz="1800" dirty="0" smtClean="0"/>
                        <a:t>1. FS, Klassen 5/6</a:t>
                      </a:r>
                      <a:endParaRPr lang="de-DE" sz="1800" dirty="0"/>
                    </a:p>
                  </a:txBody>
                  <a:tcPr/>
                </a:tc>
                <a:tc>
                  <a:txBody>
                    <a:bodyPr/>
                    <a:lstStyle/>
                    <a:p>
                      <a:pPr algn="ctr"/>
                      <a:r>
                        <a:rPr lang="de-DE" dirty="0" smtClean="0"/>
                        <a:t>2. FS,</a:t>
                      </a:r>
                      <a:r>
                        <a:rPr lang="de-DE" baseline="0" dirty="0" smtClean="0"/>
                        <a:t> Klassen 6/7/8</a:t>
                      </a:r>
                      <a:endParaRPr lang="de-DE" dirty="0"/>
                    </a:p>
                  </a:txBody>
                  <a:tcPr/>
                </a:tc>
                <a:tc>
                  <a:txBody>
                    <a:bodyPr/>
                    <a:lstStyle/>
                    <a:p>
                      <a:pPr algn="ctr"/>
                      <a:r>
                        <a:rPr lang="de-DE" dirty="0" smtClean="0"/>
                        <a:t>2. FS, Klassen 9/10</a:t>
                      </a:r>
                      <a:endParaRPr lang="de-DE" dirty="0"/>
                    </a:p>
                  </a:txBody>
                  <a:tcPr/>
                </a:tc>
                <a:tc>
                  <a:txBody>
                    <a:bodyPr/>
                    <a:lstStyle/>
                    <a:p>
                      <a:pPr algn="ctr"/>
                      <a:r>
                        <a:rPr lang="de-DE" dirty="0" smtClean="0"/>
                        <a:t>2. FS, Klassen 11/12</a:t>
                      </a:r>
                      <a:endParaRPr lang="de-DE" dirty="0"/>
                    </a:p>
                  </a:txBody>
                  <a:tcPr/>
                </a:tc>
              </a:tr>
              <a:tr h="2901500">
                <a:tc>
                  <a:txBody>
                    <a:bodyPr/>
                    <a:lstStyle/>
                    <a:p>
                      <a:r>
                        <a:rPr lang="de-DE" sz="1800" kern="1200" dirty="0" smtClean="0">
                          <a:solidFill>
                            <a:schemeClr val="dk1"/>
                          </a:solidFill>
                          <a:effectLst/>
                          <a:latin typeface="+mn-lt"/>
                          <a:ea typeface="+mn-ea"/>
                          <a:cs typeface="+mn-cs"/>
                        </a:rPr>
                        <a:t>(5) ---</a:t>
                      </a:r>
                      <a:endParaRPr lang="de-DE" sz="1800" kern="1200" dirty="0">
                        <a:solidFill>
                          <a:schemeClr val="dk1"/>
                        </a:solidFill>
                        <a:effectLst/>
                        <a:latin typeface="+mn-lt"/>
                        <a:ea typeface="+mn-ea"/>
                        <a:cs typeface="+mn-cs"/>
                      </a:endParaRPr>
                    </a:p>
                  </a:txBody>
                  <a:tcPr/>
                </a:tc>
                <a:tc>
                  <a:txBody>
                    <a:bodyPr/>
                    <a:lstStyle/>
                    <a:p>
                      <a:r>
                        <a:rPr lang="de-DE" sz="1800" kern="1200" dirty="0" smtClean="0">
                          <a:solidFill>
                            <a:schemeClr val="dk1"/>
                          </a:solidFill>
                          <a:effectLst/>
                          <a:latin typeface="+mn-lt"/>
                          <a:ea typeface="+mn-ea"/>
                          <a:cs typeface="+mn-cs"/>
                        </a:rPr>
                        <a:t>(5) die Perspektive einer Figur </a:t>
                      </a:r>
                      <a:r>
                        <a:rPr lang="de-DE" sz="1800" kern="1200" dirty="0" smtClean="0">
                          <a:solidFill>
                            <a:srgbClr val="00B050"/>
                          </a:solidFill>
                          <a:effectLst/>
                          <a:latin typeface="+mn-lt"/>
                          <a:ea typeface="+mn-ea"/>
                          <a:cs typeface="+mn-cs"/>
                        </a:rPr>
                        <a:t>in einem fiktionalen Text </a:t>
                      </a:r>
                      <a:r>
                        <a:rPr lang="de-DE" sz="1800" kern="1200" dirty="0" smtClean="0">
                          <a:solidFill>
                            <a:schemeClr val="dk1"/>
                          </a:solidFill>
                          <a:effectLst/>
                          <a:latin typeface="+mn-lt"/>
                          <a:ea typeface="+mn-ea"/>
                          <a:cs typeface="+mn-cs"/>
                        </a:rPr>
                        <a:t>über- nehmen und aus deren Sicht </a:t>
                      </a:r>
                      <a:r>
                        <a:rPr lang="de-DE" sz="1800" kern="1200" dirty="0" smtClean="0">
                          <a:solidFill>
                            <a:srgbClr val="0070C0"/>
                          </a:solidFill>
                          <a:effectLst/>
                          <a:latin typeface="+mn-lt"/>
                          <a:ea typeface="+mn-ea"/>
                          <a:cs typeface="+mn-cs"/>
                        </a:rPr>
                        <a:t>schriftlich</a:t>
                      </a:r>
                      <a:r>
                        <a:rPr lang="de-DE" sz="1800" kern="1200" dirty="0" smtClean="0">
                          <a:solidFill>
                            <a:schemeClr val="dk1"/>
                          </a:solidFill>
                          <a:effectLst/>
                          <a:latin typeface="+mn-lt"/>
                          <a:ea typeface="+mn-ea"/>
                          <a:cs typeface="+mn-cs"/>
                        </a:rPr>
                        <a:t> Stellung zu Ereignis- </a:t>
                      </a:r>
                      <a:r>
                        <a:rPr lang="de-DE" sz="1800" kern="1200" dirty="0" err="1" smtClean="0">
                          <a:solidFill>
                            <a:schemeClr val="dk1"/>
                          </a:solidFill>
                          <a:effectLst/>
                          <a:latin typeface="+mn-lt"/>
                          <a:ea typeface="+mn-ea"/>
                          <a:cs typeface="+mn-cs"/>
                        </a:rPr>
                        <a:t>sen</a:t>
                      </a:r>
                      <a:r>
                        <a:rPr lang="de-DE" sz="1800" kern="1200" dirty="0" smtClean="0">
                          <a:solidFill>
                            <a:schemeClr val="dk1"/>
                          </a:solidFill>
                          <a:effectLst/>
                          <a:latin typeface="+mn-lt"/>
                          <a:ea typeface="+mn-ea"/>
                          <a:cs typeface="+mn-cs"/>
                        </a:rPr>
                        <a:t> und Personen beziehen</a:t>
                      </a:r>
                      <a:endParaRPr lang="de-DE" sz="1800" kern="1200" dirty="0">
                        <a:solidFill>
                          <a:schemeClr val="dk1"/>
                        </a:solidFill>
                        <a:effectLst/>
                        <a:latin typeface="+mn-lt"/>
                        <a:ea typeface="+mn-ea"/>
                        <a:cs typeface="+mn-cs"/>
                      </a:endParaRPr>
                    </a:p>
                  </a:txBody>
                  <a:tcPr/>
                </a:tc>
                <a:tc>
                  <a:txBody>
                    <a:bodyPr/>
                    <a:lstStyle/>
                    <a:p>
                      <a:r>
                        <a:rPr lang="de-DE" sz="1800" kern="1200" dirty="0" smtClean="0">
                          <a:solidFill>
                            <a:schemeClr val="dk1"/>
                          </a:solidFill>
                          <a:effectLst/>
                          <a:latin typeface="+mn-lt"/>
                          <a:ea typeface="+mn-ea"/>
                          <a:cs typeface="+mn-cs"/>
                        </a:rPr>
                        <a:t>(5) die Perspektive einer Figur </a:t>
                      </a:r>
                      <a:r>
                        <a:rPr lang="de-DE" sz="1800" kern="1200" dirty="0" smtClean="0">
                          <a:solidFill>
                            <a:srgbClr val="00B050"/>
                          </a:solidFill>
                          <a:effectLst/>
                          <a:latin typeface="+mn-lt"/>
                          <a:ea typeface="+mn-ea"/>
                          <a:cs typeface="+mn-cs"/>
                        </a:rPr>
                        <a:t>in einem fiktionalen Text </a:t>
                      </a:r>
                      <a:r>
                        <a:rPr lang="de-DE" sz="1800" kern="1200" dirty="0" smtClean="0">
                          <a:solidFill>
                            <a:schemeClr val="dk1"/>
                          </a:solidFill>
                          <a:effectLst/>
                          <a:latin typeface="+mn-lt"/>
                          <a:ea typeface="+mn-ea"/>
                          <a:cs typeface="+mn-cs"/>
                        </a:rPr>
                        <a:t>über- nehmen und aus deren Sicht </a:t>
                      </a:r>
                      <a:r>
                        <a:rPr lang="de-DE" sz="1800" kern="1200" dirty="0" smtClean="0">
                          <a:solidFill>
                            <a:srgbClr val="0070C0"/>
                          </a:solidFill>
                          <a:effectLst/>
                          <a:latin typeface="+mn-lt"/>
                          <a:ea typeface="+mn-ea"/>
                          <a:cs typeface="+mn-cs"/>
                        </a:rPr>
                        <a:t>schriftlich und mündlich differenziert</a:t>
                      </a:r>
                      <a:r>
                        <a:rPr lang="de-DE" sz="1800" kern="1200" dirty="0" smtClean="0">
                          <a:solidFill>
                            <a:schemeClr val="dk1"/>
                          </a:solidFill>
                          <a:effectLst/>
                          <a:latin typeface="+mn-lt"/>
                          <a:ea typeface="+mn-ea"/>
                          <a:cs typeface="+mn-cs"/>
                        </a:rPr>
                        <a:t> Stellung beziehen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500" kern="1200" dirty="0" smtClean="0">
                        <a:solidFill>
                          <a:srgbClr val="00B050"/>
                        </a:solidFill>
                        <a:effectLst/>
                        <a:latin typeface="+mn-lt"/>
                        <a:ea typeface="+mn-ea"/>
                        <a:cs typeface="+mn-cs"/>
                      </a:endParaRPr>
                    </a:p>
                  </a:txBody>
                  <a:tcPr/>
                </a:tc>
                <a:tc>
                  <a:txBody>
                    <a:bodyPr/>
                    <a:lstStyle/>
                    <a:p>
                      <a:r>
                        <a:rPr lang="de-DE" sz="1800" kern="1200" dirty="0" smtClean="0">
                          <a:solidFill>
                            <a:schemeClr val="dk1"/>
                          </a:solidFill>
                          <a:effectLst/>
                          <a:latin typeface="+mn-lt"/>
                          <a:ea typeface="+mn-ea"/>
                          <a:cs typeface="+mn-cs"/>
                        </a:rPr>
                        <a:t>(5) die Perspektive einer Figur </a:t>
                      </a:r>
                      <a:r>
                        <a:rPr lang="de-DE" sz="1800" kern="1200" dirty="0" smtClean="0">
                          <a:solidFill>
                            <a:srgbClr val="00B050"/>
                          </a:solidFill>
                          <a:effectLst/>
                          <a:latin typeface="+mn-lt"/>
                          <a:ea typeface="+mn-ea"/>
                          <a:cs typeface="+mn-cs"/>
                        </a:rPr>
                        <a:t>in einem komplexeren </a:t>
                      </a:r>
                      <a:r>
                        <a:rPr lang="de-DE" sz="1800" kern="1200" dirty="0" err="1" smtClean="0">
                          <a:solidFill>
                            <a:srgbClr val="00B050"/>
                          </a:solidFill>
                          <a:effectLst/>
                          <a:latin typeface="+mn-lt"/>
                          <a:ea typeface="+mn-ea"/>
                          <a:cs typeface="+mn-cs"/>
                        </a:rPr>
                        <a:t>fiktio</a:t>
                      </a:r>
                      <a:r>
                        <a:rPr lang="de-DE" sz="1800" kern="1200" dirty="0" smtClean="0">
                          <a:solidFill>
                            <a:srgbClr val="00B050"/>
                          </a:solidFill>
                          <a:effectLst/>
                          <a:latin typeface="+mn-lt"/>
                          <a:ea typeface="+mn-ea"/>
                          <a:cs typeface="+mn-cs"/>
                        </a:rPr>
                        <a:t>- </a:t>
                      </a:r>
                      <a:r>
                        <a:rPr lang="de-DE" sz="1800" kern="1200" dirty="0" err="1" smtClean="0">
                          <a:solidFill>
                            <a:srgbClr val="00B050"/>
                          </a:solidFill>
                          <a:effectLst/>
                          <a:latin typeface="+mn-lt"/>
                          <a:ea typeface="+mn-ea"/>
                          <a:cs typeface="+mn-cs"/>
                        </a:rPr>
                        <a:t>nalen</a:t>
                      </a:r>
                      <a:r>
                        <a:rPr lang="de-DE" sz="1800" kern="1200" dirty="0" smtClean="0">
                          <a:solidFill>
                            <a:srgbClr val="00B050"/>
                          </a:solidFill>
                          <a:effectLst/>
                          <a:latin typeface="+mn-lt"/>
                          <a:ea typeface="+mn-ea"/>
                          <a:cs typeface="+mn-cs"/>
                        </a:rPr>
                        <a:t> Text </a:t>
                      </a:r>
                      <a:r>
                        <a:rPr lang="de-DE" sz="1800" kern="1200" dirty="0" err="1" smtClean="0">
                          <a:solidFill>
                            <a:schemeClr val="dk1"/>
                          </a:solidFill>
                          <a:effectLst/>
                          <a:latin typeface="+mn-lt"/>
                          <a:ea typeface="+mn-ea"/>
                          <a:cs typeface="+mn-cs"/>
                        </a:rPr>
                        <a:t>überneh</a:t>
                      </a:r>
                      <a:r>
                        <a:rPr lang="de-DE" sz="1800" kern="1200" dirty="0" smtClean="0">
                          <a:solidFill>
                            <a:schemeClr val="dk1"/>
                          </a:solidFill>
                          <a:effectLst/>
                          <a:latin typeface="+mn-lt"/>
                          <a:ea typeface="+mn-ea"/>
                          <a:cs typeface="+mn-cs"/>
                        </a:rPr>
                        <a:t>- </a:t>
                      </a:r>
                      <a:r>
                        <a:rPr lang="de-DE" sz="1800" kern="1200" dirty="0" err="1" smtClean="0">
                          <a:solidFill>
                            <a:schemeClr val="dk1"/>
                          </a:solidFill>
                          <a:effectLst/>
                          <a:latin typeface="+mn-lt"/>
                          <a:ea typeface="+mn-ea"/>
                          <a:cs typeface="+mn-cs"/>
                        </a:rPr>
                        <a:t>men</a:t>
                      </a:r>
                      <a:r>
                        <a:rPr lang="de-DE" sz="1800" kern="1200" dirty="0" smtClean="0">
                          <a:solidFill>
                            <a:schemeClr val="dk1"/>
                          </a:solidFill>
                          <a:effectLst/>
                          <a:latin typeface="+mn-lt"/>
                          <a:ea typeface="+mn-ea"/>
                          <a:cs typeface="+mn-cs"/>
                        </a:rPr>
                        <a:t> und aus deren Sicht </a:t>
                      </a:r>
                      <a:r>
                        <a:rPr lang="de-DE" sz="1800" kern="1200" dirty="0" smtClean="0">
                          <a:solidFill>
                            <a:srgbClr val="0070C0"/>
                          </a:solidFill>
                          <a:effectLst/>
                          <a:latin typeface="+mn-lt"/>
                          <a:ea typeface="+mn-ea"/>
                          <a:cs typeface="+mn-cs"/>
                        </a:rPr>
                        <a:t>schriftlich und mündlich </a:t>
                      </a:r>
                      <a:r>
                        <a:rPr lang="de-DE" sz="1800" kern="1200" dirty="0" err="1" smtClean="0">
                          <a:solidFill>
                            <a:srgbClr val="0070C0"/>
                          </a:solidFill>
                          <a:effectLst/>
                          <a:latin typeface="+mn-lt"/>
                          <a:ea typeface="+mn-ea"/>
                          <a:cs typeface="+mn-cs"/>
                        </a:rPr>
                        <a:t>differen</a:t>
                      </a:r>
                      <a:r>
                        <a:rPr lang="de-DE" sz="1800" kern="1200" dirty="0" smtClean="0">
                          <a:solidFill>
                            <a:srgbClr val="0070C0"/>
                          </a:solidFill>
                          <a:effectLst/>
                          <a:latin typeface="+mn-lt"/>
                          <a:ea typeface="+mn-ea"/>
                          <a:cs typeface="+mn-cs"/>
                        </a:rPr>
                        <a:t>- ziert </a:t>
                      </a:r>
                      <a:r>
                        <a:rPr lang="de-DE" sz="1800" kern="1200" dirty="0" smtClean="0">
                          <a:solidFill>
                            <a:schemeClr val="dk1"/>
                          </a:solidFill>
                          <a:effectLst/>
                          <a:latin typeface="+mn-lt"/>
                          <a:ea typeface="+mn-ea"/>
                          <a:cs typeface="+mn-cs"/>
                        </a:rPr>
                        <a:t>Stellung beziehen </a:t>
                      </a:r>
                      <a:endParaRPr lang="de-DE" sz="1500" kern="1200" dirty="0">
                        <a:solidFill>
                          <a:schemeClr val="dk1"/>
                        </a:solidFill>
                        <a:effectLst/>
                        <a:latin typeface="+mn-lt"/>
                        <a:ea typeface="+mn-ea"/>
                        <a:cs typeface="+mn-cs"/>
                      </a:endParaRPr>
                    </a:p>
                  </a:txBody>
                  <a:tcPr/>
                </a:tc>
              </a:tr>
            </a:tbl>
          </a:graphicData>
        </a:graphic>
      </p:graphicFrame>
      <p:sp>
        <p:nvSpPr>
          <p:cNvPr id="6" name="Inhaltsplatzhalter 5"/>
          <p:cNvSpPr>
            <a:spLocks noGrp="1"/>
          </p:cNvSpPr>
          <p:nvPr>
            <p:ph idx="1"/>
          </p:nvPr>
        </p:nvSpPr>
        <p:spPr>
          <a:xfrm>
            <a:off x="251520" y="1484784"/>
            <a:ext cx="8507288" cy="4641379"/>
          </a:xfrm>
        </p:spPr>
        <p:txBody>
          <a:bodyPr/>
          <a:lstStyle/>
          <a:p>
            <a:pPr marL="0" indent="0">
              <a:spcBef>
                <a:spcPts val="0"/>
              </a:spcBef>
              <a:buNone/>
            </a:pPr>
            <a:r>
              <a:rPr lang="de-DE" sz="2000" b="1" dirty="0" smtClean="0">
                <a:latin typeface="+mn-lt"/>
              </a:rPr>
              <a:t>Beispiel für den Kompetenzaufbau über alle Standardstufen</a:t>
            </a:r>
          </a:p>
          <a:p>
            <a:pPr marL="0" indent="0">
              <a:spcBef>
                <a:spcPts val="0"/>
              </a:spcBef>
              <a:buNone/>
            </a:pPr>
            <a:r>
              <a:rPr lang="de-DE" sz="2000" b="1" dirty="0" smtClean="0">
                <a:latin typeface="+mn-lt"/>
              </a:rPr>
              <a:t>Synopse Leseverstehen (1. und 2. Fremdsprache), Teilkompetenz 5</a:t>
            </a:r>
            <a:endParaRPr lang="de-DE" sz="2000" b="1" dirty="0">
              <a:latin typeface="+mn-lt"/>
            </a:endParaRPr>
          </a:p>
        </p:txBody>
      </p:sp>
    </p:spTree>
    <p:extLst>
      <p:ext uri="{BB962C8B-B14F-4D97-AF65-F5344CB8AC3E}">
        <p14:creationId xmlns:p14="http://schemas.microsoft.com/office/powerpoint/2010/main" val="320069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b="1" dirty="0" smtClean="0">
                <a:latin typeface="+mn-lt"/>
              </a:rPr>
              <a:t>Beispiel: Französisch als zweite Fremdsprache</a:t>
            </a:r>
          </a:p>
          <a:p>
            <a:pPr marL="0" indent="0">
              <a:buNone/>
            </a:pPr>
            <a:r>
              <a:rPr lang="de-DE" sz="2000" b="1" dirty="0" smtClean="0">
                <a:latin typeface="+mn-lt"/>
              </a:rPr>
              <a:t>Gymnasium</a:t>
            </a:r>
          </a:p>
          <a:p>
            <a:pPr marL="0" indent="0">
              <a:buNone/>
            </a:pPr>
            <a:endParaRPr lang="de-DE" sz="2000" b="1" dirty="0">
              <a:latin typeface="+mn-lt"/>
            </a:endParaRPr>
          </a:p>
          <a:p>
            <a:pPr marL="0" indent="0">
              <a:buNone/>
            </a:pPr>
            <a:endParaRPr lang="de-DE" sz="2000" b="1" dirty="0" smtClean="0">
              <a:latin typeface="+mn-lt"/>
            </a:endParaRPr>
          </a:p>
          <a:p>
            <a:pPr marL="0" indent="0">
              <a:buNone/>
            </a:pPr>
            <a:endParaRPr lang="de-DE" sz="2000" b="1" dirty="0" smtClean="0">
              <a:latin typeface="+mn-lt"/>
            </a:endParaRPr>
          </a:p>
          <a:p>
            <a:pPr marL="0" indent="0">
              <a:spcBef>
                <a:spcPts val="0"/>
              </a:spcBef>
              <a:buNone/>
            </a:pPr>
            <a:endParaRPr lang="de-DE" sz="2000" b="1" dirty="0">
              <a:latin typeface="+mn-lt"/>
            </a:endParaRPr>
          </a:p>
          <a:p>
            <a:pPr marL="0" indent="0">
              <a:buNone/>
            </a:pPr>
            <a:r>
              <a:rPr lang="de-DE" sz="2000" b="1" dirty="0" smtClean="0">
                <a:latin typeface="+mn-lt"/>
              </a:rPr>
              <a:t>Sekundarstufe I </a:t>
            </a:r>
          </a:p>
        </p:txBody>
      </p:sp>
      <p:sp>
        <p:nvSpPr>
          <p:cNvPr id="3" name="Fußzeilenplatzhalter 2"/>
          <p:cNvSpPr>
            <a:spLocks noGrp="1"/>
          </p:cNvSpPr>
          <p:nvPr>
            <p:ph type="ftr" sz="quarter" idx="10"/>
          </p:nvPr>
        </p:nvSpPr>
        <p:spPr/>
        <p:txBody>
          <a:bodyPr/>
          <a:lstStyle/>
          <a:p>
            <a:pPr>
              <a:defRPr/>
            </a:pPr>
            <a:endParaRPr lang="de-DE" smtClean="0"/>
          </a:p>
          <a:p>
            <a:pPr>
              <a:defRPr/>
            </a:pPr>
            <a:endParaRPr lang="de-DE" dirty="0"/>
          </a:p>
        </p:txBody>
      </p:sp>
      <p:sp>
        <p:nvSpPr>
          <p:cNvPr id="4" name="Rechteck 3"/>
          <p:cNvSpPr/>
          <p:nvPr/>
        </p:nvSpPr>
        <p:spPr>
          <a:xfrm>
            <a:off x="539552" y="1030714"/>
            <a:ext cx="8352928" cy="461665"/>
          </a:xfrm>
          <a:prstGeom prst="rect">
            <a:avLst/>
          </a:prstGeom>
          <a:solidFill>
            <a:srgbClr val="FFFF99"/>
          </a:solidFill>
        </p:spPr>
        <p:txBody>
          <a:bodyPr wrap="square">
            <a:spAutoFit/>
          </a:bodyPr>
          <a:lstStyle/>
          <a:p>
            <a:pPr algn="ctr"/>
            <a:r>
              <a:rPr lang="de-DE" dirty="0" smtClean="0">
                <a:latin typeface="Calibri"/>
                <a:cs typeface="Calibri"/>
              </a:rPr>
              <a:t>Exkurs I – Verzahnung: Bildungspläne Sek I und Gymnasium </a:t>
            </a:r>
            <a:endParaRPr lang="de-DE" dirty="0">
              <a:latin typeface="Calibri"/>
              <a:cs typeface="Calibri"/>
            </a:endParaRPr>
          </a:p>
        </p:txBody>
      </p:sp>
      <p:graphicFrame>
        <p:nvGraphicFramePr>
          <p:cNvPr id="6" name="Tabelle 5"/>
          <p:cNvGraphicFramePr>
            <a:graphicFrameLocks noGrp="1"/>
          </p:cNvGraphicFramePr>
          <p:nvPr>
            <p:extLst/>
          </p:nvPr>
        </p:nvGraphicFramePr>
        <p:xfrm>
          <a:off x="516396" y="2708920"/>
          <a:ext cx="8376084" cy="741680"/>
        </p:xfrm>
        <a:graphic>
          <a:graphicData uri="http://schemas.openxmlformats.org/drawingml/2006/table">
            <a:tbl>
              <a:tblPr firstRow="1" bandRow="1">
                <a:tableStyleId>{5C22544A-7EE6-4342-B048-85BDC9FD1C3A}</a:tableStyleId>
              </a:tblPr>
              <a:tblGrid>
                <a:gridCol w="2735806"/>
                <a:gridCol w="2772957"/>
                <a:gridCol w="2867321"/>
              </a:tblGrid>
              <a:tr h="370840">
                <a:tc>
                  <a:txBody>
                    <a:bodyPr/>
                    <a:lstStyle/>
                    <a:p>
                      <a:pPr algn="ctr"/>
                      <a:r>
                        <a:rPr lang="de-DE" dirty="0" smtClean="0"/>
                        <a:t>Klassen 6/7/8</a:t>
                      </a:r>
                      <a:endParaRPr lang="de-DE" dirty="0"/>
                    </a:p>
                  </a:txBody>
                  <a:tcPr/>
                </a:tc>
                <a:tc>
                  <a:txBody>
                    <a:bodyPr/>
                    <a:lstStyle/>
                    <a:p>
                      <a:pPr algn="ctr"/>
                      <a:r>
                        <a:rPr lang="de-DE" dirty="0" smtClean="0"/>
                        <a:t>Klassen</a:t>
                      </a:r>
                      <a:r>
                        <a:rPr lang="de-DE" baseline="0" dirty="0" smtClean="0"/>
                        <a:t> 9/10</a:t>
                      </a:r>
                      <a:endParaRPr lang="de-DE" dirty="0"/>
                    </a:p>
                  </a:txBody>
                  <a:tcPr/>
                </a:tc>
                <a:tc>
                  <a:txBody>
                    <a:bodyPr/>
                    <a:lstStyle/>
                    <a:p>
                      <a:pPr algn="ctr"/>
                      <a:r>
                        <a:rPr lang="de-DE" dirty="0" smtClean="0"/>
                        <a:t>Klassen</a:t>
                      </a:r>
                      <a:r>
                        <a:rPr lang="de-DE" baseline="0" dirty="0" smtClean="0"/>
                        <a:t> 11/12</a:t>
                      </a:r>
                    </a:p>
                  </a:txBody>
                  <a:tcPr/>
                </a:tc>
              </a:tr>
              <a:tr h="370840">
                <a:tc>
                  <a:txBody>
                    <a:bodyPr/>
                    <a:lstStyle/>
                    <a:p>
                      <a:pPr algn="ctr"/>
                      <a:r>
                        <a:rPr lang="de-DE" dirty="0" smtClean="0"/>
                        <a:t>A2</a:t>
                      </a:r>
                      <a:endParaRPr lang="de-DE" dirty="0"/>
                    </a:p>
                  </a:txBody>
                  <a:tcPr/>
                </a:tc>
                <a:tc>
                  <a:txBody>
                    <a:bodyPr/>
                    <a:lstStyle/>
                    <a:p>
                      <a:pPr algn="ctr"/>
                      <a:r>
                        <a:rPr lang="de-DE" dirty="0" smtClean="0"/>
                        <a:t>B1+</a:t>
                      </a:r>
                      <a:endParaRPr lang="de-DE" dirty="0"/>
                    </a:p>
                  </a:txBody>
                  <a:tcPr/>
                </a:tc>
                <a:tc>
                  <a:txBody>
                    <a:bodyPr/>
                    <a:lstStyle/>
                    <a:p>
                      <a:pPr algn="ctr"/>
                      <a:r>
                        <a:rPr lang="de-DE" dirty="0" smtClean="0"/>
                        <a:t>B2</a:t>
                      </a:r>
                    </a:p>
                  </a:txBody>
                  <a:tcPr/>
                </a:tc>
              </a:tr>
            </a:tbl>
          </a:graphicData>
        </a:graphic>
      </p:graphicFrame>
      <p:graphicFrame>
        <p:nvGraphicFramePr>
          <p:cNvPr id="8" name="Tabelle 7"/>
          <p:cNvGraphicFramePr>
            <a:graphicFrameLocks noGrp="1"/>
          </p:cNvGraphicFramePr>
          <p:nvPr>
            <p:extLst/>
          </p:nvPr>
        </p:nvGraphicFramePr>
        <p:xfrm>
          <a:off x="516396" y="4422621"/>
          <a:ext cx="8352928" cy="731520"/>
        </p:xfrm>
        <a:graphic>
          <a:graphicData uri="http://schemas.openxmlformats.org/drawingml/2006/table">
            <a:tbl>
              <a:tblPr firstRow="1" bandRow="1">
                <a:tableStyleId>{21E4AEA4-8DFA-4A89-87EB-49C32662AFE0}</a:tableStyleId>
              </a:tblPr>
              <a:tblGrid>
                <a:gridCol w="2736304"/>
                <a:gridCol w="1440160"/>
                <a:gridCol w="4176464"/>
              </a:tblGrid>
              <a:tr h="365759">
                <a:tc>
                  <a:txBody>
                    <a:bodyPr/>
                    <a:lstStyle/>
                    <a:p>
                      <a:pPr algn="ctr"/>
                      <a:r>
                        <a:rPr lang="de-DE" dirty="0" smtClean="0"/>
                        <a:t>Klassen 6/7/8/9</a:t>
                      </a:r>
                    </a:p>
                  </a:txBody>
                  <a:tcPr/>
                </a:tc>
                <a:tc>
                  <a:txBody>
                    <a:bodyPr/>
                    <a:lstStyle/>
                    <a:p>
                      <a:pPr algn="ctr"/>
                      <a:r>
                        <a:rPr lang="de-DE" dirty="0" smtClean="0"/>
                        <a:t>Klasse 10 </a:t>
                      </a:r>
                      <a:r>
                        <a:rPr lang="de-DE" baseline="0" dirty="0" smtClean="0"/>
                        <a:t> </a:t>
                      </a:r>
                    </a:p>
                  </a:txBody>
                  <a:tcPr/>
                </a:tc>
                <a:tc>
                  <a:txBody>
                    <a:bodyPr/>
                    <a:lstStyle/>
                    <a:p>
                      <a:pPr algn="ctr"/>
                      <a:r>
                        <a:rPr lang="de-DE" dirty="0" smtClean="0"/>
                        <a:t>Klassen 11/12/13 (nur: E)</a:t>
                      </a:r>
                      <a:endParaRPr lang="de-DE" dirty="0"/>
                    </a:p>
                  </a:txBody>
                  <a:tcPr/>
                </a:tc>
              </a:tr>
              <a:tr h="277232">
                <a:tc>
                  <a:txBody>
                    <a:bodyPr/>
                    <a:lstStyle/>
                    <a:p>
                      <a:pPr algn="ctr"/>
                      <a:r>
                        <a:rPr lang="de-DE" dirty="0" smtClean="0"/>
                        <a:t>E-Niveau: A 2</a:t>
                      </a:r>
                      <a:endParaRPr lang="de-DE" dirty="0"/>
                    </a:p>
                  </a:txBody>
                  <a:tcPr/>
                </a:tc>
                <a:tc>
                  <a:txBody>
                    <a:bodyPr/>
                    <a:lstStyle/>
                    <a:p>
                      <a:pPr algn="ctr"/>
                      <a:r>
                        <a:rPr lang="de-DE" dirty="0" smtClean="0"/>
                        <a:t>E-Niveau:</a:t>
                      </a:r>
                      <a:r>
                        <a:rPr lang="de-DE" baseline="0" dirty="0" smtClean="0"/>
                        <a:t> </a:t>
                      </a:r>
                      <a:r>
                        <a:rPr lang="de-DE" dirty="0" smtClean="0"/>
                        <a:t>B1</a:t>
                      </a:r>
                      <a:endParaRPr lang="de-DE" dirty="0"/>
                    </a:p>
                  </a:txBody>
                  <a:tcPr/>
                </a:tc>
                <a:tc>
                  <a:txBody>
                    <a:bodyPr/>
                    <a:lstStyle/>
                    <a:p>
                      <a:pPr algn="ctr"/>
                      <a:r>
                        <a:rPr lang="de-DE" dirty="0" smtClean="0"/>
                        <a:t>B2</a:t>
                      </a:r>
                      <a:endParaRPr lang="de-DE" dirty="0"/>
                    </a:p>
                  </a:txBody>
                  <a:tcPr/>
                </a:tc>
              </a:tr>
            </a:tbl>
          </a:graphicData>
        </a:graphic>
      </p:graphicFrame>
      <p:sp>
        <p:nvSpPr>
          <p:cNvPr id="12" name="Eingekerbter Pfeil nach rechts 11"/>
          <p:cNvSpPr/>
          <p:nvPr/>
        </p:nvSpPr>
        <p:spPr>
          <a:xfrm rot="18187145">
            <a:off x="4302569" y="3710589"/>
            <a:ext cx="1376667" cy="532263"/>
          </a:xfrm>
          <a:prstGeom prst="notchedRightArrow">
            <a:avLst/>
          </a:prstGeom>
          <a:solidFill>
            <a:srgbClr val="77933C">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5652121" y="3573016"/>
            <a:ext cx="3217204" cy="707886"/>
          </a:xfrm>
          <a:prstGeom prst="rect">
            <a:avLst/>
          </a:prstGeom>
          <a:noFill/>
          <a:ln>
            <a:solidFill>
              <a:schemeClr val="accent3">
                <a:lumMod val="75000"/>
              </a:schemeClr>
            </a:solidFill>
          </a:ln>
        </p:spPr>
        <p:txBody>
          <a:bodyPr wrap="square" rtlCol="0">
            <a:spAutoFit/>
          </a:bodyPr>
          <a:lstStyle/>
          <a:p>
            <a:r>
              <a:rPr lang="de-DE" sz="2000" dirty="0" smtClean="0">
                <a:latin typeface="+mn-lt"/>
              </a:rPr>
              <a:t>Gemeinschaftsschüler (E): Übergang in das Gymnasium</a:t>
            </a:r>
          </a:p>
        </p:txBody>
      </p:sp>
      <p:sp>
        <p:nvSpPr>
          <p:cNvPr id="5" name="Rechteck 4"/>
          <p:cNvSpPr/>
          <p:nvPr/>
        </p:nvSpPr>
        <p:spPr>
          <a:xfrm>
            <a:off x="516396" y="2708920"/>
            <a:ext cx="2759460" cy="2445221"/>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516396" y="5373216"/>
            <a:ext cx="8352928" cy="400110"/>
          </a:xfrm>
          <a:prstGeom prst="rect">
            <a:avLst/>
          </a:prstGeom>
          <a:noFill/>
        </p:spPr>
        <p:txBody>
          <a:bodyPr wrap="square" rtlCol="0">
            <a:spAutoFit/>
          </a:bodyPr>
          <a:lstStyle/>
          <a:p>
            <a:r>
              <a:rPr lang="de-DE" sz="2000" dirty="0" smtClean="0">
                <a:latin typeface="+mn-lt"/>
              </a:rPr>
              <a:t>Weitgehende Identität: E-Niveau in Klassen 6/7/8 und Gymnasium Klassen 7/8</a:t>
            </a:r>
            <a:endParaRPr lang="de-DE" sz="2000" dirty="0">
              <a:latin typeface="+mn-lt"/>
            </a:endParaRPr>
          </a:p>
        </p:txBody>
      </p:sp>
    </p:spTree>
    <p:extLst>
      <p:ext uri="{BB962C8B-B14F-4D97-AF65-F5344CB8AC3E}">
        <p14:creationId xmlns:p14="http://schemas.microsoft.com/office/powerpoint/2010/main" val="230813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5" grpId="0" animBg="1"/>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0" name="Line 4"/>
          <p:cNvSpPr>
            <a:spLocks noChangeShapeType="1"/>
          </p:cNvSpPr>
          <p:nvPr/>
        </p:nvSpPr>
        <p:spPr bwMode="auto">
          <a:xfrm>
            <a:off x="5940425" y="4724400"/>
            <a:ext cx="431800" cy="0"/>
          </a:xfrm>
          <a:prstGeom prst="line">
            <a:avLst/>
          </a:prstGeom>
          <a:noFill/>
          <a:ln w="9525">
            <a:noFill/>
            <a:round/>
            <a:headEnd/>
            <a:tailEnd/>
          </a:ln>
        </p:spPr>
        <p:txBody>
          <a:bodyPr anchor="ctr"/>
          <a:lstStyle/>
          <a:p>
            <a:endParaRPr lang="de-DE" dirty="0"/>
          </a:p>
        </p:txBody>
      </p:sp>
      <p:sp>
        <p:nvSpPr>
          <p:cNvPr id="6" name="Textfeld 3"/>
          <p:cNvSpPr txBox="1">
            <a:spLocks noChangeArrowheads="1"/>
          </p:cNvSpPr>
          <p:nvPr/>
        </p:nvSpPr>
        <p:spPr bwMode="auto">
          <a:xfrm>
            <a:off x="251520" y="764704"/>
            <a:ext cx="8640960" cy="461665"/>
          </a:xfrm>
          <a:prstGeom prst="rect">
            <a:avLst/>
          </a:prstGeom>
          <a:solidFill>
            <a:srgbClr val="FFFF99"/>
          </a:solidFill>
          <a:ln w="9525">
            <a:noFill/>
            <a:miter lim="800000"/>
            <a:headEnd/>
            <a:tailEnd/>
          </a:ln>
        </p:spPr>
        <p:txBody>
          <a:bodyPr wrap="square">
            <a:spAutoFit/>
          </a:bodyPr>
          <a:lstStyle/>
          <a:p>
            <a:pPr algn="ctr"/>
            <a:r>
              <a:rPr lang="de-DE" dirty="0" smtClean="0">
                <a:latin typeface="Calibri"/>
                <a:cs typeface="Calibri"/>
              </a:rPr>
              <a:t>Exkurs: Bildungsplan Sekundarstufe I Französisch (2. FS)</a:t>
            </a:r>
            <a:endParaRPr lang="de-DE" dirty="0">
              <a:latin typeface="Calibri"/>
              <a:cs typeface="Calibri"/>
            </a:endParaRPr>
          </a:p>
        </p:txBody>
      </p:sp>
      <p:sp>
        <p:nvSpPr>
          <p:cNvPr id="4" name="Textfeld 3"/>
          <p:cNvSpPr txBox="1"/>
          <p:nvPr/>
        </p:nvSpPr>
        <p:spPr>
          <a:xfrm>
            <a:off x="251520" y="1425550"/>
            <a:ext cx="8928992" cy="369332"/>
          </a:xfrm>
          <a:prstGeom prst="rect">
            <a:avLst/>
          </a:prstGeom>
          <a:noFill/>
        </p:spPr>
        <p:txBody>
          <a:bodyPr wrap="square" rtlCol="0">
            <a:spAutoFit/>
          </a:bodyPr>
          <a:lstStyle/>
          <a:p>
            <a:r>
              <a:rPr lang="de-DE" sz="1800" b="1" dirty="0" smtClean="0">
                <a:latin typeface="Arial" panose="020B0604020202020204" pitchFamily="34" charset="0"/>
                <a:cs typeface="Arial" panose="020B0604020202020204" pitchFamily="34" charset="0"/>
              </a:rPr>
              <a:t> </a:t>
            </a:r>
          </a:p>
        </p:txBody>
      </p:sp>
      <p:sp>
        <p:nvSpPr>
          <p:cNvPr id="2" name="Textfeld 1"/>
          <p:cNvSpPr txBox="1"/>
          <p:nvPr/>
        </p:nvSpPr>
        <p:spPr>
          <a:xfrm>
            <a:off x="251520" y="1543120"/>
            <a:ext cx="6912768" cy="338554"/>
          </a:xfrm>
          <a:prstGeom prst="rect">
            <a:avLst/>
          </a:prstGeom>
          <a:noFill/>
          <a:ln w="0" cap="sq">
            <a:solidFill>
              <a:schemeClr val="tx1"/>
            </a:solidFill>
            <a:miter lim="800000"/>
          </a:ln>
        </p:spPr>
        <p:txBody>
          <a:bodyPr wrap="square" rtlCol="0">
            <a:spAutoFit/>
          </a:bodyPr>
          <a:lstStyle/>
          <a:p>
            <a:r>
              <a:rPr lang="de-DE" sz="1600" b="1" dirty="0" smtClean="0">
                <a:latin typeface="+mn-lt"/>
                <a:cs typeface="Arial" panose="020B0604020202020204" pitchFamily="34" charset="0"/>
              </a:rPr>
              <a:t>3.1.3.2    Leseverstehen (Klassen 6/7/8/9) </a:t>
            </a:r>
            <a:r>
              <a:rPr lang="de-DE" sz="900" dirty="0">
                <a:latin typeface="+mn-lt"/>
                <a:cs typeface="Arial" panose="020B0604020202020204" pitchFamily="34" charset="0"/>
                <a:hlinkClick r:id="rId3"/>
              </a:rPr>
              <a:t>1</a:t>
            </a:r>
            <a:endParaRPr lang="de-DE" sz="900" dirty="0">
              <a:latin typeface="+mn-lt"/>
              <a:cs typeface="Arial" panose="020B0604020202020204" pitchFamily="34" charset="0"/>
            </a:endParaRPr>
          </a:p>
        </p:txBody>
      </p:sp>
      <p:graphicFrame>
        <p:nvGraphicFramePr>
          <p:cNvPr id="3" name="Tabelle 2"/>
          <p:cNvGraphicFramePr>
            <a:graphicFrameLocks noGrp="1"/>
          </p:cNvGraphicFramePr>
          <p:nvPr>
            <p:extLst>
              <p:ext uri="{D42A27DB-BD31-4B8C-83A1-F6EECF244321}">
                <p14:modId xmlns:p14="http://schemas.microsoft.com/office/powerpoint/2010/main" val="2555777758"/>
              </p:ext>
            </p:extLst>
          </p:nvPr>
        </p:nvGraphicFramePr>
        <p:xfrm>
          <a:off x="256640" y="2723704"/>
          <a:ext cx="6912768" cy="3033896"/>
        </p:xfrm>
        <a:graphic>
          <a:graphicData uri="http://schemas.openxmlformats.org/drawingml/2006/table">
            <a:tbl>
              <a:tblPr firstRow="1" bandRow="1">
                <a:tableStyleId>{5C22544A-7EE6-4342-B048-85BDC9FD1C3A}</a:tableStyleId>
              </a:tblPr>
              <a:tblGrid>
                <a:gridCol w="2313236"/>
                <a:gridCol w="2313236"/>
                <a:gridCol w="2286296"/>
              </a:tblGrid>
              <a:tr h="504056">
                <a:tc>
                  <a:txBody>
                    <a:bodyPr/>
                    <a:lstStyle/>
                    <a:p>
                      <a:pPr algn="ctr"/>
                      <a:r>
                        <a:rPr lang="de-DE" sz="1600" dirty="0" smtClean="0">
                          <a:solidFill>
                            <a:schemeClr val="tx1"/>
                          </a:solidFill>
                          <a:latin typeface="+mn-lt"/>
                          <a:cs typeface="Arial" panose="020B0604020202020204" pitchFamily="34" charset="0"/>
                        </a:rPr>
                        <a:t>G </a:t>
                      </a:r>
                      <a:r>
                        <a:rPr lang="de-DE" sz="1100" dirty="0" smtClean="0">
                          <a:solidFill>
                            <a:schemeClr val="tx1"/>
                          </a:solidFill>
                          <a:latin typeface="+mn-lt"/>
                          <a:cs typeface="Arial" panose="020B0604020202020204" pitchFamily="34" charset="0"/>
                        </a:rPr>
                        <a:t>(Grundlegendes</a:t>
                      </a:r>
                      <a:r>
                        <a:rPr lang="de-DE" sz="1100" baseline="0" dirty="0" smtClean="0">
                          <a:solidFill>
                            <a:schemeClr val="tx1"/>
                          </a:solidFill>
                          <a:latin typeface="+mn-lt"/>
                          <a:cs typeface="Arial" panose="020B0604020202020204" pitchFamily="34" charset="0"/>
                        </a:rPr>
                        <a:t> Niveau) </a:t>
                      </a:r>
                      <a:endParaRPr lang="de-DE" sz="1100"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solidFill>
                          <a:latin typeface="+mn-lt"/>
                          <a:cs typeface="Arial" panose="020B0604020202020204" pitchFamily="34" charset="0"/>
                        </a:rPr>
                        <a:t>M </a:t>
                      </a:r>
                      <a:r>
                        <a:rPr lang="de-DE" sz="1100" dirty="0" smtClean="0">
                          <a:solidFill>
                            <a:schemeClr val="tx1"/>
                          </a:solidFill>
                          <a:latin typeface="+mn-lt"/>
                          <a:cs typeface="Arial" panose="020B0604020202020204" pitchFamily="34" charset="0"/>
                        </a:rPr>
                        <a:t>(Mittleres </a:t>
                      </a:r>
                      <a:r>
                        <a:rPr lang="de-DE" sz="1100" baseline="0" dirty="0" smtClean="0">
                          <a:solidFill>
                            <a:schemeClr val="tx1"/>
                          </a:solidFill>
                          <a:latin typeface="+mn-lt"/>
                          <a:cs typeface="Arial" panose="020B0604020202020204" pitchFamily="34" charset="0"/>
                        </a:rPr>
                        <a:t>Niveau)</a:t>
                      </a:r>
                      <a:endParaRPr lang="de-DE" sz="1100"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solidFill>
                          <a:latin typeface="+mn-lt"/>
                          <a:cs typeface="Arial" panose="020B0604020202020204" pitchFamily="34" charset="0"/>
                        </a:rPr>
                        <a:t>E </a:t>
                      </a:r>
                      <a:r>
                        <a:rPr lang="de-DE" sz="1100" dirty="0" smtClean="0">
                          <a:solidFill>
                            <a:schemeClr val="tx1"/>
                          </a:solidFill>
                          <a:latin typeface="+mn-lt"/>
                          <a:cs typeface="Arial" panose="020B0604020202020204" pitchFamily="34" charset="0"/>
                        </a:rPr>
                        <a:t>(Erweitertes</a:t>
                      </a:r>
                      <a:r>
                        <a:rPr lang="de-DE" sz="1100" baseline="0" dirty="0" smtClean="0">
                          <a:solidFill>
                            <a:schemeClr val="tx1"/>
                          </a:solidFill>
                          <a:latin typeface="+mn-lt"/>
                          <a:cs typeface="Arial" panose="020B0604020202020204" pitchFamily="34" charset="0"/>
                        </a:rPr>
                        <a:t> Niveau) </a:t>
                      </a:r>
                      <a:endParaRPr lang="de-DE" sz="1100"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2372513">
                <a:tc>
                  <a:txBody>
                    <a:bodyPr/>
                    <a:lstStyle/>
                    <a:p>
                      <a:r>
                        <a:rPr lang="de-DE" sz="1600" kern="1200" dirty="0" smtClean="0">
                          <a:solidFill>
                            <a:schemeClr val="dk1"/>
                          </a:solidFill>
                          <a:effectLst/>
                          <a:latin typeface="+mn-lt"/>
                          <a:ea typeface="+mn-ea"/>
                          <a:cs typeface="+mn-cs"/>
                        </a:rPr>
                        <a:t>(1) schriftliche Arbeitsanweisungen im Unterrichtszusammen- hang mit Unterstützung verstehen und zunehmend selbstständig anwenden</a:t>
                      </a:r>
                    </a:p>
                    <a:p>
                      <a:endParaRPr lang="de-DE" sz="15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a:buAutoNum type="arabicParenBoth"/>
                      </a:pPr>
                      <a:r>
                        <a:rPr lang="de-DE" sz="1600" kern="1200" dirty="0" smtClean="0">
                          <a:solidFill>
                            <a:schemeClr val="dk1"/>
                          </a:solidFill>
                          <a:effectLst/>
                          <a:latin typeface="+mn-lt"/>
                          <a:ea typeface="+mn-ea"/>
                          <a:cs typeface="+mn-cs"/>
                        </a:rPr>
                        <a:t>schriftliche Arbeits- </a:t>
                      </a:r>
                      <a:r>
                        <a:rPr lang="de-DE" sz="1600" kern="1200" dirty="0" err="1" smtClean="0">
                          <a:solidFill>
                            <a:schemeClr val="dk1"/>
                          </a:solidFill>
                          <a:effectLst/>
                          <a:latin typeface="+mn-lt"/>
                          <a:ea typeface="+mn-ea"/>
                          <a:cs typeface="+mn-cs"/>
                        </a:rPr>
                        <a:t>anweisungen</a:t>
                      </a:r>
                      <a:r>
                        <a:rPr lang="de-DE" sz="1600" kern="1200" dirty="0" smtClean="0">
                          <a:solidFill>
                            <a:schemeClr val="dk1"/>
                          </a:solidFill>
                          <a:effectLst/>
                          <a:latin typeface="+mn-lt"/>
                          <a:ea typeface="+mn-ea"/>
                          <a:cs typeface="+mn-cs"/>
                        </a:rPr>
                        <a:t> im </a:t>
                      </a:r>
                      <a:r>
                        <a:rPr lang="de-DE" sz="1600" kern="1200" dirty="0" err="1" smtClean="0">
                          <a:solidFill>
                            <a:schemeClr val="dk1"/>
                          </a:solidFill>
                          <a:effectLst/>
                          <a:latin typeface="+mn-lt"/>
                          <a:ea typeface="+mn-ea"/>
                          <a:cs typeface="+mn-cs"/>
                        </a:rPr>
                        <a:t>Unterrichtszusam</a:t>
                      </a:r>
                      <a:r>
                        <a:rPr lang="de-DE" sz="1600" kern="1200" dirty="0" smtClean="0">
                          <a:solidFill>
                            <a:schemeClr val="dk1"/>
                          </a:solidFill>
                          <a:effectLst/>
                          <a:latin typeface="+mn-lt"/>
                          <a:ea typeface="+mn-ea"/>
                          <a:cs typeface="+mn-cs"/>
                        </a:rPr>
                        <a:t>- </a:t>
                      </a:r>
                      <a:r>
                        <a:rPr lang="de-DE" sz="1600" kern="1200" dirty="0" err="1" smtClean="0">
                          <a:solidFill>
                            <a:schemeClr val="dk1"/>
                          </a:solidFill>
                          <a:effectLst/>
                          <a:latin typeface="+mn-lt"/>
                          <a:ea typeface="+mn-ea"/>
                          <a:cs typeface="+mn-cs"/>
                        </a:rPr>
                        <a:t>menhang</a:t>
                      </a:r>
                      <a:r>
                        <a:rPr lang="de-DE" sz="1600" kern="1200" dirty="0" smtClean="0">
                          <a:solidFill>
                            <a:schemeClr val="dk1"/>
                          </a:solidFill>
                          <a:effectLst/>
                          <a:latin typeface="+mn-lt"/>
                          <a:ea typeface="+mn-ea"/>
                          <a:cs typeface="+mn-cs"/>
                        </a:rPr>
                        <a:t> </a:t>
                      </a:r>
                      <a:r>
                        <a:rPr lang="de-DE" sz="1600" kern="1200" dirty="0" err="1" smtClean="0">
                          <a:solidFill>
                            <a:schemeClr val="dk1"/>
                          </a:solidFill>
                          <a:effectLst/>
                          <a:latin typeface="+mn-lt"/>
                          <a:ea typeface="+mn-ea"/>
                          <a:cs typeface="+mn-cs"/>
                        </a:rPr>
                        <a:t>gegebe</a:t>
                      </a:r>
                      <a:r>
                        <a:rPr lang="de-DE" sz="1600" kern="1200" dirty="0" smtClean="0">
                          <a:solidFill>
                            <a:schemeClr val="dk1"/>
                          </a:solidFill>
                          <a:effectLst/>
                          <a:latin typeface="+mn-lt"/>
                          <a:ea typeface="+mn-ea"/>
                          <a:cs typeface="+mn-cs"/>
                        </a:rPr>
                        <a:t>- </a:t>
                      </a:r>
                      <a:r>
                        <a:rPr lang="de-DE" sz="1600" kern="1200" dirty="0" err="1" smtClean="0">
                          <a:solidFill>
                            <a:schemeClr val="dk1"/>
                          </a:solidFill>
                          <a:effectLst/>
                          <a:latin typeface="+mn-lt"/>
                          <a:ea typeface="+mn-ea"/>
                          <a:cs typeface="+mn-cs"/>
                        </a:rPr>
                        <a:t>nenfalls</a:t>
                      </a:r>
                      <a:r>
                        <a:rPr lang="de-DE" sz="1600" kern="1200" dirty="0" smtClean="0">
                          <a:solidFill>
                            <a:schemeClr val="dk1"/>
                          </a:solidFill>
                          <a:effectLst/>
                          <a:latin typeface="+mn-lt"/>
                          <a:ea typeface="+mn-ea"/>
                          <a:cs typeface="+mn-cs"/>
                        </a:rPr>
                        <a:t> mit Unter- </a:t>
                      </a:r>
                      <a:r>
                        <a:rPr lang="de-DE" sz="1600" kern="1200" dirty="0" err="1" smtClean="0">
                          <a:solidFill>
                            <a:schemeClr val="dk1"/>
                          </a:solidFill>
                          <a:effectLst/>
                          <a:latin typeface="+mn-lt"/>
                          <a:ea typeface="+mn-ea"/>
                          <a:cs typeface="+mn-cs"/>
                        </a:rPr>
                        <a:t>stützung</a:t>
                      </a:r>
                      <a:r>
                        <a:rPr lang="de-DE" sz="1600" kern="1200" dirty="0" smtClean="0">
                          <a:solidFill>
                            <a:schemeClr val="dk1"/>
                          </a:solidFill>
                          <a:effectLst/>
                          <a:latin typeface="+mn-lt"/>
                          <a:ea typeface="+mn-ea"/>
                          <a:cs typeface="+mn-cs"/>
                        </a:rPr>
                        <a:t> verstehen und zunehmend selbstständig anwenden</a:t>
                      </a:r>
                    </a:p>
                    <a:p>
                      <a:endParaRPr lang="de-DE" sz="16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solidFill>
                          <a:latin typeface="+mn-lt"/>
                          <a:cs typeface="Arial" panose="020B0604020202020204" pitchFamily="34" charset="0"/>
                        </a:rPr>
                        <a:t>(1) </a:t>
                      </a:r>
                      <a:r>
                        <a:rPr lang="de-DE" sz="1600" kern="1200" dirty="0" smtClean="0">
                          <a:solidFill>
                            <a:schemeClr val="dk1"/>
                          </a:solidFill>
                          <a:effectLst/>
                          <a:latin typeface="+mn-lt"/>
                          <a:ea typeface="+mn-ea"/>
                          <a:cs typeface="+mn-cs"/>
                        </a:rPr>
                        <a:t>schriftliche Arbeitsanweisungen im Unterrichtszusammen-hang verstehen und selbstständig anwenden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60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60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600" kern="1200" dirty="0" smtClean="0">
                        <a:solidFill>
                          <a:schemeClr val="tx1"/>
                        </a:solidFill>
                        <a:effectLst/>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6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 name="Abgerundetes Rechteck 9"/>
          <p:cNvSpPr/>
          <p:nvPr/>
        </p:nvSpPr>
        <p:spPr>
          <a:xfrm>
            <a:off x="7283450" y="3140968"/>
            <a:ext cx="1681038" cy="891101"/>
          </a:xfrm>
          <a:prstGeom prst="roundRect">
            <a:avLst>
              <a:gd name="adj" fmla="val 16667"/>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spcAft>
                <a:spcPts val="0"/>
              </a:spcAft>
            </a:pPr>
            <a:r>
              <a:rPr lang="de-DE" sz="1400" b="1" dirty="0" smtClean="0">
                <a:latin typeface="Arial" panose="020B0604020202020204" pitchFamily="34" charset="0"/>
                <a:ea typeface="Calibri"/>
                <a:cs typeface="Arial" panose="020B0604020202020204" pitchFamily="34" charset="0"/>
              </a:rPr>
              <a:t>Unterstützungs- grad</a:t>
            </a:r>
          </a:p>
        </p:txBody>
      </p:sp>
      <p:sp>
        <p:nvSpPr>
          <p:cNvPr id="18" name="Textfeld 17"/>
          <p:cNvSpPr txBox="1"/>
          <p:nvPr/>
        </p:nvSpPr>
        <p:spPr>
          <a:xfrm>
            <a:off x="227490" y="1881674"/>
            <a:ext cx="6912768" cy="755238"/>
          </a:xfrm>
          <a:prstGeom prst="rect">
            <a:avLst/>
          </a:prstGeom>
          <a:noFill/>
        </p:spPr>
        <p:txBody>
          <a:bodyPr wrap="square" rtlCol="0">
            <a:spAutoFit/>
          </a:bodyPr>
          <a:lstStyle/>
          <a:p>
            <a:endParaRPr lang="de-DE" dirty="0"/>
          </a:p>
        </p:txBody>
      </p:sp>
      <p:sp>
        <p:nvSpPr>
          <p:cNvPr id="9" name="Textfeld 8"/>
          <p:cNvSpPr txBox="1"/>
          <p:nvPr/>
        </p:nvSpPr>
        <p:spPr>
          <a:xfrm>
            <a:off x="239505" y="1892707"/>
            <a:ext cx="6912768" cy="830997"/>
          </a:xfrm>
          <a:prstGeom prst="rect">
            <a:avLst/>
          </a:prstGeom>
          <a:noFill/>
          <a:ln>
            <a:solidFill>
              <a:srgbClr val="000000"/>
            </a:solidFill>
          </a:ln>
        </p:spPr>
        <p:txBody>
          <a:bodyPr wrap="square" rtlCol="0">
            <a:spAutoFit/>
          </a:bodyPr>
          <a:lstStyle/>
          <a:p>
            <a:r>
              <a:rPr lang="de-DE" sz="1600" dirty="0" smtClean="0">
                <a:latin typeface="+mn-lt"/>
              </a:rPr>
              <a:t>Die Schülerinnen und Schüler können </a:t>
            </a:r>
            <a:r>
              <a:rPr lang="de-DE" sz="1600" dirty="0" err="1" smtClean="0">
                <a:latin typeface="+mn-lt"/>
              </a:rPr>
              <a:t>didaktisierte</a:t>
            </a:r>
            <a:r>
              <a:rPr lang="de-DE" sz="1600" dirty="0" smtClean="0">
                <a:latin typeface="+mn-lt"/>
              </a:rPr>
              <a:t> oder kurze authentische fiktionale und nichtfiktionale (wie zum Beispiel adaptierte Sachtexte oder vereinfachte Texte aus der Jugendliteratur) verstehen. […]</a:t>
            </a:r>
            <a:endParaRPr lang="de-DE" sz="1600" dirty="0">
              <a:latin typeface="+mn-lt"/>
            </a:endParaRPr>
          </a:p>
        </p:txBody>
      </p:sp>
      <p:sp>
        <p:nvSpPr>
          <p:cNvPr id="21" name="Abgerundetes Rechteck 20"/>
          <p:cNvSpPr/>
          <p:nvPr/>
        </p:nvSpPr>
        <p:spPr>
          <a:xfrm>
            <a:off x="582870" y="5853378"/>
            <a:ext cx="1681038" cy="340455"/>
          </a:xfrm>
          <a:prstGeom prst="roundRect">
            <a:avLst>
              <a:gd name="adj" fmla="val 16667"/>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spcAft>
                <a:spcPts val="0"/>
              </a:spcAft>
            </a:pPr>
            <a:r>
              <a:rPr lang="de-DE" sz="1400" b="1" dirty="0" smtClean="0">
                <a:latin typeface="Arial" panose="020B0604020202020204" pitchFamily="34" charset="0"/>
                <a:ea typeface="Calibri"/>
                <a:cs typeface="Arial" panose="020B0604020202020204" pitchFamily="34" charset="0"/>
              </a:rPr>
              <a:t>WRS</a:t>
            </a:r>
          </a:p>
        </p:txBody>
      </p:sp>
      <p:sp>
        <p:nvSpPr>
          <p:cNvPr id="22" name="Abgerundetes Rechteck 21"/>
          <p:cNvSpPr/>
          <p:nvPr/>
        </p:nvSpPr>
        <p:spPr>
          <a:xfrm>
            <a:off x="7283450" y="1881674"/>
            <a:ext cx="1681038" cy="891101"/>
          </a:xfrm>
          <a:prstGeom prst="roundRect">
            <a:avLst>
              <a:gd name="adj" fmla="val 16667"/>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spcAft>
                <a:spcPts val="0"/>
              </a:spcAft>
            </a:pPr>
            <a:r>
              <a:rPr lang="de-DE" sz="1400" b="1" dirty="0" smtClean="0">
                <a:latin typeface="Arial" panose="020B0604020202020204" pitchFamily="34" charset="0"/>
                <a:ea typeface="Calibri"/>
                <a:cs typeface="Arial" panose="020B0604020202020204" pitchFamily="34" charset="0"/>
              </a:rPr>
              <a:t>Kompetenz-beschreibung</a:t>
            </a:r>
          </a:p>
        </p:txBody>
      </p:sp>
      <p:sp>
        <p:nvSpPr>
          <p:cNvPr id="23" name="Abgerundetes Rechteck 22"/>
          <p:cNvSpPr/>
          <p:nvPr/>
        </p:nvSpPr>
        <p:spPr>
          <a:xfrm>
            <a:off x="2861225" y="5853379"/>
            <a:ext cx="1681038" cy="340455"/>
          </a:xfrm>
          <a:prstGeom prst="roundRect">
            <a:avLst>
              <a:gd name="adj" fmla="val 16667"/>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spcAft>
                <a:spcPts val="0"/>
              </a:spcAft>
            </a:pPr>
            <a:r>
              <a:rPr lang="de-DE" sz="1400" b="1" dirty="0" smtClean="0">
                <a:latin typeface="Arial" panose="020B0604020202020204" pitchFamily="34" charset="0"/>
                <a:ea typeface="Calibri"/>
                <a:cs typeface="Arial" panose="020B0604020202020204" pitchFamily="34" charset="0"/>
              </a:rPr>
              <a:t>RS</a:t>
            </a:r>
          </a:p>
        </p:txBody>
      </p:sp>
      <p:sp>
        <p:nvSpPr>
          <p:cNvPr id="24" name="Abgerundetes Rechteck 23"/>
          <p:cNvSpPr/>
          <p:nvPr/>
        </p:nvSpPr>
        <p:spPr>
          <a:xfrm>
            <a:off x="5199592" y="5853378"/>
            <a:ext cx="1681038" cy="340455"/>
          </a:xfrm>
          <a:prstGeom prst="roundRect">
            <a:avLst>
              <a:gd name="adj" fmla="val 16667"/>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spcAft>
                <a:spcPts val="0"/>
              </a:spcAft>
            </a:pPr>
            <a:r>
              <a:rPr lang="de-DE" sz="1400" b="1" dirty="0" err="1" smtClean="0">
                <a:latin typeface="Arial" panose="020B0604020202020204" pitchFamily="34" charset="0"/>
                <a:ea typeface="Calibri"/>
                <a:cs typeface="Arial" panose="020B0604020202020204" pitchFamily="34" charset="0"/>
              </a:rPr>
              <a:t>Gymn</a:t>
            </a:r>
            <a:r>
              <a:rPr lang="de-DE" sz="1400" b="1" dirty="0" smtClean="0">
                <a:latin typeface="Arial" panose="020B0604020202020204" pitchFamily="34" charset="0"/>
                <a:ea typeface="Calibri"/>
                <a:cs typeface="Arial" panose="020B0604020202020204" pitchFamily="34" charset="0"/>
              </a:rPr>
              <a:t>. Niveau</a:t>
            </a:r>
          </a:p>
        </p:txBody>
      </p:sp>
      <p:sp>
        <p:nvSpPr>
          <p:cNvPr id="25" name="Abgerundetes Rechteck 24"/>
          <p:cNvSpPr/>
          <p:nvPr/>
        </p:nvSpPr>
        <p:spPr>
          <a:xfrm>
            <a:off x="342633" y="6300565"/>
            <a:ext cx="6912768" cy="288032"/>
          </a:xfrm>
          <a:prstGeom prst="roundRect">
            <a:avLst>
              <a:gd name="adj" fmla="val 16667"/>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spcAft>
                <a:spcPts val="0"/>
              </a:spcAft>
            </a:pPr>
            <a:r>
              <a:rPr lang="de-DE" sz="1400" b="1" dirty="0" smtClean="0">
                <a:latin typeface="Arial" panose="020B0604020202020204" pitchFamily="34" charset="0"/>
                <a:ea typeface="Calibri"/>
                <a:cs typeface="Arial" panose="020B0604020202020204" pitchFamily="34" charset="0"/>
              </a:rPr>
              <a:t>Gemeinschaftsschule</a:t>
            </a:r>
          </a:p>
        </p:txBody>
      </p:sp>
      <p:cxnSp>
        <p:nvCxnSpPr>
          <p:cNvPr id="12" name="Gerade Verbindung mit Pfeil 11"/>
          <p:cNvCxnSpPr>
            <a:stCxn id="10" idx="1"/>
          </p:cNvCxnSpPr>
          <p:nvPr/>
        </p:nvCxnSpPr>
        <p:spPr>
          <a:xfrm flipH="1">
            <a:off x="2123729" y="3586519"/>
            <a:ext cx="5159721" cy="445550"/>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a:stCxn id="10" idx="1"/>
          </p:cNvCxnSpPr>
          <p:nvPr/>
        </p:nvCxnSpPr>
        <p:spPr>
          <a:xfrm flipH="1">
            <a:off x="3923928" y="3586519"/>
            <a:ext cx="3359522" cy="654133"/>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a:stCxn id="10" idx="1"/>
          </p:cNvCxnSpPr>
          <p:nvPr/>
        </p:nvCxnSpPr>
        <p:spPr>
          <a:xfrm flipH="1">
            <a:off x="5940425" y="3586519"/>
            <a:ext cx="1343025" cy="757449"/>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70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P spid="22" grpId="0" animBg="1"/>
      <p:bldP spid="23" grpId="0" animBg="1"/>
      <p:bldP spid="24" grpId="0" animBg="1"/>
      <p:bldP spid="25"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0" name="Line 4"/>
          <p:cNvSpPr>
            <a:spLocks noChangeShapeType="1"/>
          </p:cNvSpPr>
          <p:nvPr/>
        </p:nvSpPr>
        <p:spPr bwMode="auto">
          <a:xfrm>
            <a:off x="5940425" y="4724400"/>
            <a:ext cx="431800" cy="0"/>
          </a:xfrm>
          <a:prstGeom prst="line">
            <a:avLst/>
          </a:prstGeom>
          <a:noFill/>
          <a:ln w="9525">
            <a:noFill/>
            <a:round/>
            <a:headEnd/>
            <a:tailEnd/>
          </a:ln>
        </p:spPr>
        <p:txBody>
          <a:bodyPr anchor="ctr"/>
          <a:lstStyle/>
          <a:p>
            <a:endParaRPr lang="de-DE" dirty="0"/>
          </a:p>
        </p:txBody>
      </p:sp>
      <p:sp>
        <p:nvSpPr>
          <p:cNvPr id="6" name="Textfeld 3"/>
          <p:cNvSpPr txBox="1">
            <a:spLocks noChangeArrowheads="1"/>
          </p:cNvSpPr>
          <p:nvPr/>
        </p:nvSpPr>
        <p:spPr bwMode="auto">
          <a:xfrm>
            <a:off x="251520" y="764704"/>
            <a:ext cx="8552309" cy="461665"/>
          </a:xfrm>
          <a:prstGeom prst="rect">
            <a:avLst/>
          </a:prstGeom>
          <a:solidFill>
            <a:srgbClr val="FFFF99"/>
          </a:solidFill>
          <a:ln w="9525">
            <a:noFill/>
            <a:miter lim="800000"/>
            <a:headEnd/>
            <a:tailEnd/>
          </a:ln>
        </p:spPr>
        <p:txBody>
          <a:bodyPr wrap="square">
            <a:spAutoFit/>
          </a:bodyPr>
          <a:lstStyle/>
          <a:p>
            <a:pPr algn="ctr"/>
            <a:r>
              <a:rPr lang="de-DE" dirty="0" smtClean="0">
                <a:latin typeface="Calibri"/>
                <a:cs typeface="Calibri"/>
              </a:rPr>
              <a:t>Exkurs: Bildungsplan Sekundarstufe I Französisch (2. FS)</a:t>
            </a:r>
            <a:endParaRPr lang="de-DE" dirty="0">
              <a:latin typeface="Calibri"/>
              <a:cs typeface="Calibri"/>
            </a:endParaRPr>
          </a:p>
        </p:txBody>
      </p:sp>
      <p:sp>
        <p:nvSpPr>
          <p:cNvPr id="4" name="Textfeld 3"/>
          <p:cNvSpPr txBox="1"/>
          <p:nvPr/>
        </p:nvSpPr>
        <p:spPr>
          <a:xfrm>
            <a:off x="251520" y="1425550"/>
            <a:ext cx="8928992" cy="369332"/>
          </a:xfrm>
          <a:prstGeom prst="rect">
            <a:avLst/>
          </a:prstGeom>
          <a:noFill/>
        </p:spPr>
        <p:txBody>
          <a:bodyPr wrap="square" rtlCol="0">
            <a:spAutoFit/>
          </a:bodyPr>
          <a:lstStyle/>
          <a:p>
            <a:r>
              <a:rPr lang="de-DE" sz="1800" b="1" dirty="0" smtClean="0">
                <a:latin typeface="Arial" panose="020B0604020202020204" pitchFamily="34" charset="0"/>
                <a:cs typeface="Arial" panose="020B0604020202020204" pitchFamily="34" charset="0"/>
              </a:rPr>
              <a:t> </a:t>
            </a:r>
          </a:p>
        </p:txBody>
      </p:sp>
      <p:sp>
        <p:nvSpPr>
          <p:cNvPr id="2" name="Textfeld 1"/>
          <p:cNvSpPr txBox="1"/>
          <p:nvPr/>
        </p:nvSpPr>
        <p:spPr>
          <a:xfrm>
            <a:off x="251520" y="1543120"/>
            <a:ext cx="6912768" cy="338554"/>
          </a:xfrm>
          <a:prstGeom prst="rect">
            <a:avLst/>
          </a:prstGeom>
          <a:noFill/>
          <a:ln w="0" cap="sq">
            <a:solidFill>
              <a:schemeClr val="tx1"/>
            </a:solidFill>
            <a:miter lim="800000"/>
          </a:ln>
        </p:spPr>
        <p:txBody>
          <a:bodyPr wrap="square" rtlCol="0">
            <a:spAutoFit/>
          </a:bodyPr>
          <a:lstStyle/>
          <a:p>
            <a:r>
              <a:rPr lang="de-DE" sz="1600" b="1" dirty="0" smtClean="0">
                <a:latin typeface="+mn-lt"/>
                <a:cs typeface="Arial" panose="020B0604020202020204" pitchFamily="34" charset="0"/>
              </a:rPr>
              <a:t>3.1.3.3    Sprechen – an Gesprächen teilnehmen (Klasse 6/7/8/9)</a:t>
            </a:r>
            <a:endParaRPr lang="de-DE" sz="1600" b="1" dirty="0">
              <a:latin typeface="+mn-lt"/>
              <a:cs typeface="Arial" panose="020B0604020202020204" pitchFamily="34" charset="0"/>
            </a:endParaRPr>
          </a:p>
        </p:txBody>
      </p:sp>
      <p:sp>
        <p:nvSpPr>
          <p:cNvPr id="8" name="Textfeld 7"/>
          <p:cNvSpPr txBox="1"/>
          <p:nvPr/>
        </p:nvSpPr>
        <p:spPr>
          <a:xfrm>
            <a:off x="251520" y="1956579"/>
            <a:ext cx="6912768" cy="584775"/>
          </a:xfrm>
          <a:prstGeom prst="rect">
            <a:avLst/>
          </a:prstGeom>
          <a:noFill/>
          <a:ln w="9525" cap="sq">
            <a:solidFill>
              <a:schemeClr val="tx1"/>
            </a:solidFill>
            <a:miter lim="800000"/>
          </a:ln>
        </p:spPr>
        <p:txBody>
          <a:bodyPr wrap="square" rtlCol="0">
            <a:spAutoFit/>
          </a:bodyPr>
          <a:lstStyle/>
          <a:p>
            <a:r>
              <a:rPr lang="de-DE" sz="1600" dirty="0" smtClean="0">
                <a:latin typeface="+mn-lt"/>
                <a:cs typeface="Arial" panose="020B0604020202020204" pitchFamily="34" charset="0"/>
              </a:rPr>
              <a:t>Die Schülerinnen und Schüler</a:t>
            </a:r>
            <a:r>
              <a:rPr lang="de-DE" sz="1600" dirty="0" smtClean="0">
                <a:latin typeface="+mn-lt"/>
              </a:rPr>
              <a:t> können sich in Alltagssituationen verständigen, in denen elementare Informationen ausgetauscht werden. </a:t>
            </a:r>
            <a:endParaRPr lang="de-DE" sz="1600" dirty="0" smtClean="0">
              <a:latin typeface="+mn-lt"/>
              <a:cs typeface="Arial" panose="020B0604020202020204" pitchFamily="34" charset="0"/>
            </a:endParaRPr>
          </a:p>
        </p:txBody>
      </p:sp>
      <p:graphicFrame>
        <p:nvGraphicFramePr>
          <p:cNvPr id="3" name="Tabelle 2"/>
          <p:cNvGraphicFramePr>
            <a:graphicFrameLocks noGrp="1"/>
          </p:cNvGraphicFramePr>
          <p:nvPr>
            <p:extLst>
              <p:ext uri="{D42A27DB-BD31-4B8C-83A1-F6EECF244321}">
                <p14:modId xmlns:p14="http://schemas.microsoft.com/office/powerpoint/2010/main" val="135698613"/>
              </p:ext>
            </p:extLst>
          </p:nvPr>
        </p:nvGraphicFramePr>
        <p:xfrm>
          <a:off x="251520" y="2564904"/>
          <a:ext cx="6912768" cy="3888432"/>
        </p:xfrm>
        <a:graphic>
          <a:graphicData uri="http://schemas.openxmlformats.org/drawingml/2006/table">
            <a:tbl>
              <a:tblPr firstRow="1" bandRow="1">
                <a:tableStyleId>{5C22544A-7EE6-4342-B048-85BDC9FD1C3A}</a:tableStyleId>
              </a:tblPr>
              <a:tblGrid>
                <a:gridCol w="2313236"/>
                <a:gridCol w="2313236"/>
                <a:gridCol w="2286296"/>
              </a:tblGrid>
              <a:tr h="469459">
                <a:tc>
                  <a:txBody>
                    <a:bodyPr/>
                    <a:lstStyle/>
                    <a:p>
                      <a:pPr algn="ctr"/>
                      <a:r>
                        <a:rPr lang="de-DE" sz="1600" dirty="0" smtClean="0">
                          <a:solidFill>
                            <a:schemeClr val="tx1"/>
                          </a:solidFill>
                          <a:latin typeface="+mn-lt"/>
                          <a:cs typeface="Arial" panose="020B0604020202020204" pitchFamily="34" charset="0"/>
                        </a:rPr>
                        <a:t>G</a:t>
                      </a:r>
                      <a:r>
                        <a:rPr lang="de-DE" dirty="0" smtClean="0">
                          <a:solidFill>
                            <a:schemeClr val="tx1"/>
                          </a:solidFill>
                          <a:latin typeface="Arial" panose="020B0604020202020204" pitchFamily="34" charset="0"/>
                          <a:cs typeface="Arial" panose="020B0604020202020204" pitchFamily="34" charset="0"/>
                        </a:rPr>
                        <a:t> </a:t>
                      </a:r>
                      <a:r>
                        <a:rPr lang="de-DE" sz="1100" dirty="0" smtClean="0">
                          <a:solidFill>
                            <a:schemeClr val="tx1"/>
                          </a:solidFill>
                          <a:latin typeface="Arial" panose="020B0604020202020204" pitchFamily="34" charset="0"/>
                          <a:cs typeface="Arial" panose="020B0604020202020204" pitchFamily="34" charset="0"/>
                        </a:rPr>
                        <a:t>(Grundlegendes</a:t>
                      </a:r>
                      <a:r>
                        <a:rPr lang="de-DE" sz="1100" baseline="0" dirty="0" smtClean="0">
                          <a:solidFill>
                            <a:schemeClr val="tx1"/>
                          </a:solidFill>
                          <a:latin typeface="Arial" panose="020B0604020202020204" pitchFamily="34" charset="0"/>
                          <a:cs typeface="Arial" panose="020B0604020202020204" pitchFamily="34" charset="0"/>
                        </a:rPr>
                        <a:t> Niveau) </a:t>
                      </a:r>
                      <a:endParaRPr lang="de-DE"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solidFill>
                          <a:latin typeface="+mn-lt"/>
                          <a:cs typeface="Arial" panose="020B0604020202020204" pitchFamily="34" charset="0"/>
                        </a:rPr>
                        <a:t>M</a:t>
                      </a:r>
                      <a:r>
                        <a:rPr lang="de-DE" dirty="0" smtClean="0">
                          <a:solidFill>
                            <a:schemeClr val="tx1"/>
                          </a:solidFill>
                          <a:latin typeface="Arial" panose="020B0604020202020204" pitchFamily="34" charset="0"/>
                          <a:cs typeface="Arial" panose="020B0604020202020204" pitchFamily="34" charset="0"/>
                        </a:rPr>
                        <a:t> </a:t>
                      </a:r>
                      <a:r>
                        <a:rPr lang="de-DE" sz="1100" dirty="0" smtClean="0">
                          <a:solidFill>
                            <a:schemeClr val="tx1"/>
                          </a:solidFill>
                          <a:latin typeface="Arial" panose="020B0604020202020204" pitchFamily="34" charset="0"/>
                          <a:cs typeface="Arial" panose="020B0604020202020204" pitchFamily="34" charset="0"/>
                        </a:rPr>
                        <a:t>(Mittleres </a:t>
                      </a:r>
                      <a:r>
                        <a:rPr lang="de-DE" sz="1100" baseline="0" dirty="0" smtClean="0">
                          <a:solidFill>
                            <a:schemeClr val="tx1"/>
                          </a:solidFill>
                          <a:latin typeface="Arial" panose="020B0604020202020204" pitchFamily="34" charset="0"/>
                          <a:cs typeface="Arial" panose="020B0604020202020204" pitchFamily="34" charset="0"/>
                        </a:rPr>
                        <a:t>Niveau)</a:t>
                      </a:r>
                      <a:endParaRPr lang="de-DE"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solidFill>
                          <a:latin typeface="+mn-lt"/>
                          <a:cs typeface="Arial" panose="020B0604020202020204" pitchFamily="34" charset="0"/>
                        </a:rPr>
                        <a:t>E</a:t>
                      </a:r>
                      <a:r>
                        <a:rPr lang="de-DE" dirty="0" smtClean="0">
                          <a:solidFill>
                            <a:schemeClr val="tx1"/>
                          </a:solidFill>
                          <a:latin typeface="Arial" panose="020B0604020202020204" pitchFamily="34" charset="0"/>
                          <a:cs typeface="Arial" panose="020B0604020202020204" pitchFamily="34" charset="0"/>
                        </a:rPr>
                        <a:t> </a:t>
                      </a:r>
                      <a:r>
                        <a:rPr lang="de-DE" sz="1100" dirty="0" smtClean="0">
                          <a:solidFill>
                            <a:schemeClr val="tx1"/>
                          </a:solidFill>
                          <a:latin typeface="Arial" panose="020B0604020202020204" pitchFamily="34" charset="0"/>
                          <a:cs typeface="Arial" panose="020B0604020202020204" pitchFamily="34" charset="0"/>
                        </a:rPr>
                        <a:t>(Erweitertes</a:t>
                      </a:r>
                      <a:r>
                        <a:rPr lang="de-DE" sz="1100" baseline="0" dirty="0" smtClean="0">
                          <a:solidFill>
                            <a:schemeClr val="tx1"/>
                          </a:solidFill>
                          <a:latin typeface="Arial" panose="020B0604020202020204" pitchFamily="34" charset="0"/>
                          <a:cs typeface="Arial" panose="020B0604020202020204" pitchFamily="34" charset="0"/>
                        </a:rPr>
                        <a:t> Niveau) </a:t>
                      </a:r>
                      <a:endParaRPr lang="de-DE"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4189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solidFill>
                          <a:latin typeface="Arial" panose="020B0604020202020204" pitchFamily="34" charset="0"/>
                          <a:cs typeface="Arial" panose="020B0604020202020204" pitchFamily="34" charset="0"/>
                        </a:rPr>
                        <a:t>(2)</a:t>
                      </a:r>
                      <a:r>
                        <a:rPr lang="de-DE" sz="1600" kern="1200" dirty="0" smtClean="0">
                          <a:solidFill>
                            <a:schemeClr val="dk1"/>
                          </a:solidFill>
                          <a:effectLst/>
                          <a:latin typeface="+mn-lt"/>
                          <a:ea typeface="+mn-ea"/>
                          <a:cs typeface="+mn-cs"/>
                        </a:rPr>
                        <a:t> in Alltagssituationen einzelne Informationen in einfacher Form erfragen und geben; in einem Interview gegebenenfalls mit Unterstützung einfache Fragen stellen und beantworten (zum Beispiel in Vorstellungs- </a:t>
                      </a:r>
                      <a:r>
                        <a:rPr lang="de-DE" sz="1600" kern="1200" dirty="0" err="1" smtClean="0">
                          <a:solidFill>
                            <a:schemeClr val="dk1"/>
                          </a:solidFill>
                          <a:effectLst/>
                          <a:latin typeface="+mn-lt"/>
                          <a:ea typeface="+mn-ea"/>
                          <a:cs typeface="+mn-cs"/>
                        </a:rPr>
                        <a:t>gesprächen</a:t>
                      </a:r>
                      <a:r>
                        <a:rPr lang="de-DE" sz="1600" kern="1200" dirty="0" smtClean="0">
                          <a:solidFill>
                            <a:schemeClr val="dk1"/>
                          </a:solidFill>
                          <a:effectLst/>
                          <a:latin typeface="+mn-lt"/>
                          <a:ea typeface="+mn-ea"/>
                          <a:cs typeface="+mn-cs"/>
                        </a:rPr>
                        <a:t>)</a:t>
                      </a:r>
                    </a:p>
                    <a:p>
                      <a:endParaRPr lang="de-DE" sz="1500" kern="1200" dirty="0" smtClean="0">
                        <a:solidFill>
                          <a:schemeClr val="dk1"/>
                        </a:solidFill>
                        <a:effectLst/>
                        <a:latin typeface="+mn-lt"/>
                        <a:ea typeface="+mn-ea"/>
                        <a:cs typeface="+mn-cs"/>
                      </a:endParaRPr>
                    </a:p>
                    <a:p>
                      <a:endParaRPr lang="de-DE" sz="16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1600" dirty="0" smtClean="0">
                          <a:solidFill>
                            <a:schemeClr val="tx1"/>
                          </a:solidFill>
                          <a:latin typeface="Arial" panose="020B0604020202020204" pitchFamily="34" charset="0"/>
                          <a:cs typeface="Arial" panose="020B0604020202020204" pitchFamily="34" charset="0"/>
                        </a:rPr>
                        <a:t>(2)</a:t>
                      </a:r>
                      <a:r>
                        <a:rPr lang="de-DE" sz="1600" baseline="0" dirty="0" smtClean="0">
                          <a:solidFill>
                            <a:schemeClr val="tx1"/>
                          </a:solidFill>
                          <a:latin typeface="Arial" panose="020B0604020202020204" pitchFamily="34" charset="0"/>
                          <a:cs typeface="Arial" panose="020B0604020202020204" pitchFamily="34" charset="0"/>
                        </a:rPr>
                        <a:t> </a:t>
                      </a:r>
                      <a:r>
                        <a:rPr lang="de-DE" sz="1600" kern="1200" dirty="0" smtClean="0">
                          <a:solidFill>
                            <a:schemeClr val="dk1"/>
                          </a:solidFill>
                          <a:effectLst/>
                          <a:latin typeface="+mn-lt"/>
                          <a:ea typeface="+mn-ea"/>
                          <a:cs typeface="+mn-cs"/>
                        </a:rPr>
                        <a:t>in Alltagssituationen mehrere zentrale Informationen erfragen und geben; in einem Interview einfache Fragen stellen und beantworten (zum Beispiel in Vorstellungs- </a:t>
                      </a:r>
                      <a:r>
                        <a:rPr lang="de-DE" sz="1600" kern="1200" dirty="0" err="1" smtClean="0">
                          <a:solidFill>
                            <a:schemeClr val="dk1"/>
                          </a:solidFill>
                          <a:effectLst/>
                          <a:latin typeface="+mn-lt"/>
                          <a:ea typeface="+mn-ea"/>
                          <a:cs typeface="+mn-cs"/>
                        </a:rPr>
                        <a:t>gesprächen</a:t>
                      </a:r>
                      <a:r>
                        <a:rPr lang="de-DE" sz="1600" kern="1200" dirty="0" smtClean="0">
                          <a:solidFill>
                            <a:schemeClr val="dk1"/>
                          </a:solidFill>
                          <a:effectLst/>
                          <a:latin typeface="+mn-lt"/>
                          <a:ea typeface="+mn-ea"/>
                          <a:cs typeface="+mn-cs"/>
                        </a:rPr>
                        <a:t>)</a:t>
                      </a:r>
                    </a:p>
                    <a:p>
                      <a:endParaRPr lang="de-DE" sz="1500" kern="1200" dirty="0" smtClean="0">
                        <a:solidFill>
                          <a:schemeClr val="dk1"/>
                        </a:solidFill>
                        <a:effectLst/>
                        <a:latin typeface="+mn-lt"/>
                        <a:ea typeface="+mn-ea"/>
                        <a:cs typeface="+mn-cs"/>
                      </a:endParaRPr>
                    </a:p>
                    <a:p>
                      <a:endParaRPr lang="de-DE" sz="1500" kern="1200" dirty="0" smtClean="0">
                        <a:solidFill>
                          <a:schemeClr val="dk1"/>
                        </a:solidFill>
                        <a:effectLst/>
                        <a:latin typeface="+mn-lt"/>
                        <a:ea typeface="+mn-ea"/>
                        <a:cs typeface="+mn-cs"/>
                      </a:endParaRPr>
                    </a:p>
                    <a:p>
                      <a:endParaRPr lang="de-DE" sz="15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1600" dirty="0" smtClean="0">
                          <a:solidFill>
                            <a:schemeClr val="tx1"/>
                          </a:solidFill>
                          <a:latin typeface="Arial" panose="020B0604020202020204" pitchFamily="34" charset="0"/>
                          <a:cs typeface="Arial" panose="020B0604020202020204" pitchFamily="34" charset="0"/>
                        </a:rPr>
                        <a:t>(2)</a:t>
                      </a:r>
                      <a:r>
                        <a:rPr lang="de-DE" sz="1600" kern="1200" dirty="0" smtClean="0">
                          <a:solidFill>
                            <a:schemeClr val="dk1"/>
                          </a:solidFill>
                          <a:effectLst/>
                          <a:latin typeface="+mn-lt"/>
                          <a:ea typeface="+mn-ea"/>
                          <a:cs typeface="+mn-cs"/>
                        </a:rPr>
                        <a:t> in Alltagssituationen mehrere zentrale zusammenhängende Informationen erfragen und geben (zum Beispiel einfache Fragen im Anschluss an eine Präsentation </a:t>
                      </a:r>
                      <a:r>
                        <a:rPr lang="de-DE" sz="1600" kern="1200" dirty="0" err="1" smtClean="0">
                          <a:solidFill>
                            <a:schemeClr val="dk1"/>
                          </a:solidFill>
                          <a:effectLst/>
                          <a:latin typeface="+mn-lt"/>
                          <a:ea typeface="+mn-ea"/>
                          <a:cs typeface="+mn-cs"/>
                        </a:rPr>
                        <a:t>beantwor</a:t>
                      </a:r>
                      <a:r>
                        <a:rPr lang="de-DE" sz="1600" kern="1200" dirty="0" smtClean="0">
                          <a:solidFill>
                            <a:schemeClr val="dk1"/>
                          </a:solidFill>
                          <a:effectLst/>
                          <a:latin typeface="+mn-lt"/>
                          <a:ea typeface="+mn-ea"/>
                          <a:cs typeface="+mn-cs"/>
                        </a:rPr>
                        <a:t>- </a:t>
                      </a:r>
                      <a:r>
                        <a:rPr lang="de-DE" sz="1600" kern="1200" dirty="0" err="1" smtClean="0">
                          <a:solidFill>
                            <a:schemeClr val="dk1"/>
                          </a:solidFill>
                          <a:effectLst/>
                          <a:latin typeface="+mn-lt"/>
                          <a:ea typeface="+mn-ea"/>
                          <a:cs typeface="+mn-cs"/>
                        </a:rPr>
                        <a:t>ten</a:t>
                      </a:r>
                      <a:r>
                        <a:rPr lang="de-DE" sz="1600" kern="1200" dirty="0" smtClean="0">
                          <a:solidFill>
                            <a:schemeClr val="dk1"/>
                          </a:solidFill>
                          <a:effectLst/>
                          <a:latin typeface="+mn-lt"/>
                          <a:ea typeface="+mn-ea"/>
                          <a:cs typeface="+mn-cs"/>
                        </a:rPr>
                        <a:t>); in einem Interview einfache Fragen stellen und beantworten (zum Beispiel in Vorstellungs- </a:t>
                      </a:r>
                      <a:r>
                        <a:rPr lang="de-DE" sz="1600" kern="1200" dirty="0" err="1" smtClean="0">
                          <a:solidFill>
                            <a:schemeClr val="dk1"/>
                          </a:solidFill>
                          <a:effectLst/>
                          <a:latin typeface="+mn-lt"/>
                          <a:ea typeface="+mn-ea"/>
                          <a:cs typeface="+mn-cs"/>
                        </a:rPr>
                        <a:t>gesprächen</a:t>
                      </a:r>
                      <a:r>
                        <a:rPr lang="de-DE" sz="1600" kern="1200" dirty="0" smtClean="0">
                          <a:solidFill>
                            <a:schemeClr val="dk1"/>
                          </a:solidFill>
                          <a:effectLst/>
                          <a:latin typeface="+mn-lt"/>
                          <a:ea typeface="+mn-ea"/>
                          <a:cs typeface="+mn-cs"/>
                        </a:rPr>
                        <a:t>)</a:t>
                      </a:r>
                      <a:endParaRPr lang="de-DE" sz="16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1" name="Abgerundetes Rechteck 10"/>
          <p:cNvSpPr/>
          <p:nvPr/>
        </p:nvSpPr>
        <p:spPr>
          <a:xfrm>
            <a:off x="7282376" y="3140968"/>
            <a:ext cx="1628894" cy="1512168"/>
          </a:xfrm>
          <a:prstGeom prst="roundRect">
            <a:avLst/>
          </a:prstGeom>
          <a:solidFill>
            <a:srgbClr val="FFFFCC"/>
          </a:solidFill>
          <a:ln>
            <a:noFill/>
          </a:ln>
          <a:effectLst>
            <a:outerShdw blurRad="50800" dist="38100" dir="8100000" algn="t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spcAft>
                <a:spcPts val="0"/>
              </a:spcAft>
            </a:pPr>
            <a:r>
              <a:rPr lang="de-DE" sz="1400" b="1" dirty="0" smtClean="0">
                <a:latin typeface="Arial" panose="020B0604020202020204" pitchFamily="34" charset="0"/>
                <a:ea typeface="Calibri"/>
                <a:cs typeface="Arial" panose="020B0604020202020204" pitchFamily="34" charset="0"/>
              </a:rPr>
              <a:t>Schwierigkeitsgrad:</a:t>
            </a:r>
          </a:p>
          <a:p>
            <a:pPr algn="ctr">
              <a:spcAft>
                <a:spcPts val="0"/>
              </a:spcAft>
            </a:pPr>
            <a:r>
              <a:rPr lang="de-DE" sz="1400" b="1" dirty="0" smtClean="0">
                <a:latin typeface="Arial" panose="020B0604020202020204" pitchFamily="34" charset="0"/>
                <a:ea typeface="Calibri"/>
                <a:cs typeface="Arial" panose="020B0604020202020204" pitchFamily="34" charset="0"/>
              </a:rPr>
              <a:t>Quantität,</a:t>
            </a:r>
          </a:p>
          <a:p>
            <a:pPr algn="ctr">
              <a:spcAft>
                <a:spcPts val="0"/>
              </a:spcAft>
            </a:pPr>
            <a:r>
              <a:rPr lang="de-DE" sz="1400" b="1" dirty="0" smtClean="0">
                <a:latin typeface="Arial" panose="020B0604020202020204" pitchFamily="34" charset="0"/>
                <a:ea typeface="Calibri"/>
                <a:cs typeface="Arial" panose="020B0604020202020204" pitchFamily="34" charset="0"/>
              </a:rPr>
              <a:t>Abstraktion</a:t>
            </a:r>
            <a:endParaRPr lang="de-DE" sz="1400" b="1" dirty="0">
              <a:latin typeface="Arial" panose="020B0604020202020204" pitchFamily="34" charset="0"/>
              <a:ea typeface="Calibri"/>
              <a:cs typeface="Arial" panose="020B0604020202020204" pitchFamily="34" charset="0"/>
            </a:endParaRPr>
          </a:p>
        </p:txBody>
      </p:sp>
      <p:cxnSp>
        <p:nvCxnSpPr>
          <p:cNvPr id="10" name="Gerade Verbindung mit Pfeil 9"/>
          <p:cNvCxnSpPr>
            <a:stCxn id="11" idx="1"/>
          </p:cNvCxnSpPr>
          <p:nvPr/>
        </p:nvCxnSpPr>
        <p:spPr>
          <a:xfrm flipH="1" flipV="1">
            <a:off x="1128803" y="3545853"/>
            <a:ext cx="6153573" cy="351199"/>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a:stCxn id="11" idx="1"/>
          </p:cNvCxnSpPr>
          <p:nvPr/>
        </p:nvCxnSpPr>
        <p:spPr>
          <a:xfrm flipH="1" flipV="1">
            <a:off x="6062250" y="3573016"/>
            <a:ext cx="1220126" cy="324036"/>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sp>
        <p:nvSpPr>
          <p:cNvPr id="25" name="Abgerundetes Rechteck 24"/>
          <p:cNvSpPr/>
          <p:nvPr/>
        </p:nvSpPr>
        <p:spPr>
          <a:xfrm>
            <a:off x="7282376" y="4737313"/>
            <a:ext cx="1650812" cy="1080864"/>
          </a:xfrm>
          <a:prstGeom prst="roundRect">
            <a:avLst/>
          </a:prstGeom>
          <a:solidFill>
            <a:srgbClr val="FFFFCC"/>
          </a:solidFill>
          <a:ln>
            <a:noFill/>
          </a:ln>
          <a:effectLst>
            <a:outerShdw blurRad="50800" dist="38100" dir="8100000" algn="t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spcAft>
                <a:spcPts val="0"/>
              </a:spcAft>
            </a:pPr>
            <a:r>
              <a:rPr lang="de-DE" sz="1400" b="1" dirty="0" smtClean="0">
                <a:latin typeface="Arial" panose="020B0604020202020204" pitchFamily="34" charset="0"/>
                <a:ea typeface="Calibri"/>
                <a:cs typeface="Arial" panose="020B0604020202020204" pitchFamily="34" charset="0"/>
              </a:rPr>
              <a:t>Unterstützungs-grad</a:t>
            </a:r>
          </a:p>
        </p:txBody>
      </p:sp>
      <p:cxnSp>
        <p:nvCxnSpPr>
          <p:cNvPr id="19459" name="Gerade Verbindung mit Pfeil 19458"/>
          <p:cNvCxnSpPr/>
          <p:nvPr/>
        </p:nvCxnSpPr>
        <p:spPr>
          <a:xfrm flipH="1" flipV="1">
            <a:off x="1334861" y="4395896"/>
            <a:ext cx="5947515" cy="1011309"/>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7169254" y="5878609"/>
            <a:ext cx="1754120" cy="864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4044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95536" y="1628800"/>
            <a:ext cx="8229600" cy="4434878"/>
          </a:xfrm>
        </p:spPr>
        <p:txBody>
          <a:bodyPr/>
          <a:lstStyle/>
          <a:p>
            <a:pPr marL="0" indent="0">
              <a:buNone/>
            </a:pPr>
            <a:r>
              <a:rPr lang="de-DE" sz="2000" dirty="0" smtClean="0">
                <a:latin typeface="+mn-lt"/>
              </a:rPr>
              <a:t>Am Ende eines jeden Fachplanes befindet sich eine Liste aller Verben (mit Definition), die in den Bildungsplänen verwendet werden.</a:t>
            </a:r>
          </a:p>
          <a:p>
            <a:pPr marL="0" indent="0">
              <a:buNone/>
            </a:pPr>
            <a:endParaRPr lang="de-DE" sz="2000" dirty="0" smtClean="0">
              <a:latin typeface="+mn-lt"/>
            </a:endParaRPr>
          </a:p>
          <a:p>
            <a:pPr>
              <a:buFontTx/>
              <a:buChar char="-"/>
            </a:pPr>
            <a:r>
              <a:rPr lang="de-DE" sz="2000" dirty="0" smtClean="0">
                <a:latin typeface="+mn-lt"/>
              </a:rPr>
              <a:t>einheitliche Liste </a:t>
            </a:r>
            <a:r>
              <a:rPr lang="de-DE" sz="2000" dirty="0" smtClean="0">
                <a:solidFill>
                  <a:srgbClr val="000000"/>
                </a:solidFill>
                <a:latin typeface="+mn-lt"/>
              </a:rPr>
              <a:t>aller</a:t>
            </a:r>
            <a:r>
              <a:rPr lang="de-DE" sz="2000" dirty="0" smtClean="0">
                <a:latin typeface="+mn-lt"/>
              </a:rPr>
              <a:t> Fremdsprachenpläne</a:t>
            </a:r>
            <a:endParaRPr lang="de-DE" sz="2000" dirty="0">
              <a:latin typeface="+mn-lt"/>
            </a:endParaRPr>
          </a:p>
          <a:p>
            <a:pPr>
              <a:buFontTx/>
              <a:buChar char="-"/>
            </a:pPr>
            <a:endParaRPr lang="de-DE" sz="2000" dirty="0" smtClean="0">
              <a:solidFill>
                <a:srgbClr val="000000"/>
              </a:solidFill>
              <a:latin typeface="+mn-lt"/>
            </a:endParaRPr>
          </a:p>
          <a:p>
            <a:pPr>
              <a:buFontTx/>
              <a:buChar char="-"/>
            </a:pPr>
            <a:r>
              <a:rPr lang="de-DE" sz="2000" dirty="0" smtClean="0">
                <a:solidFill>
                  <a:srgbClr val="000000"/>
                </a:solidFill>
                <a:latin typeface="+mn-lt"/>
              </a:rPr>
              <a:t>Ziel: Klarheit der Anforderung und eindeutige Benennung der sprachlichen Operation, welche die Schülerinnen und Schüler vollziehen können sollen</a:t>
            </a:r>
          </a:p>
          <a:p>
            <a:pPr>
              <a:buFontTx/>
              <a:buChar char="-"/>
            </a:pPr>
            <a:endParaRPr lang="de-DE" sz="2000" dirty="0">
              <a:solidFill>
                <a:srgbClr val="000000"/>
              </a:solidFill>
              <a:latin typeface="+mn-lt"/>
            </a:endParaRPr>
          </a:p>
          <a:p>
            <a:pPr>
              <a:buFontTx/>
              <a:buChar char="-"/>
            </a:pPr>
            <a:r>
              <a:rPr lang="de-DE" sz="2000" dirty="0" smtClean="0">
                <a:solidFill>
                  <a:srgbClr val="000000"/>
                </a:solidFill>
                <a:latin typeface="+mn-lt"/>
              </a:rPr>
              <a:t>Es handelt sich </a:t>
            </a:r>
            <a:r>
              <a:rPr lang="de-DE" sz="2000" b="1" dirty="0" smtClean="0">
                <a:solidFill>
                  <a:srgbClr val="000000"/>
                </a:solidFill>
                <a:latin typeface="+mn-lt"/>
              </a:rPr>
              <a:t>nicht</a:t>
            </a:r>
            <a:r>
              <a:rPr lang="de-DE" sz="2000" dirty="0" smtClean="0">
                <a:solidFill>
                  <a:srgbClr val="000000"/>
                </a:solidFill>
                <a:latin typeface="+mn-lt"/>
              </a:rPr>
              <a:t> um eine Liste von </a:t>
            </a:r>
            <a:r>
              <a:rPr lang="de-DE" sz="2000" b="1" dirty="0" smtClean="0">
                <a:solidFill>
                  <a:srgbClr val="000000"/>
                </a:solidFill>
                <a:latin typeface="+mn-lt"/>
              </a:rPr>
              <a:t>Prüfungsoperatoren</a:t>
            </a:r>
            <a:r>
              <a:rPr lang="de-DE" sz="2000" dirty="0" smtClean="0">
                <a:solidFill>
                  <a:srgbClr val="000000"/>
                </a:solidFill>
                <a:latin typeface="+mn-lt"/>
              </a:rPr>
              <a:t>, wie zum Beispiel die Liste möglicher Operatoren für das Abitur im Servicepaket für die Abiturprüfung ab 2014</a:t>
            </a:r>
            <a:r>
              <a:rPr lang="de-DE" sz="900" dirty="0" smtClean="0">
                <a:latin typeface="+mn-lt"/>
              </a:rPr>
              <a:t> </a:t>
            </a:r>
            <a:r>
              <a:rPr lang="de-DE" sz="900" dirty="0">
                <a:latin typeface="+mn-lt"/>
                <a:hlinkClick r:id="rId2"/>
              </a:rPr>
              <a:t>1</a:t>
            </a:r>
            <a:r>
              <a:rPr lang="de-DE" sz="900" dirty="0" smtClean="0">
                <a:latin typeface="+mn-lt"/>
                <a:hlinkClick r:id="rId2"/>
              </a:rPr>
              <a:t> </a:t>
            </a:r>
            <a:r>
              <a:rPr lang="de-DE" sz="2000" dirty="0" smtClean="0">
                <a:latin typeface="+mn-lt"/>
              </a:rPr>
              <a:t>oder den Grundstock von  Operatoren in der Aufgabensammlung für das Abitur des IQB. </a:t>
            </a:r>
            <a:r>
              <a:rPr lang="de-DE" sz="900" dirty="0">
                <a:latin typeface="+mn-lt"/>
                <a:hlinkClick r:id="rId3"/>
              </a:rPr>
              <a:t>2</a:t>
            </a:r>
            <a:endParaRPr lang="de-DE" sz="2000" dirty="0">
              <a:latin typeface="+mn-lt"/>
            </a:endParaRPr>
          </a:p>
        </p:txBody>
      </p:sp>
      <p:sp>
        <p:nvSpPr>
          <p:cNvPr id="4" name="Textfeld 3"/>
          <p:cNvSpPr txBox="1"/>
          <p:nvPr/>
        </p:nvSpPr>
        <p:spPr>
          <a:xfrm>
            <a:off x="251520" y="980728"/>
            <a:ext cx="8712968" cy="461665"/>
          </a:xfrm>
          <a:prstGeom prst="rect">
            <a:avLst/>
          </a:prstGeom>
          <a:solidFill>
            <a:srgbClr val="FFFF99"/>
          </a:solidFill>
        </p:spPr>
        <p:txBody>
          <a:bodyPr wrap="square" rtlCol="0">
            <a:spAutoFit/>
          </a:bodyPr>
          <a:lstStyle/>
          <a:p>
            <a:pPr algn="ctr"/>
            <a:r>
              <a:rPr lang="de-DE" dirty="0" smtClean="0">
                <a:solidFill>
                  <a:prstClr val="black"/>
                </a:solidFill>
                <a:latin typeface="Calibri"/>
              </a:rPr>
              <a:t>Anhang: </a:t>
            </a:r>
            <a:r>
              <a:rPr lang="de-DE" dirty="0" err="1" smtClean="0">
                <a:solidFill>
                  <a:prstClr val="black"/>
                </a:solidFill>
                <a:latin typeface="Calibri"/>
              </a:rPr>
              <a:t>Operatorenliste</a:t>
            </a:r>
            <a:endParaRPr lang="de-DE" dirty="0">
              <a:solidFill>
                <a:prstClr val="black"/>
              </a:solidFill>
              <a:latin typeface="Calibri"/>
            </a:endParaRPr>
          </a:p>
        </p:txBody>
      </p:sp>
    </p:spTree>
    <p:extLst>
      <p:ext uri="{BB962C8B-B14F-4D97-AF65-F5344CB8AC3E}">
        <p14:creationId xmlns:p14="http://schemas.microsoft.com/office/powerpoint/2010/main" val="195675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feld 1"/>
          <p:cNvSpPr txBox="1"/>
          <p:nvPr/>
        </p:nvSpPr>
        <p:spPr>
          <a:xfrm>
            <a:off x="395536" y="764704"/>
            <a:ext cx="8280920" cy="523220"/>
          </a:xfrm>
          <a:prstGeom prst="rect">
            <a:avLst/>
          </a:prstGeom>
          <a:solidFill>
            <a:srgbClr val="FFFF99"/>
          </a:solidFill>
          <a:ln w="9525">
            <a:noFill/>
            <a:miter lim="800000"/>
            <a:headEnd/>
            <a:tailEnd/>
          </a:ln>
        </p:spPr>
        <p:txBody>
          <a:bodyPr wrap="square">
            <a:spAutoFit/>
          </a:bodyPr>
          <a:lstStyle>
            <a:defPPr>
              <a:defRPr lang="de-DE"/>
            </a:defPPr>
            <a:lvl1pPr algn="ctr">
              <a:defRPr sz="2800">
                <a:latin typeface="Calibri"/>
                <a:cs typeface="Calibri"/>
              </a:defRPr>
            </a:lvl1pPr>
          </a:lstStyle>
          <a:p>
            <a:r>
              <a:rPr lang="de-DE" dirty="0" smtClean="0"/>
              <a:t>Bildungsziele</a:t>
            </a:r>
            <a:endParaRPr lang="de-DE" dirty="0"/>
          </a:p>
        </p:txBody>
      </p:sp>
      <p:sp>
        <p:nvSpPr>
          <p:cNvPr id="16" name="Textfeld 15"/>
          <p:cNvSpPr txBox="1"/>
          <p:nvPr/>
        </p:nvSpPr>
        <p:spPr>
          <a:xfrm>
            <a:off x="323528" y="5373216"/>
            <a:ext cx="8640960" cy="569387"/>
          </a:xfrm>
          <a:prstGeom prst="rect">
            <a:avLst/>
          </a:prstGeom>
          <a:solidFill>
            <a:srgbClr val="FFFFCC"/>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a:latin typeface="Arial" panose="020B0604020202020204" pitchFamily="34" charset="0"/>
                <a:cs typeface="Arial" panose="020B0604020202020204" pitchFamily="34" charset="0"/>
              </a:defRPr>
            </a:lvl1pPr>
          </a:lstStyle>
          <a:p>
            <a:endParaRPr lang="de-DE" sz="500" i="1" dirty="0"/>
          </a:p>
          <a:p>
            <a:r>
              <a:rPr lang="de-DE" i="1" dirty="0"/>
              <a:t>Festlegung des staatlichen Bildungs- und Erziehungsauftrags</a:t>
            </a:r>
          </a:p>
          <a:p>
            <a:endParaRPr lang="de-DE" sz="500" i="1" dirty="0"/>
          </a:p>
        </p:txBody>
      </p:sp>
      <p:sp>
        <p:nvSpPr>
          <p:cNvPr id="17" name="Textfeld 16"/>
          <p:cNvSpPr txBox="1"/>
          <p:nvPr/>
        </p:nvSpPr>
        <p:spPr>
          <a:xfrm>
            <a:off x="1187624" y="3174648"/>
            <a:ext cx="6840760" cy="1015663"/>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r>
              <a:rPr lang="de-DE" b="0" dirty="0"/>
              <a:t> </a:t>
            </a:r>
            <a:r>
              <a:rPr lang="de-DE" b="0" i="1" dirty="0"/>
              <a:t>zunehmende Komplexität der Gesellschaft im Zeichen von </a:t>
            </a:r>
          </a:p>
          <a:p>
            <a:r>
              <a:rPr lang="de-DE" b="0" i="1" dirty="0" smtClean="0"/>
              <a:t>Globalisierung</a:t>
            </a:r>
            <a:r>
              <a:rPr lang="de-DE" b="0" i="1" dirty="0"/>
              <a:t>, demografischem Wandel und </a:t>
            </a:r>
          </a:p>
          <a:p>
            <a:r>
              <a:rPr lang="de-DE" b="0" i="1" dirty="0"/>
              <a:t>wachsender Diversität </a:t>
            </a:r>
          </a:p>
        </p:txBody>
      </p:sp>
      <p:sp>
        <p:nvSpPr>
          <p:cNvPr id="9" name="Textfeld 8"/>
          <p:cNvSpPr txBox="1"/>
          <p:nvPr/>
        </p:nvSpPr>
        <p:spPr>
          <a:xfrm>
            <a:off x="323528" y="4869160"/>
            <a:ext cx="8640960" cy="400110"/>
          </a:xfrm>
          <a:prstGeom prst="rect">
            <a:avLst/>
          </a:prstGeom>
          <a:solidFill>
            <a:srgbClr val="FFFFCC"/>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r>
              <a:rPr lang="de-DE" dirty="0"/>
              <a:t>Grundgesetz , Landesverfassung, </a:t>
            </a:r>
            <a:r>
              <a:rPr lang="de-DE" dirty="0" smtClean="0"/>
              <a:t>Schulgesetz</a:t>
            </a:r>
            <a:endParaRPr lang="de-DE" dirty="0"/>
          </a:p>
        </p:txBody>
      </p:sp>
      <mc:AlternateContent xmlns:mc="http://schemas.openxmlformats.org/markup-compatibility/2006" xmlns:a14="http://schemas.microsoft.com/office/drawing/2010/main">
        <mc:Choice Requires="a14">
          <p:sp>
            <p:nvSpPr>
              <p:cNvPr id="12" name="Textfeld 11"/>
              <p:cNvSpPr txBox="1"/>
              <p:nvPr/>
            </p:nvSpPr>
            <p:spPr>
              <a:xfrm>
                <a:off x="4398019" y="4293096"/>
                <a:ext cx="462014" cy="461665"/>
              </a:xfrm>
              <a:prstGeom prst="rect">
                <a:avLst/>
              </a:prstGeom>
              <a:solidFill>
                <a:schemeClr val="bg1">
                  <a:lumMod val="65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a:ea typeface="Cambria Math"/>
                        </a:rPr>
                        <m:t>+</m:t>
                      </m:r>
                    </m:oMath>
                  </m:oMathPara>
                </a14:m>
                <a:endParaRPr lang="de-DE" dirty="0"/>
              </a:p>
            </p:txBody>
          </p:sp>
        </mc:Choice>
        <mc:Fallback xmlns="">
          <p:sp>
            <p:nvSpPr>
              <p:cNvPr id="12" name="Textfeld 11"/>
              <p:cNvSpPr txBox="1">
                <a:spLocks noRot="1" noChangeAspect="1" noMove="1" noResize="1" noEditPoints="1" noAdjustHandles="1" noChangeArrowheads="1" noChangeShapeType="1" noTextEdit="1"/>
              </p:cNvSpPr>
              <p:nvPr/>
            </p:nvSpPr>
            <p:spPr>
              <a:xfrm>
                <a:off x="4398019" y="4293096"/>
                <a:ext cx="462014" cy="461665"/>
              </a:xfrm>
              <a:prstGeom prst="rect">
                <a:avLst/>
              </a:prstGeom>
              <a:blipFill rotWithShape="1">
                <a:blip r:embed="rId3" cstate="print"/>
                <a:stretch>
                  <a:fillRect/>
                </a:stretch>
              </a:blipFill>
            </p:spPr>
            <p:txBody>
              <a:bodyPr/>
              <a:lstStyle/>
              <a:p>
                <a:r>
                  <a:rPr lang="de-DE">
                    <a:noFill/>
                  </a:rPr>
                  <a:t> </a:t>
                </a:r>
              </a:p>
            </p:txBody>
          </p:sp>
        </mc:Fallback>
      </mc:AlternateContent>
      <p:sp>
        <p:nvSpPr>
          <p:cNvPr id="14" name="Legende mit Pfeil nach oben 13"/>
          <p:cNvSpPr/>
          <p:nvPr/>
        </p:nvSpPr>
        <p:spPr>
          <a:xfrm>
            <a:off x="1187624" y="2456026"/>
            <a:ext cx="6840760" cy="612934"/>
          </a:xfrm>
          <a:prstGeom prst="upArrowCallout">
            <a:avLst>
              <a:gd name="adj1" fmla="val 25000"/>
              <a:gd name="adj2" fmla="val 25000"/>
              <a:gd name="adj3" fmla="val 21924"/>
              <a:gd name="adj4" fmla="val 64977"/>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ctr"/>
            <a:r>
              <a:rPr lang="de-DE" sz="2000" b="1" dirty="0">
                <a:latin typeface="Arial" panose="020B0604020202020204" pitchFamily="34" charset="0"/>
                <a:cs typeface="Arial" panose="020B0604020202020204" pitchFamily="34" charset="0"/>
              </a:rPr>
              <a:t>Gesellschaftliche Entwicklungen</a:t>
            </a:r>
          </a:p>
        </p:txBody>
      </p:sp>
      <p:sp>
        <p:nvSpPr>
          <p:cNvPr id="18" name="Abgerundetes Rechteck 17"/>
          <p:cNvSpPr/>
          <p:nvPr/>
        </p:nvSpPr>
        <p:spPr>
          <a:xfrm>
            <a:off x="1907704" y="1628800"/>
            <a:ext cx="5400600" cy="72008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spcAft>
                <a:spcPts val="0"/>
              </a:spcAft>
              <a:buSzPct val="150000"/>
            </a:pPr>
            <a:r>
              <a:rPr lang="de-DE" sz="2000" b="1" dirty="0" smtClean="0">
                <a:solidFill>
                  <a:schemeClr val="tx1"/>
                </a:solidFill>
                <a:latin typeface="Arial" charset="0"/>
                <a:cs typeface="Arial" charset="0"/>
              </a:rPr>
              <a:t>Konkretisierung in den Bildungsplänen</a:t>
            </a:r>
            <a:endParaRPr lang="de-DE" sz="2000" dirty="0">
              <a:solidFill>
                <a:schemeClr val="tx1"/>
              </a:solidFill>
              <a:latin typeface="Arial" charset="0"/>
              <a:cs typeface="Arial" charset="0"/>
            </a:endParaRPr>
          </a:p>
        </p:txBody>
      </p:sp>
    </p:spTree>
    <p:extLst>
      <p:ext uri="{BB962C8B-B14F-4D97-AF65-F5344CB8AC3E}">
        <p14:creationId xmlns:p14="http://schemas.microsoft.com/office/powerpoint/2010/main" val="196498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ext uri="{D42A27DB-BD31-4B8C-83A1-F6EECF244321}">
                <p14:modId xmlns:p14="http://schemas.microsoft.com/office/powerpoint/2010/main" val="780192809"/>
              </p:ext>
            </p:extLst>
          </p:nvPr>
        </p:nvGraphicFramePr>
        <p:xfrm>
          <a:off x="252855" y="1449182"/>
          <a:ext cx="8712969" cy="5304811"/>
        </p:xfrm>
        <a:graphic>
          <a:graphicData uri="http://schemas.openxmlformats.org/drawingml/2006/table">
            <a:tbl>
              <a:tblPr firstRow="1" firstCol="1" bandRow="1">
                <a:tableStyleId>{5C22544A-7EE6-4342-B048-85BDC9FD1C3A}</a:tableStyleId>
              </a:tblPr>
              <a:tblGrid>
                <a:gridCol w="1512168"/>
                <a:gridCol w="6087000"/>
                <a:gridCol w="1113801"/>
              </a:tblGrid>
              <a:tr h="733613">
                <a:tc>
                  <a:txBody>
                    <a:bodyPr/>
                    <a:lstStyle/>
                    <a:p>
                      <a:pPr algn="ctr">
                        <a:lnSpc>
                          <a:spcPct val="115000"/>
                        </a:lnSpc>
                        <a:spcBef>
                          <a:spcPts val="300"/>
                        </a:spcBef>
                        <a:spcAft>
                          <a:spcPts val="300"/>
                        </a:spcAft>
                      </a:pPr>
                      <a:r>
                        <a:rPr lang="en-GB" sz="1800" b="1" dirty="0" smtClean="0">
                          <a:effectLst/>
                          <a:latin typeface="+mn-lt"/>
                          <a:ea typeface="+mn-ea"/>
                          <a:cs typeface="+mn-cs"/>
                        </a:rPr>
                        <a:t>Verb</a:t>
                      </a:r>
                      <a:endParaRPr lang="de-DE"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tx2">
                        <a:lumMod val="40000"/>
                        <a:lumOff val="60000"/>
                      </a:schemeClr>
                    </a:solidFill>
                  </a:tcPr>
                </a:tc>
                <a:tc>
                  <a:txBody>
                    <a:bodyPr/>
                    <a:lstStyle/>
                    <a:p>
                      <a:pPr algn="ctr">
                        <a:lnSpc>
                          <a:spcPct val="115000"/>
                        </a:lnSpc>
                        <a:spcBef>
                          <a:spcPts val="300"/>
                        </a:spcBef>
                        <a:spcAft>
                          <a:spcPts val="300"/>
                        </a:spcAft>
                      </a:pPr>
                      <a:r>
                        <a:rPr lang="de-DE" sz="1800" dirty="0" smtClean="0">
                          <a:effectLst/>
                          <a:latin typeface="+mn-lt"/>
                          <a:ea typeface="+mn-ea"/>
                          <a:cs typeface="+mn-cs"/>
                        </a:rPr>
                        <a:t>Definition</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tx2">
                        <a:lumMod val="40000"/>
                        <a:lumOff val="60000"/>
                      </a:schemeClr>
                    </a:solidFill>
                  </a:tcPr>
                </a:tc>
                <a:tc>
                  <a:txBody>
                    <a:bodyPr/>
                    <a:lstStyle/>
                    <a:p>
                      <a:pPr algn="ctr">
                        <a:lnSpc>
                          <a:spcPct val="100000"/>
                        </a:lnSpc>
                        <a:spcBef>
                          <a:spcPts val="0"/>
                        </a:spcBef>
                        <a:spcAft>
                          <a:spcPts val="0"/>
                        </a:spcAft>
                      </a:pPr>
                      <a:r>
                        <a:rPr lang="de-DE" sz="1800" dirty="0" smtClean="0">
                          <a:effectLst/>
                          <a:latin typeface="+mn-lt"/>
                          <a:ea typeface="+mn-ea"/>
                          <a:cs typeface="+mn-cs"/>
                        </a:rPr>
                        <a:t>EPA-</a:t>
                      </a:r>
                    </a:p>
                    <a:p>
                      <a:pPr algn="ctr">
                        <a:lnSpc>
                          <a:spcPct val="100000"/>
                        </a:lnSpc>
                        <a:spcBef>
                          <a:spcPts val="0"/>
                        </a:spcBef>
                        <a:spcAft>
                          <a:spcPts val="0"/>
                        </a:spcAft>
                      </a:pPr>
                      <a:r>
                        <a:rPr lang="de-DE" sz="1800" dirty="0" smtClean="0">
                          <a:effectLst/>
                          <a:latin typeface="+mn-lt"/>
                          <a:ea typeface="+mn-ea"/>
                          <a:cs typeface="+mn-cs"/>
                        </a:rPr>
                        <a:t>Bereich</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tx2">
                        <a:lumMod val="40000"/>
                        <a:lumOff val="60000"/>
                      </a:schemeClr>
                    </a:solidFill>
                  </a:tcPr>
                </a:tc>
              </a:tr>
              <a:tr h="739796">
                <a:tc>
                  <a:txBody>
                    <a:bodyPr/>
                    <a:lstStyle/>
                    <a:p>
                      <a:pPr>
                        <a:lnSpc>
                          <a:spcPct val="115000"/>
                        </a:lnSpc>
                        <a:spcBef>
                          <a:spcPts val="300"/>
                        </a:spcBef>
                        <a:spcAft>
                          <a:spcPts val="300"/>
                        </a:spcAft>
                      </a:pPr>
                      <a:r>
                        <a:rPr lang="de-DE" sz="1800" dirty="0">
                          <a:effectLst/>
                        </a:rPr>
                        <a:t>erkennen, </a:t>
                      </a:r>
                      <a:endParaRPr lang="de-DE" sz="1800" dirty="0" smtClean="0">
                        <a:effectLst/>
                      </a:endParaRPr>
                    </a:p>
                    <a:p>
                      <a:pPr>
                        <a:lnSpc>
                          <a:spcPct val="115000"/>
                        </a:lnSpc>
                        <a:spcBef>
                          <a:spcPts val="300"/>
                        </a:spcBef>
                        <a:spcAft>
                          <a:spcPts val="300"/>
                        </a:spcAft>
                      </a:pPr>
                      <a:r>
                        <a:rPr lang="de-DE" sz="1800" dirty="0" smtClean="0">
                          <a:effectLst/>
                        </a:rPr>
                        <a:t>identifizieren</a:t>
                      </a:r>
                      <a:endParaRPr lang="de-DE"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de-DE" sz="1800" dirty="0">
                          <a:effectLst/>
                        </a:rPr>
                        <a:t>(gelernte) sprachliche oder inhaltliche Sachverhalte (auch Strukturen und Sprechintentionen) in Texten erfassen</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r>
                        <a:rPr lang="de-DE" sz="1800" dirty="0">
                          <a:effectLst/>
                        </a:rPr>
                        <a:t>I</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940568">
                <a:tc>
                  <a:txBody>
                    <a:bodyPr/>
                    <a:lstStyle/>
                    <a:p>
                      <a:pPr>
                        <a:lnSpc>
                          <a:spcPct val="115000"/>
                        </a:lnSpc>
                        <a:spcBef>
                          <a:spcPts val="300"/>
                        </a:spcBef>
                        <a:spcAft>
                          <a:spcPts val="300"/>
                        </a:spcAft>
                      </a:pPr>
                      <a:r>
                        <a:rPr lang="de-DE" sz="1800" dirty="0">
                          <a:effectLst/>
                        </a:rPr>
                        <a:t>erklären</a:t>
                      </a:r>
                      <a:endParaRPr lang="de-DE"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de-DE" sz="1800" dirty="0">
                          <a:effectLst/>
                        </a:rPr>
                        <a:t>Sachverhalte so darstellen, dass Zusammenhänge (wie Ursache, Folge) klar werden, auch unter Verwendung geeigneter Beispiele</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r>
                        <a:rPr lang="de-DE" sz="1800" dirty="0">
                          <a:effectLst/>
                        </a:rPr>
                        <a:t>II</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1063223">
                <a:tc>
                  <a:txBody>
                    <a:bodyPr/>
                    <a:lstStyle/>
                    <a:p>
                      <a:pPr>
                        <a:lnSpc>
                          <a:spcPct val="115000"/>
                        </a:lnSpc>
                        <a:spcBef>
                          <a:spcPts val="300"/>
                        </a:spcBef>
                        <a:spcAft>
                          <a:spcPts val="300"/>
                        </a:spcAft>
                      </a:pPr>
                      <a:r>
                        <a:rPr lang="de-DE" sz="1800" dirty="0">
                          <a:effectLst/>
                        </a:rPr>
                        <a:t>erschließen</a:t>
                      </a:r>
                      <a:endParaRPr lang="de-DE"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de-DE" sz="1800" dirty="0">
                          <a:effectLst/>
                        </a:rPr>
                        <a:t>einen sprachlichen oder inhaltlichen Sachverhalt aus dem Kontext heraus und/oder unter Anwendung textexternen Wissens herleiten</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r>
                        <a:rPr lang="de-DE" sz="1800" dirty="0" smtClean="0">
                          <a:effectLst/>
                        </a:rPr>
                        <a:t>II, III</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1001896">
                <a:tc>
                  <a:txBody>
                    <a:bodyPr/>
                    <a:lstStyle/>
                    <a:p>
                      <a:pPr>
                        <a:lnSpc>
                          <a:spcPct val="115000"/>
                        </a:lnSpc>
                        <a:spcBef>
                          <a:spcPts val="300"/>
                        </a:spcBef>
                        <a:spcAft>
                          <a:spcPts val="300"/>
                        </a:spcAft>
                      </a:pPr>
                      <a:r>
                        <a:rPr lang="de-DE" sz="1800" dirty="0">
                          <a:effectLst/>
                        </a:rPr>
                        <a:t>formulieren</a:t>
                      </a:r>
                      <a:endParaRPr lang="de-DE"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de-DE" sz="1800" dirty="0" smtClean="0">
                          <a:effectLst/>
                        </a:rPr>
                        <a:t>Inhalte,</a:t>
                      </a:r>
                      <a:r>
                        <a:rPr lang="de-DE" sz="1800" baseline="0" dirty="0" smtClean="0">
                          <a:effectLst/>
                        </a:rPr>
                        <a:t> </a:t>
                      </a:r>
                      <a:r>
                        <a:rPr lang="de-DE" sz="1800" dirty="0" smtClean="0">
                          <a:effectLst/>
                        </a:rPr>
                        <a:t>Sachverhalte </a:t>
                      </a:r>
                      <a:r>
                        <a:rPr lang="de-DE" sz="1800" dirty="0">
                          <a:effectLst/>
                        </a:rPr>
                        <a:t>mit eigenen Worten und unter Beachtung sprachlicher Regeln zum Ausdruck </a:t>
                      </a:r>
                      <a:r>
                        <a:rPr lang="de-DE" sz="1800" dirty="0" smtClean="0">
                          <a:effectLst/>
                        </a:rPr>
                        <a:t>bringen</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r>
                        <a:rPr lang="de-DE" sz="1800" dirty="0">
                          <a:effectLst/>
                        </a:rPr>
                        <a:t>I</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819879">
                <a:tc>
                  <a:txBody>
                    <a:bodyPr/>
                    <a:lstStyle/>
                    <a:p>
                      <a:pPr>
                        <a:lnSpc>
                          <a:spcPct val="115000"/>
                        </a:lnSpc>
                        <a:spcBef>
                          <a:spcPts val="300"/>
                        </a:spcBef>
                        <a:spcAft>
                          <a:spcPts val="300"/>
                        </a:spcAft>
                      </a:pPr>
                      <a:r>
                        <a:rPr lang="en-GB" sz="1800" dirty="0" err="1">
                          <a:effectLst/>
                        </a:rPr>
                        <a:t>Informationen</a:t>
                      </a:r>
                      <a:r>
                        <a:rPr lang="en-GB" sz="1800" dirty="0">
                          <a:effectLst/>
                        </a:rPr>
                        <a:t> </a:t>
                      </a:r>
                      <a:r>
                        <a:rPr lang="en-GB" sz="1800" dirty="0" err="1">
                          <a:effectLst/>
                        </a:rPr>
                        <a:t>entnehmen</a:t>
                      </a:r>
                      <a:endParaRPr lang="de-DE"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de-DE" sz="1800" dirty="0">
                          <a:effectLst/>
                        </a:rPr>
                        <a:t>explizite oder implizite Aussagen in einem Text erfassen </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r>
                        <a:rPr lang="de-DE" sz="1800" dirty="0" smtClean="0">
                          <a:effectLst/>
                        </a:rPr>
                        <a:t>I, II, III</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2" name="Rechteck 1"/>
          <p:cNvSpPr/>
          <p:nvPr/>
        </p:nvSpPr>
        <p:spPr>
          <a:xfrm>
            <a:off x="251520" y="692696"/>
            <a:ext cx="8712968" cy="461665"/>
          </a:xfrm>
          <a:prstGeom prst="rect">
            <a:avLst/>
          </a:prstGeom>
          <a:solidFill>
            <a:srgbClr val="FFFF99"/>
          </a:solidFill>
        </p:spPr>
        <p:txBody>
          <a:bodyPr wrap="square">
            <a:spAutoFit/>
          </a:bodyPr>
          <a:lstStyle/>
          <a:p>
            <a:pPr algn="ctr"/>
            <a:r>
              <a:rPr lang="de-DE" dirty="0">
                <a:solidFill>
                  <a:prstClr val="black"/>
                </a:solidFill>
                <a:latin typeface="Calibri"/>
              </a:rPr>
              <a:t>Anhang: </a:t>
            </a:r>
            <a:r>
              <a:rPr lang="de-DE" dirty="0" err="1" smtClean="0">
                <a:solidFill>
                  <a:prstClr val="black"/>
                </a:solidFill>
                <a:latin typeface="Calibri"/>
              </a:rPr>
              <a:t>Operatorenliste</a:t>
            </a:r>
            <a:r>
              <a:rPr lang="de-DE" dirty="0" smtClean="0">
                <a:solidFill>
                  <a:prstClr val="black"/>
                </a:solidFill>
                <a:latin typeface="Calibri"/>
              </a:rPr>
              <a:t> - Auszug</a:t>
            </a:r>
            <a:endParaRPr lang="de-DE" dirty="0">
              <a:solidFill>
                <a:prstClr val="black"/>
              </a:solidFill>
              <a:latin typeface="Calibri"/>
            </a:endParaRPr>
          </a:p>
        </p:txBody>
      </p:sp>
    </p:spTree>
    <p:extLst>
      <p:ext uri="{BB962C8B-B14F-4D97-AF65-F5344CB8AC3E}">
        <p14:creationId xmlns:p14="http://schemas.microsoft.com/office/powerpoint/2010/main" val="418130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457200" y="1773239"/>
            <a:ext cx="8229600" cy="3743994"/>
          </a:xfrm>
        </p:spPr>
        <p:txBody>
          <a:bodyPr/>
          <a:lstStyle/>
          <a:p>
            <a:pPr marL="0" indent="0">
              <a:buNone/>
            </a:pPr>
            <a:r>
              <a:rPr lang="de-DE" sz="2000" b="1" dirty="0" smtClean="0">
                <a:latin typeface="+mn-lt"/>
              </a:rPr>
              <a:t>Französisch als 1. Fremdsprache</a:t>
            </a:r>
          </a:p>
          <a:p>
            <a:pPr marL="0" indent="0">
              <a:buNone/>
            </a:pPr>
            <a:r>
              <a:rPr lang="de-DE" sz="2000" b="1" dirty="0" smtClean="0">
                <a:latin typeface="+mn-lt"/>
              </a:rPr>
              <a:t>Kompetenzaufbau Sprechen – Zusammenhängendes monologisches Sprechen</a:t>
            </a:r>
          </a:p>
          <a:p>
            <a:pPr marL="0" indent="0">
              <a:buNone/>
            </a:pPr>
            <a:endParaRPr lang="de-DE" sz="2000" dirty="0" smtClean="0">
              <a:latin typeface="+mn-lt"/>
            </a:endParaRPr>
          </a:p>
          <a:p>
            <a:pPr marL="0" indent="0">
              <a:buNone/>
            </a:pPr>
            <a:endParaRPr lang="de-DE" sz="2000" dirty="0">
              <a:latin typeface="+mn-lt"/>
            </a:endParaRPr>
          </a:p>
        </p:txBody>
      </p:sp>
      <p:graphicFrame>
        <p:nvGraphicFramePr>
          <p:cNvPr id="6" name="Tabelle 5"/>
          <p:cNvGraphicFramePr>
            <a:graphicFrameLocks noGrp="1"/>
          </p:cNvGraphicFramePr>
          <p:nvPr>
            <p:extLst>
              <p:ext uri="{D42A27DB-BD31-4B8C-83A1-F6EECF244321}">
                <p14:modId xmlns:p14="http://schemas.microsoft.com/office/powerpoint/2010/main" val="580608283"/>
              </p:ext>
            </p:extLst>
          </p:nvPr>
        </p:nvGraphicFramePr>
        <p:xfrm>
          <a:off x="531872" y="2996952"/>
          <a:ext cx="8147248" cy="2656840"/>
        </p:xfrm>
        <a:graphic>
          <a:graphicData uri="http://schemas.openxmlformats.org/drawingml/2006/table">
            <a:tbl>
              <a:tblPr firstRow="1" bandRow="1">
                <a:tableStyleId>{5C22544A-7EE6-4342-B048-85BDC9FD1C3A}</a:tableStyleId>
              </a:tblPr>
              <a:tblGrid>
                <a:gridCol w="2036812"/>
                <a:gridCol w="2036812"/>
                <a:gridCol w="2036812"/>
                <a:gridCol w="2036812"/>
              </a:tblGrid>
              <a:tr h="370840">
                <a:tc>
                  <a:txBody>
                    <a:bodyPr/>
                    <a:lstStyle/>
                    <a:p>
                      <a:pPr algn="ctr"/>
                      <a:r>
                        <a:rPr lang="de-DE" dirty="0" smtClean="0"/>
                        <a:t>Klassen 5/6</a:t>
                      </a:r>
                      <a:endParaRPr lang="de-DE" dirty="0"/>
                    </a:p>
                  </a:txBody>
                  <a:tcPr/>
                </a:tc>
                <a:tc>
                  <a:txBody>
                    <a:bodyPr/>
                    <a:lstStyle/>
                    <a:p>
                      <a:pPr algn="ctr"/>
                      <a:r>
                        <a:rPr lang="de-DE" dirty="0" smtClean="0"/>
                        <a:t>Klassen 7/8</a:t>
                      </a:r>
                      <a:endParaRPr lang="de-DE" dirty="0"/>
                    </a:p>
                  </a:txBody>
                  <a:tcPr/>
                </a:tc>
                <a:tc>
                  <a:txBody>
                    <a:bodyPr/>
                    <a:lstStyle/>
                    <a:p>
                      <a:pPr algn="ctr"/>
                      <a:r>
                        <a:rPr lang="de-DE" dirty="0" smtClean="0"/>
                        <a:t>Klassen 9/10</a:t>
                      </a:r>
                      <a:endParaRPr lang="de-DE" dirty="0"/>
                    </a:p>
                  </a:txBody>
                  <a:tcPr/>
                </a:tc>
                <a:tc>
                  <a:txBody>
                    <a:bodyPr/>
                    <a:lstStyle/>
                    <a:p>
                      <a:pPr algn="ctr"/>
                      <a:r>
                        <a:rPr lang="de-DE" dirty="0" smtClean="0"/>
                        <a:t>Klassen 11/12</a:t>
                      </a:r>
                      <a:endParaRPr lang="de-DE" dirty="0"/>
                    </a:p>
                  </a:txBody>
                  <a:tcPr/>
                </a:tc>
              </a:tr>
              <a:tr h="370840">
                <a:tc>
                  <a:txBody>
                    <a:bodyPr/>
                    <a:lstStyle/>
                    <a:p>
                      <a:r>
                        <a:rPr lang="de-DE" sz="1800" kern="1200" dirty="0" smtClean="0">
                          <a:solidFill>
                            <a:schemeClr val="dk1"/>
                          </a:solidFill>
                          <a:effectLst/>
                          <a:latin typeface="+mn-lt"/>
                          <a:ea typeface="+mn-ea"/>
                          <a:cs typeface="+mn-cs"/>
                        </a:rPr>
                        <a:t>(1) sich in einfacher Form über sich selbst und andere sowie über Alltagsabläufe und  -tätigkeiten </a:t>
                      </a:r>
                      <a:r>
                        <a:rPr lang="de-DE" sz="1800" kern="1200" dirty="0" smtClean="0">
                          <a:solidFill>
                            <a:srgbClr val="FF0000"/>
                          </a:solidFill>
                          <a:effectLst/>
                          <a:latin typeface="+mn-lt"/>
                          <a:ea typeface="+mn-ea"/>
                          <a:cs typeface="+mn-cs"/>
                        </a:rPr>
                        <a:t>äußern</a:t>
                      </a:r>
                      <a:endParaRPr lang="de-DE" sz="1800" dirty="0">
                        <a:solidFill>
                          <a:srgbClr val="FF0000"/>
                        </a:solidFill>
                      </a:endParaRPr>
                    </a:p>
                  </a:txBody>
                  <a:tcPr/>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rabicParenBoth"/>
                        <a:tabLst/>
                        <a:defRPr/>
                      </a:pPr>
                      <a:r>
                        <a:rPr lang="de-DE" sz="1800" kern="1200" dirty="0" err="1" smtClean="0">
                          <a:solidFill>
                            <a:schemeClr val="dk1"/>
                          </a:solidFill>
                          <a:effectLst/>
                          <a:latin typeface="+mn-lt"/>
                          <a:ea typeface="+mn-ea"/>
                          <a:cs typeface="+mn-cs"/>
                        </a:rPr>
                        <a:t>Alltagssitua</a:t>
                      </a:r>
                      <a:r>
                        <a:rPr lang="de-DE" sz="1800" kern="1200" dirty="0" smtClean="0">
                          <a:solidFill>
                            <a:schemeClr val="dk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dirty="0" err="1" smtClean="0">
                          <a:solidFill>
                            <a:schemeClr val="dk1"/>
                          </a:solidFill>
                          <a:effectLst/>
                          <a:latin typeface="+mn-lt"/>
                          <a:ea typeface="+mn-ea"/>
                          <a:cs typeface="+mn-cs"/>
                        </a:rPr>
                        <a:t>tionen</a:t>
                      </a:r>
                      <a:r>
                        <a:rPr lang="de-DE" sz="1800" kern="1200" dirty="0" smtClean="0">
                          <a:solidFill>
                            <a:schemeClr val="dk1"/>
                          </a:solidFill>
                          <a:effectLst/>
                          <a:latin typeface="+mn-lt"/>
                          <a:ea typeface="+mn-ea"/>
                          <a:cs typeface="+mn-cs"/>
                        </a:rPr>
                        <a:t> und die wichtigsten Aspekte vertrauter Themen sowie ihre Gefühle dazu </a:t>
                      </a:r>
                      <a:r>
                        <a:rPr lang="de-DE" sz="1800" kern="1200" dirty="0" smtClean="0">
                          <a:solidFill>
                            <a:srgbClr val="FF0000"/>
                          </a:solidFill>
                          <a:effectLst/>
                          <a:latin typeface="+mn-lt"/>
                          <a:ea typeface="+mn-ea"/>
                          <a:cs typeface="+mn-cs"/>
                        </a:rPr>
                        <a:t>darstellen</a:t>
                      </a:r>
                    </a:p>
                    <a:p>
                      <a:endParaRPr lang="de-DE" sz="1800" dirty="0"/>
                    </a:p>
                  </a:txBody>
                  <a:tcPr/>
                </a:tc>
                <a:tc>
                  <a:txBody>
                    <a:bodyPr/>
                    <a:lstStyle/>
                    <a:p>
                      <a:r>
                        <a:rPr lang="de-DE" sz="1800" kern="1200" dirty="0" smtClean="0">
                          <a:solidFill>
                            <a:schemeClr val="dk1"/>
                          </a:solidFill>
                          <a:effectLst/>
                          <a:latin typeface="+mn-lt"/>
                          <a:ea typeface="+mn-ea"/>
                          <a:cs typeface="+mn-cs"/>
                        </a:rPr>
                        <a:t>(1) Ereignisse, Tätigkeiten, Erfahrungen sowie vertraute Themen </a:t>
                      </a:r>
                      <a:r>
                        <a:rPr lang="de-DE" sz="1800" kern="1200" dirty="0" smtClean="0">
                          <a:solidFill>
                            <a:srgbClr val="FF0000"/>
                          </a:solidFill>
                          <a:effectLst/>
                          <a:latin typeface="+mn-lt"/>
                          <a:ea typeface="+mn-ea"/>
                          <a:cs typeface="+mn-cs"/>
                        </a:rPr>
                        <a:t>zusammenhängend und strukturiert darstellen</a:t>
                      </a:r>
                      <a:r>
                        <a:rPr lang="de-DE" sz="1800" kern="1200" dirty="0" smtClean="0">
                          <a:solidFill>
                            <a:schemeClr val="dk1"/>
                          </a:solidFill>
                          <a:effectLst/>
                          <a:latin typeface="+mn-lt"/>
                          <a:ea typeface="+mn-ea"/>
                          <a:cs typeface="+mn-cs"/>
                        </a:rPr>
                        <a:t> […]</a:t>
                      </a:r>
                      <a:endParaRPr lang="de-DE" sz="1800" dirty="0"/>
                    </a:p>
                  </a:txBody>
                  <a:tcPr/>
                </a:tc>
                <a:tc>
                  <a:txBody>
                    <a:bodyPr/>
                    <a:lstStyle/>
                    <a:p>
                      <a:r>
                        <a:rPr lang="de-DE" sz="1800" kern="1200" dirty="0" smtClean="0">
                          <a:solidFill>
                            <a:schemeClr val="dk1"/>
                          </a:solidFill>
                          <a:effectLst/>
                          <a:latin typeface="+mn-lt"/>
                          <a:ea typeface="+mn-ea"/>
                          <a:cs typeface="+mn-cs"/>
                        </a:rPr>
                        <a:t>(1) Ereignisse, Tätigkeiten, Erfahrungen und auch weniger vertraute Themen </a:t>
                      </a:r>
                      <a:r>
                        <a:rPr lang="de-DE" sz="1800" kern="1200" dirty="0" smtClean="0">
                          <a:solidFill>
                            <a:srgbClr val="FF0000"/>
                          </a:solidFill>
                          <a:effectLst/>
                          <a:latin typeface="+mn-lt"/>
                          <a:ea typeface="+mn-ea"/>
                          <a:cs typeface="+mn-cs"/>
                        </a:rPr>
                        <a:t>detailliert und strukturiert darstellen </a:t>
                      </a:r>
                      <a:r>
                        <a:rPr lang="de-DE" sz="1800" kern="1200" dirty="0" smtClean="0">
                          <a:solidFill>
                            <a:schemeClr val="dk1"/>
                          </a:solidFill>
                          <a:effectLst/>
                          <a:latin typeface="+mn-lt"/>
                          <a:ea typeface="+mn-ea"/>
                          <a:cs typeface="+mn-cs"/>
                        </a:rPr>
                        <a:t>[…]</a:t>
                      </a:r>
                      <a:endParaRPr lang="de-DE" sz="1800" dirty="0"/>
                    </a:p>
                  </a:txBody>
                  <a:tcPr/>
                </a:tc>
              </a:tr>
            </a:tbl>
          </a:graphicData>
        </a:graphic>
      </p:graphicFrame>
      <p:sp>
        <p:nvSpPr>
          <p:cNvPr id="7" name="Rechteck 6"/>
          <p:cNvSpPr/>
          <p:nvPr/>
        </p:nvSpPr>
        <p:spPr>
          <a:xfrm>
            <a:off x="539552" y="836712"/>
            <a:ext cx="7992887" cy="461665"/>
          </a:xfrm>
          <a:prstGeom prst="rect">
            <a:avLst/>
          </a:prstGeom>
          <a:solidFill>
            <a:srgbClr val="FFFF99"/>
          </a:solidFill>
        </p:spPr>
        <p:txBody>
          <a:bodyPr wrap="square" anchor="ctr">
            <a:spAutoFit/>
          </a:bodyPr>
          <a:lstStyle/>
          <a:p>
            <a:pPr algn="ctr"/>
            <a:r>
              <a:rPr lang="de-DE" dirty="0" smtClean="0">
                <a:solidFill>
                  <a:prstClr val="black"/>
                </a:solidFill>
                <a:latin typeface="Calibri"/>
              </a:rPr>
              <a:t>Operatoren: Stufung von Teilkompetenzen</a:t>
            </a:r>
            <a:endParaRPr lang="de-DE" dirty="0">
              <a:solidFill>
                <a:prstClr val="black"/>
              </a:solidFill>
              <a:latin typeface="Calibri"/>
            </a:endParaRPr>
          </a:p>
        </p:txBody>
      </p:sp>
    </p:spTree>
    <p:extLst>
      <p:ext uri="{BB962C8B-B14F-4D97-AF65-F5344CB8AC3E}">
        <p14:creationId xmlns:p14="http://schemas.microsoft.com/office/powerpoint/2010/main" val="160723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4394919"/>
          </a:xfrm>
        </p:spPr>
        <p:txBody>
          <a:bodyPr/>
          <a:lstStyle/>
          <a:p>
            <a:r>
              <a:rPr lang="de-DE" sz="2400" dirty="0" smtClean="0"/>
              <a:t>Teil II:</a:t>
            </a:r>
            <a:br>
              <a:rPr lang="de-DE" sz="2400" dirty="0" smtClean="0"/>
            </a:br>
            <a:r>
              <a:rPr lang="de-DE" sz="2800" dirty="0" smtClean="0">
                <a:solidFill>
                  <a:srgbClr val="FF0000"/>
                </a:solidFill>
              </a:rPr>
              <a:t/>
            </a:r>
            <a:br>
              <a:rPr lang="de-DE" sz="2800" dirty="0" smtClean="0">
                <a:solidFill>
                  <a:srgbClr val="FF0000"/>
                </a:solidFill>
              </a:rPr>
            </a:br>
            <a:r>
              <a:rPr lang="de-DE" sz="2800" dirty="0" smtClean="0">
                <a:solidFill>
                  <a:srgbClr val="FF0000"/>
                </a:solidFill>
              </a:rPr>
              <a:t/>
            </a:r>
            <a:br>
              <a:rPr lang="de-DE" sz="2800" dirty="0" smtClean="0">
                <a:solidFill>
                  <a:srgbClr val="FF0000"/>
                </a:solidFill>
              </a:rPr>
            </a:br>
            <a:r>
              <a:rPr lang="de-DE" sz="2800" dirty="0">
                <a:solidFill>
                  <a:srgbClr val="FF0000"/>
                </a:solidFill>
              </a:rPr>
              <a:t/>
            </a:r>
            <a:br>
              <a:rPr lang="de-DE" sz="2800" dirty="0">
                <a:solidFill>
                  <a:srgbClr val="FF0000"/>
                </a:solidFill>
              </a:rPr>
            </a:br>
            <a:r>
              <a:rPr lang="de-DE" sz="2400" dirty="0" smtClean="0"/>
              <a:t>Sprachmittlung als integrative Kompetenz</a:t>
            </a:r>
            <a:r>
              <a:rPr lang="de-DE" sz="2800" dirty="0" smtClean="0">
                <a:solidFill>
                  <a:srgbClr val="FF0000"/>
                </a:solidFill>
              </a:rPr>
              <a:t/>
            </a:r>
            <a:br>
              <a:rPr lang="de-DE" sz="2800" dirty="0" smtClean="0">
                <a:solidFill>
                  <a:srgbClr val="FF0000"/>
                </a:solidFill>
              </a:rPr>
            </a:br>
            <a:endParaRPr lang="de-DE" sz="2800" dirty="0">
              <a:solidFill>
                <a:srgbClr val="FF0000"/>
              </a:solidFill>
            </a:endParaRPr>
          </a:p>
        </p:txBody>
      </p:sp>
      <p:sp>
        <p:nvSpPr>
          <p:cNvPr id="4" name="Textfeld 3"/>
          <p:cNvSpPr txBox="1">
            <a:spLocks noChangeArrowheads="1"/>
          </p:cNvSpPr>
          <p:nvPr/>
        </p:nvSpPr>
        <p:spPr bwMode="auto">
          <a:xfrm>
            <a:off x="194101" y="961564"/>
            <a:ext cx="8696325" cy="461665"/>
          </a:xfrm>
          <a:prstGeom prst="rect">
            <a:avLst/>
          </a:prstGeom>
          <a:solidFill>
            <a:srgbClr val="FFFF99"/>
          </a:solidFill>
          <a:ln w="9525">
            <a:noFill/>
            <a:miter lim="800000"/>
            <a:headEnd/>
            <a:tailEnd/>
          </a:ln>
        </p:spPr>
        <p:txBody>
          <a:bodyPr>
            <a:spAutoFit/>
          </a:bodyPr>
          <a:lstStyle/>
          <a:p>
            <a:pPr algn="ctr"/>
            <a:r>
              <a:rPr lang="de-DE" dirty="0" smtClean="0">
                <a:solidFill>
                  <a:prstClr val="black"/>
                </a:solidFill>
                <a:latin typeface="Calibri"/>
                <a:cs typeface="Calibri"/>
              </a:rPr>
              <a:t>Struktur der Fachpläne am Beispiel Französisch</a:t>
            </a:r>
            <a:endParaRPr lang="de-DE" dirty="0">
              <a:solidFill>
                <a:prstClr val="black"/>
              </a:solidFill>
              <a:latin typeface="Calibri"/>
              <a:cs typeface="Calibri"/>
            </a:endParaRPr>
          </a:p>
        </p:txBody>
      </p:sp>
    </p:spTree>
    <p:extLst>
      <p:ext uri="{BB962C8B-B14F-4D97-AF65-F5344CB8AC3E}">
        <p14:creationId xmlns:p14="http://schemas.microsoft.com/office/powerpoint/2010/main" val="192500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0" name="Line 4"/>
          <p:cNvSpPr>
            <a:spLocks noChangeShapeType="1"/>
          </p:cNvSpPr>
          <p:nvPr/>
        </p:nvSpPr>
        <p:spPr bwMode="auto">
          <a:xfrm>
            <a:off x="5940425" y="4724400"/>
            <a:ext cx="431800" cy="0"/>
          </a:xfrm>
          <a:prstGeom prst="line">
            <a:avLst/>
          </a:prstGeom>
          <a:noFill/>
          <a:ln w="9525">
            <a:noFill/>
            <a:round/>
            <a:headEnd/>
            <a:tailEnd/>
          </a:ln>
        </p:spPr>
        <p:txBody>
          <a:bodyPr anchor="ctr"/>
          <a:lstStyle/>
          <a:p>
            <a:endParaRPr lang="de-DE" dirty="0">
              <a:solidFill>
                <a:prstClr val="black"/>
              </a:solidFill>
            </a:endParaRPr>
          </a:p>
        </p:txBody>
      </p:sp>
      <p:sp>
        <p:nvSpPr>
          <p:cNvPr id="6" name="Textfeld 3"/>
          <p:cNvSpPr txBox="1">
            <a:spLocks noChangeArrowheads="1"/>
          </p:cNvSpPr>
          <p:nvPr/>
        </p:nvSpPr>
        <p:spPr bwMode="auto">
          <a:xfrm>
            <a:off x="179512" y="548680"/>
            <a:ext cx="8696325" cy="461665"/>
          </a:xfrm>
          <a:prstGeom prst="rect">
            <a:avLst/>
          </a:prstGeom>
          <a:solidFill>
            <a:srgbClr val="FFFF99"/>
          </a:solidFill>
          <a:ln w="9525">
            <a:noFill/>
            <a:miter lim="800000"/>
            <a:headEnd/>
            <a:tailEnd/>
          </a:ln>
        </p:spPr>
        <p:txBody>
          <a:bodyPr>
            <a:spAutoFit/>
          </a:bodyPr>
          <a:lstStyle/>
          <a:p>
            <a:pPr algn="ctr"/>
            <a:r>
              <a:rPr lang="de-DE" dirty="0" smtClean="0">
                <a:solidFill>
                  <a:prstClr val="black"/>
                </a:solidFill>
                <a:latin typeface="Calibri"/>
                <a:cs typeface="Calibri"/>
              </a:rPr>
              <a:t>Sprachmittlung: Bildungsplan 2004</a:t>
            </a:r>
            <a:endParaRPr lang="de-DE" dirty="0">
              <a:solidFill>
                <a:prstClr val="black"/>
              </a:solidFill>
              <a:latin typeface="Calibri"/>
              <a:cs typeface="Calibri"/>
            </a:endParaRPr>
          </a:p>
        </p:txBody>
      </p:sp>
      <p:sp>
        <p:nvSpPr>
          <p:cNvPr id="4" name="Textfeld 3"/>
          <p:cNvSpPr txBox="1"/>
          <p:nvPr/>
        </p:nvSpPr>
        <p:spPr>
          <a:xfrm>
            <a:off x="194101" y="1558324"/>
            <a:ext cx="8928992" cy="369332"/>
          </a:xfrm>
          <a:prstGeom prst="rect">
            <a:avLst/>
          </a:prstGeom>
          <a:noFill/>
        </p:spPr>
        <p:txBody>
          <a:bodyPr wrap="square" rtlCol="0">
            <a:spAutoFit/>
          </a:bodyPr>
          <a:lstStyle/>
          <a:p>
            <a:r>
              <a:rPr lang="de-DE" sz="1800" dirty="0" smtClean="0">
                <a:solidFill>
                  <a:prstClr val="black"/>
                </a:solidFill>
                <a:latin typeface="Arial" panose="020B0604020202020204" pitchFamily="34" charset="0"/>
                <a:cs typeface="Arial" panose="020B0604020202020204" pitchFamily="34" charset="0"/>
              </a:rPr>
              <a:t> </a:t>
            </a:r>
            <a:endParaRPr lang="de-DE" sz="1800" dirty="0" smtClean="0">
              <a:solidFill>
                <a:srgbClr val="FF0000"/>
              </a:solidFill>
              <a:latin typeface="Arial" panose="020B0604020202020204" pitchFamily="34" charset="0"/>
              <a:cs typeface="Arial" panose="020B0604020202020204" pitchFamily="34" charset="0"/>
            </a:endParaRPr>
          </a:p>
        </p:txBody>
      </p:sp>
      <p:sp>
        <p:nvSpPr>
          <p:cNvPr id="2" name="Rechteck 1"/>
          <p:cNvSpPr/>
          <p:nvPr/>
        </p:nvSpPr>
        <p:spPr>
          <a:xfrm>
            <a:off x="273403" y="5751160"/>
            <a:ext cx="8770387"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aphicFrame>
        <p:nvGraphicFramePr>
          <p:cNvPr id="3" name="Tabelle 2"/>
          <p:cNvGraphicFramePr>
            <a:graphicFrameLocks noGrp="1"/>
          </p:cNvGraphicFramePr>
          <p:nvPr>
            <p:extLst>
              <p:ext uri="{D42A27DB-BD31-4B8C-83A1-F6EECF244321}">
                <p14:modId xmlns:p14="http://schemas.microsoft.com/office/powerpoint/2010/main" val="227820157"/>
              </p:ext>
            </p:extLst>
          </p:nvPr>
        </p:nvGraphicFramePr>
        <p:xfrm>
          <a:off x="268504" y="1423229"/>
          <a:ext cx="8696328" cy="4851400"/>
        </p:xfrm>
        <a:graphic>
          <a:graphicData uri="http://schemas.openxmlformats.org/drawingml/2006/table">
            <a:tbl>
              <a:tblPr firstRow="1" bandRow="1">
                <a:tableStyleId>{5C22544A-7EE6-4342-B048-85BDC9FD1C3A}</a:tableStyleId>
              </a:tblPr>
              <a:tblGrid>
                <a:gridCol w="2174082"/>
                <a:gridCol w="2174082"/>
                <a:gridCol w="2174082"/>
                <a:gridCol w="2174082"/>
              </a:tblGrid>
              <a:tr h="370840">
                <a:tc>
                  <a:txBody>
                    <a:bodyPr/>
                    <a:lstStyle/>
                    <a:p>
                      <a:pPr algn="ctr"/>
                      <a:r>
                        <a:rPr lang="de-DE" dirty="0" smtClean="0"/>
                        <a:t>Klassen</a:t>
                      </a:r>
                      <a:r>
                        <a:rPr lang="de-DE" baseline="0" dirty="0" smtClean="0"/>
                        <a:t> 5/6</a:t>
                      </a:r>
                      <a:endParaRPr lang="de-DE" dirty="0"/>
                    </a:p>
                  </a:txBody>
                  <a:tcPr/>
                </a:tc>
                <a:tc>
                  <a:txBody>
                    <a:bodyPr/>
                    <a:lstStyle/>
                    <a:p>
                      <a:pPr algn="ctr"/>
                      <a:r>
                        <a:rPr lang="de-DE" dirty="0" smtClean="0"/>
                        <a:t>Klassen 7/8</a:t>
                      </a:r>
                      <a:endParaRPr lang="de-DE" dirty="0"/>
                    </a:p>
                  </a:txBody>
                  <a:tcPr/>
                </a:tc>
                <a:tc>
                  <a:txBody>
                    <a:bodyPr/>
                    <a:lstStyle/>
                    <a:p>
                      <a:pPr algn="ctr"/>
                      <a:r>
                        <a:rPr lang="de-DE" dirty="0" smtClean="0"/>
                        <a:t>Klassen 9/10</a:t>
                      </a:r>
                      <a:endParaRPr lang="de-DE" dirty="0"/>
                    </a:p>
                  </a:txBody>
                  <a:tcPr/>
                </a:tc>
                <a:tc>
                  <a:txBody>
                    <a:bodyPr/>
                    <a:lstStyle/>
                    <a:p>
                      <a:pPr algn="ctr"/>
                      <a:r>
                        <a:rPr lang="de-DE" dirty="0" smtClean="0"/>
                        <a:t>Klassen 11/12</a:t>
                      </a:r>
                      <a:endParaRPr lang="de-DE" dirty="0"/>
                    </a:p>
                  </a:txBody>
                  <a:tcPr/>
                </a:tc>
              </a:tr>
              <a:tr h="370840">
                <a:tc>
                  <a:txBody>
                    <a:bodyPr/>
                    <a:lstStyle/>
                    <a:p>
                      <a:r>
                        <a:rPr lang="de-DE" baseline="0" dirty="0" smtClean="0"/>
                        <a:t>in simulierten zweisprachigen Situationen mit vertrautem Inhalt vermitteln, einfache Informationen </a:t>
                      </a:r>
                      <a:r>
                        <a:rPr lang="de-DE" baseline="0" dirty="0" smtClean="0">
                          <a:solidFill>
                            <a:srgbClr val="FF0000"/>
                          </a:solidFill>
                        </a:rPr>
                        <a:t>einholen und weitergeben</a:t>
                      </a:r>
                      <a:endParaRPr lang="de-DE" dirty="0">
                        <a:solidFill>
                          <a:srgbClr val="FF0000"/>
                        </a:solidFill>
                      </a:endParaRPr>
                    </a:p>
                  </a:txBody>
                  <a:tcPr/>
                </a:tc>
                <a:tc>
                  <a:txBody>
                    <a:bodyPr/>
                    <a:lstStyle/>
                    <a:p>
                      <a:r>
                        <a:rPr lang="de-DE" baseline="0" dirty="0" smtClean="0"/>
                        <a:t>in einfachen zweisprachigen Situationen des Alltags vermitteln. Sie können in </a:t>
                      </a:r>
                      <a:r>
                        <a:rPr lang="de-DE" baseline="0" dirty="0" smtClean="0">
                          <a:solidFill>
                            <a:srgbClr val="FF0000"/>
                          </a:solidFill>
                        </a:rPr>
                        <a:t>mündlicher und schriftlicher </a:t>
                      </a:r>
                      <a:r>
                        <a:rPr lang="de-DE" baseline="0" dirty="0" smtClean="0"/>
                        <a:t>Form die </a:t>
                      </a:r>
                      <a:r>
                        <a:rPr lang="de-DE" baseline="0" dirty="0" smtClean="0">
                          <a:solidFill>
                            <a:srgbClr val="00B050"/>
                          </a:solidFill>
                        </a:rPr>
                        <a:t>wichtigsten Informationen </a:t>
                      </a:r>
                      <a:r>
                        <a:rPr lang="de-DE" baseline="0" dirty="0" smtClean="0"/>
                        <a:t>in einfacher Form </a:t>
                      </a:r>
                      <a:r>
                        <a:rPr lang="de-DE" baseline="0" dirty="0" smtClean="0">
                          <a:solidFill>
                            <a:srgbClr val="FF0000"/>
                          </a:solidFill>
                        </a:rPr>
                        <a:t>weitergeben</a:t>
                      </a:r>
                      <a:r>
                        <a:rPr lang="de-DE" baseline="0" dirty="0" smtClean="0"/>
                        <a:t>.</a:t>
                      </a:r>
                      <a:endParaRPr lang="de-DE" dirty="0"/>
                    </a:p>
                  </a:txBody>
                  <a:tcPr/>
                </a:tc>
                <a:tc>
                  <a:txBody>
                    <a:bodyPr/>
                    <a:lstStyle/>
                    <a:p>
                      <a:r>
                        <a:rPr lang="de-DE" baseline="0" dirty="0" smtClean="0"/>
                        <a:t>in zweisprachigen Situationen, in denen ihnen vertraute Themen zur Sprache kommen, vermitteln. Sie können in </a:t>
                      </a:r>
                      <a:r>
                        <a:rPr lang="de-DE" baseline="0" dirty="0" smtClean="0">
                          <a:solidFill>
                            <a:srgbClr val="FF0000"/>
                          </a:solidFill>
                        </a:rPr>
                        <a:t>mündlicher und schriftlicher </a:t>
                      </a:r>
                      <a:r>
                        <a:rPr lang="de-DE" baseline="0" dirty="0" smtClean="0"/>
                        <a:t>Kommunikation die </a:t>
                      </a:r>
                      <a:r>
                        <a:rPr lang="de-DE" baseline="0" dirty="0" smtClean="0">
                          <a:solidFill>
                            <a:srgbClr val="00B050"/>
                          </a:solidFill>
                        </a:rPr>
                        <a:t>wichtigsten Inhalte</a:t>
                      </a:r>
                      <a:r>
                        <a:rPr lang="de-DE" baseline="0" dirty="0" smtClean="0"/>
                        <a:t>, gegebenenfalls sprachlich vereinfachend, weitergeben.</a:t>
                      </a:r>
                      <a:endParaRPr lang="de-DE" dirty="0"/>
                    </a:p>
                  </a:txBody>
                  <a:tcPr/>
                </a:tc>
                <a:tc>
                  <a:txBody>
                    <a:bodyPr/>
                    <a:lstStyle/>
                    <a:p>
                      <a:pPr marL="285750" indent="-285750">
                        <a:buFontTx/>
                        <a:buChar char="-"/>
                      </a:pPr>
                      <a:r>
                        <a:rPr lang="de-DE" baseline="0" dirty="0" smtClean="0"/>
                        <a:t>in zweisprachigen Situationen </a:t>
                      </a:r>
                      <a:r>
                        <a:rPr lang="de-DE" baseline="0" dirty="0" smtClean="0">
                          <a:solidFill>
                            <a:srgbClr val="FF0000"/>
                          </a:solidFill>
                        </a:rPr>
                        <a:t>mündlich</a:t>
                      </a:r>
                      <a:r>
                        <a:rPr lang="de-DE" baseline="0" dirty="0" smtClean="0"/>
                        <a:t> vermitteln</a:t>
                      </a:r>
                    </a:p>
                    <a:p>
                      <a:pPr marL="285750" indent="-285750">
                        <a:buFontTx/>
                        <a:buChar char="-"/>
                      </a:pPr>
                      <a:r>
                        <a:rPr lang="de-DE" baseline="0" dirty="0" smtClean="0"/>
                        <a:t>deutsche und französische Texte, auch unter Nutzung von Hilfs- mitteln, </a:t>
                      </a:r>
                      <a:r>
                        <a:rPr lang="de-DE" baseline="0" dirty="0" smtClean="0">
                          <a:solidFill>
                            <a:srgbClr val="FF0000"/>
                          </a:solidFill>
                        </a:rPr>
                        <a:t>schriftlich</a:t>
                      </a:r>
                      <a:r>
                        <a:rPr lang="de-DE" baseline="0" dirty="0" smtClean="0"/>
                        <a:t> </a:t>
                      </a:r>
                      <a:r>
                        <a:rPr lang="de-DE" baseline="0" dirty="0" err="1" smtClean="0">
                          <a:solidFill>
                            <a:srgbClr val="00B050"/>
                          </a:solidFill>
                        </a:rPr>
                        <a:t>zusammenfas</a:t>
                      </a:r>
                      <a:r>
                        <a:rPr lang="de-DE" baseline="0" dirty="0" smtClean="0">
                          <a:solidFill>
                            <a:srgbClr val="00B050"/>
                          </a:solidFill>
                        </a:rPr>
                        <a:t>-</a:t>
                      </a:r>
                    </a:p>
                    <a:p>
                      <a:pPr marL="0" indent="0">
                        <a:buFontTx/>
                        <a:buNone/>
                      </a:pPr>
                      <a:r>
                        <a:rPr lang="de-DE" baseline="0" dirty="0" smtClean="0"/>
                        <a:t>      </a:t>
                      </a:r>
                      <a:r>
                        <a:rPr lang="de-DE" baseline="0" dirty="0" smtClean="0">
                          <a:solidFill>
                            <a:srgbClr val="00B050"/>
                          </a:solidFill>
                        </a:rPr>
                        <a:t>send</a:t>
                      </a:r>
                      <a:r>
                        <a:rPr lang="de-DE" baseline="0" dirty="0" smtClean="0"/>
                        <a:t> übertragen</a:t>
                      </a:r>
                    </a:p>
                    <a:p>
                      <a:pPr marL="285750" indent="-285750">
                        <a:buFontTx/>
                        <a:buChar char="-"/>
                      </a:pPr>
                      <a:r>
                        <a:rPr lang="de-DE" baseline="0" dirty="0" smtClean="0"/>
                        <a:t>Teile </a:t>
                      </a:r>
                      <a:r>
                        <a:rPr lang="de-DE" baseline="0" dirty="0" smtClean="0">
                          <a:solidFill>
                            <a:schemeClr val="tx1"/>
                          </a:solidFill>
                        </a:rPr>
                        <a:t>anspruchs-</a:t>
                      </a:r>
                      <a:r>
                        <a:rPr lang="de-DE" baseline="0" dirty="0" smtClean="0"/>
                        <a:t> vollerer Texte angemessen ins Deutsche über- tragen.</a:t>
                      </a:r>
                      <a:endParaRPr lang="de-DE" dirty="0"/>
                    </a:p>
                  </a:txBody>
                  <a:tcPr/>
                </a:tc>
              </a:tr>
            </a:tbl>
          </a:graphicData>
        </a:graphic>
      </p:graphicFrame>
      <p:sp>
        <p:nvSpPr>
          <p:cNvPr id="9" name="Abgerundetes Rechteck 8"/>
          <p:cNvSpPr/>
          <p:nvPr/>
        </p:nvSpPr>
        <p:spPr>
          <a:xfrm>
            <a:off x="467543" y="5518545"/>
            <a:ext cx="3816424" cy="504056"/>
          </a:xfrm>
          <a:prstGeom prst="roundRect">
            <a:avLst/>
          </a:prstGeom>
          <a:solidFill>
            <a:schemeClr val="accent2">
              <a:lumMod val="40000"/>
              <a:lumOff val="6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1192600" y="5551105"/>
            <a:ext cx="2366310" cy="400110"/>
          </a:xfrm>
          <a:prstGeom prst="rect">
            <a:avLst/>
          </a:prstGeom>
          <a:noFill/>
          <a:effectLst/>
        </p:spPr>
        <p:txBody>
          <a:bodyPr wrap="square" rtlCol="0" anchor="ctr">
            <a:spAutoFit/>
          </a:bodyPr>
          <a:lstStyle/>
          <a:p>
            <a:pPr algn="ctr"/>
            <a:r>
              <a:rPr lang="de-DE" sz="2000" dirty="0" smtClean="0">
                <a:latin typeface="+mn-lt"/>
              </a:rPr>
              <a:t>Rezeption?</a:t>
            </a:r>
            <a:endParaRPr lang="de-DE" sz="2000" dirty="0">
              <a:latin typeface="+mn-lt"/>
            </a:endParaRPr>
          </a:p>
        </p:txBody>
      </p:sp>
      <p:sp>
        <p:nvSpPr>
          <p:cNvPr id="11" name="Abgerundetes Rechteck 10"/>
          <p:cNvSpPr/>
          <p:nvPr/>
        </p:nvSpPr>
        <p:spPr>
          <a:xfrm>
            <a:off x="467544" y="6100636"/>
            <a:ext cx="3816424" cy="504056"/>
          </a:xfrm>
          <a:prstGeom prst="roundRect">
            <a:avLst/>
          </a:prstGeom>
          <a:solidFill>
            <a:srgbClr val="E6B9B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574690" y="6152609"/>
            <a:ext cx="3602131" cy="400110"/>
          </a:xfrm>
          <a:prstGeom prst="rect">
            <a:avLst/>
          </a:prstGeom>
          <a:noFill/>
        </p:spPr>
        <p:txBody>
          <a:bodyPr wrap="square" rtlCol="0" anchor="ctr">
            <a:spAutoFit/>
          </a:bodyPr>
          <a:lstStyle/>
          <a:p>
            <a:pPr algn="ctr"/>
            <a:r>
              <a:rPr lang="de-DE" sz="2000" dirty="0">
                <a:latin typeface="+mn-lt"/>
              </a:rPr>
              <a:t>i</a:t>
            </a:r>
            <a:r>
              <a:rPr lang="de-DE" sz="2000" dirty="0" smtClean="0">
                <a:latin typeface="+mn-lt"/>
              </a:rPr>
              <a:t>nterkulturelle Aspekte?</a:t>
            </a:r>
            <a:endParaRPr lang="de-DE" sz="2000" dirty="0">
              <a:latin typeface="+mn-lt"/>
            </a:endParaRPr>
          </a:p>
        </p:txBody>
      </p:sp>
      <p:sp>
        <p:nvSpPr>
          <p:cNvPr id="12" name="Abgerundetes Rechteck 11"/>
          <p:cNvSpPr/>
          <p:nvPr/>
        </p:nvSpPr>
        <p:spPr>
          <a:xfrm>
            <a:off x="467543" y="4935436"/>
            <a:ext cx="3816424" cy="504056"/>
          </a:xfrm>
          <a:prstGeom prst="roundRect">
            <a:avLst/>
          </a:prstGeom>
          <a:solidFill>
            <a:schemeClr val="accent2">
              <a:lumMod val="40000"/>
              <a:lumOff val="6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574690" y="5014118"/>
            <a:ext cx="3602131" cy="400110"/>
          </a:xfrm>
          <a:prstGeom prst="rect">
            <a:avLst/>
          </a:prstGeom>
          <a:noFill/>
          <a:ln>
            <a:noFill/>
          </a:ln>
        </p:spPr>
        <p:txBody>
          <a:bodyPr wrap="square" rtlCol="0">
            <a:spAutoFit/>
          </a:bodyPr>
          <a:lstStyle/>
          <a:p>
            <a:pPr algn="ctr"/>
            <a:r>
              <a:rPr lang="de-DE" sz="2000" dirty="0" smtClean="0">
                <a:latin typeface="+mn-lt"/>
              </a:rPr>
              <a:t>Kriterium der Wichtigkeit? </a:t>
            </a:r>
            <a:endParaRPr lang="de-DE" sz="2000" dirty="0">
              <a:latin typeface="+mn-lt"/>
            </a:endParaRPr>
          </a:p>
        </p:txBody>
      </p:sp>
    </p:spTree>
    <p:extLst>
      <p:ext uri="{BB962C8B-B14F-4D97-AF65-F5344CB8AC3E}">
        <p14:creationId xmlns:p14="http://schemas.microsoft.com/office/powerpoint/2010/main" val="71349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
          <p:cNvSpPr/>
          <p:nvPr/>
        </p:nvSpPr>
        <p:spPr>
          <a:xfrm>
            <a:off x="304800" y="984548"/>
            <a:ext cx="8371656" cy="461665"/>
          </a:xfrm>
          <a:prstGeom prst="rect">
            <a:avLst/>
          </a:prstGeom>
          <a:solidFill>
            <a:srgbClr val="FFFF99"/>
          </a:solidFill>
        </p:spPr>
        <p:txBody>
          <a:bodyPr wrap="square">
            <a:spAutoFit/>
          </a:bodyPr>
          <a:lstStyle/>
          <a:p>
            <a:pPr algn="ctr"/>
            <a:r>
              <a:rPr lang="de-DE" dirty="0" smtClean="0">
                <a:solidFill>
                  <a:prstClr val="black"/>
                </a:solidFill>
                <a:latin typeface="Calibri"/>
                <a:cs typeface="Calibri"/>
              </a:rPr>
              <a:t>Sprachmittlung</a:t>
            </a:r>
            <a:r>
              <a:rPr lang="de-DE" dirty="0">
                <a:solidFill>
                  <a:prstClr val="black"/>
                </a:solidFill>
                <a:latin typeface="Calibri"/>
                <a:cs typeface="Calibri"/>
              </a:rPr>
              <a:t> </a:t>
            </a:r>
            <a:r>
              <a:rPr lang="de-DE" dirty="0" smtClean="0">
                <a:solidFill>
                  <a:prstClr val="black"/>
                </a:solidFill>
                <a:latin typeface="Calibri"/>
                <a:cs typeface="Calibri"/>
              </a:rPr>
              <a:t>als integrative Kompetenz des FU</a:t>
            </a:r>
            <a:endParaRPr lang="de-DE" dirty="0">
              <a:solidFill>
                <a:prstClr val="black"/>
              </a:solidFill>
              <a:latin typeface="Calibri"/>
              <a:cs typeface="Calibri"/>
            </a:endParaRPr>
          </a:p>
        </p:txBody>
      </p:sp>
      <p:sp>
        <p:nvSpPr>
          <p:cNvPr id="10" name="Ellipse 9"/>
          <p:cNvSpPr/>
          <p:nvPr/>
        </p:nvSpPr>
        <p:spPr>
          <a:xfrm>
            <a:off x="755576" y="1772816"/>
            <a:ext cx="2088232" cy="10801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p:cNvSpPr/>
          <p:nvPr/>
        </p:nvSpPr>
        <p:spPr>
          <a:xfrm>
            <a:off x="6156176" y="1700808"/>
            <a:ext cx="2016224" cy="11521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a:off x="755576" y="4941168"/>
            <a:ext cx="2016224" cy="11525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a:off x="6228184" y="4941168"/>
            <a:ext cx="2016224" cy="11525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1115616" y="2132856"/>
            <a:ext cx="1512168" cy="338554"/>
          </a:xfrm>
          <a:prstGeom prst="rect">
            <a:avLst/>
          </a:prstGeom>
          <a:noFill/>
        </p:spPr>
        <p:txBody>
          <a:bodyPr wrap="square" rtlCol="0">
            <a:spAutoFit/>
          </a:bodyPr>
          <a:lstStyle/>
          <a:p>
            <a:r>
              <a:rPr lang="de-DE" sz="1600" b="1" dirty="0" smtClean="0">
                <a:latin typeface="+mn-lt"/>
              </a:rPr>
              <a:t>Leseverstehen</a:t>
            </a:r>
            <a:endParaRPr lang="de-DE" sz="1600" b="1" dirty="0">
              <a:latin typeface="+mn-lt"/>
            </a:endParaRPr>
          </a:p>
        </p:txBody>
      </p:sp>
      <p:sp>
        <p:nvSpPr>
          <p:cNvPr id="22" name="Textfeld 21"/>
          <p:cNvSpPr txBox="1"/>
          <p:nvPr/>
        </p:nvSpPr>
        <p:spPr>
          <a:xfrm>
            <a:off x="6444208" y="2132856"/>
            <a:ext cx="1416493" cy="338554"/>
          </a:xfrm>
          <a:prstGeom prst="rect">
            <a:avLst/>
          </a:prstGeom>
          <a:noFill/>
        </p:spPr>
        <p:txBody>
          <a:bodyPr wrap="square" rtlCol="0">
            <a:spAutoFit/>
          </a:bodyPr>
          <a:lstStyle/>
          <a:p>
            <a:pPr algn="ctr"/>
            <a:r>
              <a:rPr lang="de-DE" sz="1600" b="1" dirty="0" smtClean="0">
                <a:latin typeface="+mn-lt"/>
              </a:rPr>
              <a:t>Schreiben</a:t>
            </a:r>
            <a:endParaRPr lang="de-DE" sz="1600" b="1" dirty="0">
              <a:latin typeface="+mn-lt"/>
            </a:endParaRPr>
          </a:p>
        </p:txBody>
      </p:sp>
      <p:sp>
        <p:nvSpPr>
          <p:cNvPr id="23" name="Textfeld 22"/>
          <p:cNvSpPr txBox="1"/>
          <p:nvPr/>
        </p:nvSpPr>
        <p:spPr>
          <a:xfrm>
            <a:off x="1043608" y="5229200"/>
            <a:ext cx="1512168" cy="584775"/>
          </a:xfrm>
          <a:prstGeom prst="rect">
            <a:avLst/>
          </a:prstGeom>
          <a:noFill/>
        </p:spPr>
        <p:txBody>
          <a:bodyPr wrap="square" rtlCol="0">
            <a:spAutoFit/>
          </a:bodyPr>
          <a:lstStyle/>
          <a:p>
            <a:pPr algn="ctr"/>
            <a:r>
              <a:rPr lang="de-DE" sz="1600" b="1" dirty="0" smtClean="0">
                <a:latin typeface="+mn-lt"/>
              </a:rPr>
              <a:t>Hör-/Hörseh- verstehen</a:t>
            </a:r>
            <a:endParaRPr lang="de-DE" sz="1600" b="1" dirty="0">
              <a:latin typeface="+mn-lt"/>
            </a:endParaRPr>
          </a:p>
        </p:txBody>
      </p:sp>
      <p:sp>
        <p:nvSpPr>
          <p:cNvPr id="24" name="Textfeld 23"/>
          <p:cNvSpPr txBox="1"/>
          <p:nvPr/>
        </p:nvSpPr>
        <p:spPr>
          <a:xfrm>
            <a:off x="6516216" y="5373216"/>
            <a:ext cx="1416493" cy="338554"/>
          </a:xfrm>
          <a:prstGeom prst="rect">
            <a:avLst/>
          </a:prstGeom>
          <a:noFill/>
        </p:spPr>
        <p:txBody>
          <a:bodyPr wrap="square" rtlCol="0">
            <a:spAutoFit/>
          </a:bodyPr>
          <a:lstStyle/>
          <a:p>
            <a:pPr algn="ctr"/>
            <a:r>
              <a:rPr lang="de-DE" sz="1600" b="1" dirty="0" smtClean="0">
                <a:latin typeface="+mn-lt"/>
              </a:rPr>
              <a:t>Sprechen</a:t>
            </a:r>
            <a:endParaRPr lang="de-DE" sz="1600" b="1" dirty="0">
              <a:latin typeface="+mn-lt"/>
            </a:endParaRPr>
          </a:p>
        </p:txBody>
      </p:sp>
      <p:cxnSp>
        <p:nvCxnSpPr>
          <p:cNvPr id="26" name="Gerade Verbindung mit Pfeil 25"/>
          <p:cNvCxnSpPr>
            <a:stCxn id="10" idx="5"/>
          </p:cNvCxnSpPr>
          <p:nvPr/>
        </p:nvCxnSpPr>
        <p:spPr>
          <a:xfrm>
            <a:off x="2537994" y="2694756"/>
            <a:ext cx="737862" cy="590228"/>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a:stCxn id="11" idx="3"/>
          </p:cNvCxnSpPr>
          <p:nvPr/>
        </p:nvCxnSpPr>
        <p:spPr>
          <a:xfrm flipH="1">
            <a:off x="5580112" y="2684211"/>
            <a:ext cx="871333" cy="600773"/>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a:stCxn id="12" idx="7"/>
          </p:cNvCxnSpPr>
          <p:nvPr/>
        </p:nvCxnSpPr>
        <p:spPr>
          <a:xfrm flipV="1">
            <a:off x="2476531" y="4494703"/>
            <a:ext cx="783077" cy="615252"/>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p:nvCxnSpPr>
        <p:spPr>
          <a:xfrm>
            <a:off x="5580504" y="4477286"/>
            <a:ext cx="791696" cy="679906"/>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feld 38"/>
          <p:cNvSpPr txBox="1"/>
          <p:nvPr/>
        </p:nvSpPr>
        <p:spPr>
          <a:xfrm>
            <a:off x="3560584" y="2542934"/>
            <a:ext cx="1865995" cy="338554"/>
          </a:xfrm>
          <a:prstGeom prst="rect">
            <a:avLst/>
          </a:prstGeom>
          <a:noFill/>
          <a:ln>
            <a:solidFill>
              <a:schemeClr val="tx1"/>
            </a:solidFill>
          </a:ln>
        </p:spPr>
        <p:txBody>
          <a:bodyPr wrap="square" rtlCol="0">
            <a:spAutoFit/>
          </a:bodyPr>
          <a:lstStyle/>
          <a:p>
            <a:pPr algn="ctr"/>
            <a:r>
              <a:rPr lang="de-DE" sz="1600" dirty="0" smtClean="0">
                <a:latin typeface="+mn-lt"/>
              </a:rPr>
              <a:t>schriftlich</a:t>
            </a:r>
            <a:endParaRPr lang="de-DE" sz="1600" dirty="0">
              <a:latin typeface="+mn-lt"/>
            </a:endParaRPr>
          </a:p>
        </p:txBody>
      </p:sp>
      <p:sp>
        <p:nvSpPr>
          <p:cNvPr id="40" name="Textfeld 39"/>
          <p:cNvSpPr txBox="1"/>
          <p:nvPr/>
        </p:nvSpPr>
        <p:spPr>
          <a:xfrm>
            <a:off x="3560584" y="4825605"/>
            <a:ext cx="1865995" cy="338554"/>
          </a:xfrm>
          <a:prstGeom prst="rect">
            <a:avLst/>
          </a:prstGeom>
          <a:noFill/>
          <a:ln>
            <a:solidFill>
              <a:schemeClr val="tx1"/>
            </a:solidFill>
          </a:ln>
        </p:spPr>
        <p:txBody>
          <a:bodyPr wrap="square" rtlCol="0">
            <a:spAutoFit/>
          </a:bodyPr>
          <a:lstStyle/>
          <a:p>
            <a:pPr algn="ctr"/>
            <a:r>
              <a:rPr lang="de-DE" sz="1600" dirty="0" smtClean="0">
                <a:latin typeface="+mn-lt"/>
              </a:rPr>
              <a:t>mündlich</a:t>
            </a:r>
            <a:endParaRPr lang="de-DE" sz="1600" dirty="0">
              <a:latin typeface="+mn-lt"/>
            </a:endParaRPr>
          </a:p>
        </p:txBody>
      </p:sp>
      <p:sp>
        <p:nvSpPr>
          <p:cNvPr id="34" name="Textfeld 33"/>
          <p:cNvSpPr txBox="1"/>
          <p:nvPr/>
        </p:nvSpPr>
        <p:spPr>
          <a:xfrm>
            <a:off x="3275856" y="3284984"/>
            <a:ext cx="2304256" cy="1224136"/>
          </a:xfrm>
          <a:prstGeom prst="rect">
            <a:avLst/>
          </a:prstGeom>
          <a:solidFill>
            <a:schemeClr val="accent1">
              <a:lumMod val="20000"/>
              <a:lumOff val="80000"/>
            </a:schemeClr>
          </a:solidFill>
          <a:ln>
            <a:noFill/>
          </a:ln>
        </p:spPr>
        <p:txBody>
          <a:bodyPr wrap="square" rtlCol="0">
            <a:spAutoFit/>
          </a:bodyPr>
          <a:lstStyle/>
          <a:p>
            <a:endParaRPr lang="de-DE" dirty="0"/>
          </a:p>
        </p:txBody>
      </p:sp>
      <p:sp>
        <p:nvSpPr>
          <p:cNvPr id="37" name="Textfeld 36"/>
          <p:cNvSpPr txBox="1"/>
          <p:nvPr/>
        </p:nvSpPr>
        <p:spPr>
          <a:xfrm>
            <a:off x="4427984" y="3284984"/>
            <a:ext cx="1152128" cy="1224136"/>
          </a:xfrm>
          <a:prstGeom prst="rect">
            <a:avLst/>
          </a:prstGeom>
          <a:solidFill>
            <a:srgbClr val="FFFF99"/>
          </a:solidFill>
          <a:ln>
            <a:solidFill>
              <a:schemeClr val="bg1"/>
            </a:solidFill>
          </a:ln>
        </p:spPr>
        <p:txBody>
          <a:bodyPr wrap="square" rtlCol="0">
            <a:spAutoFit/>
          </a:bodyPr>
          <a:lstStyle/>
          <a:p>
            <a:endParaRPr lang="de-DE" dirty="0"/>
          </a:p>
        </p:txBody>
      </p:sp>
      <p:sp>
        <p:nvSpPr>
          <p:cNvPr id="43" name="Textfeld 42"/>
          <p:cNvSpPr txBox="1"/>
          <p:nvPr/>
        </p:nvSpPr>
        <p:spPr>
          <a:xfrm>
            <a:off x="3275856" y="3284984"/>
            <a:ext cx="2304256" cy="1200329"/>
          </a:xfrm>
          <a:prstGeom prst="rect">
            <a:avLst/>
          </a:prstGeom>
          <a:noFill/>
          <a:ln w="28575">
            <a:solidFill>
              <a:schemeClr val="tx1"/>
            </a:solidFill>
          </a:ln>
        </p:spPr>
        <p:txBody>
          <a:bodyPr wrap="square" rtlCol="0">
            <a:spAutoFit/>
          </a:bodyPr>
          <a:lstStyle/>
          <a:p>
            <a:pPr algn="ctr"/>
            <a:r>
              <a:rPr lang="de-DE" sz="1800" dirty="0" smtClean="0">
                <a:latin typeface="+mn-lt"/>
              </a:rPr>
              <a:t>Sprachmittlung</a:t>
            </a:r>
          </a:p>
          <a:p>
            <a:r>
              <a:rPr lang="de-DE" sz="1800" dirty="0" smtClean="0">
                <a:latin typeface="+mn-lt"/>
              </a:rPr>
              <a:t>         F                  D</a:t>
            </a:r>
          </a:p>
          <a:p>
            <a:pPr algn="ctr"/>
            <a:r>
              <a:rPr lang="de-DE" sz="1800" dirty="0" smtClean="0">
                <a:latin typeface="+mn-lt"/>
              </a:rPr>
              <a:t>Interkulturelle Kompetenz</a:t>
            </a:r>
            <a:endParaRPr lang="de-DE" sz="1800" dirty="0">
              <a:latin typeface="+mn-lt"/>
            </a:endParaRPr>
          </a:p>
        </p:txBody>
      </p:sp>
      <p:cxnSp>
        <p:nvCxnSpPr>
          <p:cNvPr id="45" name="Gerade Verbindung mit Pfeil 44"/>
          <p:cNvCxnSpPr/>
          <p:nvPr/>
        </p:nvCxnSpPr>
        <p:spPr>
          <a:xfrm>
            <a:off x="4139952" y="3717032"/>
            <a:ext cx="648072"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39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773238"/>
            <a:ext cx="8229600" cy="4176041"/>
          </a:xfrm>
        </p:spPr>
        <p:txBody>
          <a:bodyPr/>
          <a:lstStyle/>
          <a:p>
            <a:pPr marL="0" indent="0">
              <a:buNone/>
            </a:pPr>
            <a:r>
              <a:rPr lang="de-DE" sz="2000" b="1" dirty="0" smtClean="0">
                <a:latin typeface="+mn-lt"/>
              </a:rPr>
              <a:t>Beispiel: Klassen 5/6 (1. Fremdsprache)</a:t>
            </a:r>
          </a:p>
          <a:p>
            <a:pPr marL="0" indent="0">
              <a:buNone/>
            </a:pPr>
            <a:endParaRPr lang="de-DE" sz="2000" b="1" dirty="0" smtClean="0">
              <a:latin typeface="+mn-lt"/>
            </a:endParaRPr>
          </a:p>
          <a:p>
            <a:pPr marL="0" indent="0">
              <a:buNone/>
            </a:pPr>
            <a:r>
              <a:rPr lang="de-DE" sz="2000" b="1" dirty="0" smtClean="0">
                <a:latin typeface="+mn-lt"/>
              </a:rPr>
              <a:t>Kompetenzbeschreibung:</a:t>
            </a:r>
            <a:endParaRPr lang="de-DE" sz="2000" b="1" dirty="0">
              <a:latin typeface="+mn-lt"/>
            </a:endParaRPr>
          </a:p>
          <a:p>
            <a:pPr marL="0" indent="0" algn="just">
              <a:buNone/>
            </a:pPr>
            <a:r>
              <a:rPr lang="de-DE" sz="2000" dirty="0">
                <a:latin typeface="+mn-lt"/>
              </a:rPr>
              <a:t>Die Schülerinnen und Schüler können </a:t>
            </a:r>
            <a:r>
              <a:rPr lang="de-DE" sz="2000" dirty="0">
                <a:solidFill>
                  <a:schemeClr val="tx2"/>
                </a:solidFill>
                <a:latin typeface="+mn-lt"/>
              </a:rPr>
              <a:t>eine zentrale, leicht erkennbare Information</a:t>
            </a:r>
            <a:r>
              <a:rPr lang="de-DE" sz="2000" dirty="0">
                <a:latin typeface="+mn-lt"/>
              </a:rPr>
              <a:t> </a:t>
            </a:r>
            <a:r>
              <a:rPr lang="de-DE" sz="2000" dirty="0" smtClean="0">
                <a:latin typeface="+mn-lt"/>
              </a:rPr>
              <a:t>aus </a:t>
            </a:r>
            <a:r>
              <a:rPr lang="de-DE" sz="2000" dirty="0" smtClean="0">
                <a:solidFill>
                  <a:srgbClr val="FF0000"/>
                </a:solidFill>
                <a:latin typeface="+mn-lt"/>
              </a:rPr>
              <a:t>Gesprächen </a:t>
            </a:r>
            <a:r>
              <a:rPr lang="de-DE" sz="2000" dirty="0">
                <a:solidFill>
                  <a:srgbClr val="FF0000"/>
                </a:solidFill>
                <a:latin typeface="+mn-lt"/>
              </a:rPr>
              <a:t>ihres Erfahrungshorizontes</a:t>
            </a:r>
            <a:r>
              <a:rPr lang="de-DE" sz="2000" dirty="0">
                <a:latin typeface="+mn-lt"/>
              </a:rPr>
              <a:t>, bei denen deutliche Standardsprache gesprochen wird, </a:t>
            </a:r>
            <a:r>
              <a:rPr lang="de-DE" sz="2000" dirty="0">
                <a:solidFill>
                  <a:srgbClr val="00B050"/>
                </a:solidFill>
                <a:latin typeface="+mn-lt"/>
              </a:rPr>
              <a:t>mündlich und schriftlich in die jeweils andere Sprache</a:t>
            </a:r>
            <a:r>
              <a:rPr lang="de-DE" sz="2000" dirty="0">
                <a:latin typeface="+mn-lt"/>
              </a:rPr>
              <a:t> übertragen. </a:t>
            </a:r>
          </a:p>
          <a:p>
            <a:pPr marL="0" indent="0" algn="just">
              <a:buNone/>
            </a:pPr>
            <a:r>
              <a:rPr lang="de-DE" sz="2000" dirty="0" smtClean="0">
                <a:latin typeface="+mn-lt"/>
              </a:rPr>
              <a:t>Sie </a:t>
            </a:r>
            <a:r>
              <a:rPr lang="de-DE" sz="2000" dirty="0">
                <a:latin typeface="+mn-lt"/>
              </a:rPr>
              <a:t>können ferner aus </a:t>
            </a:r>
            <a:r>
              <a:rPr lang="de-DE" sz="2000" dirty="0">
                <a:solidFill>
                  <a:srgbClr val="FF0000"/>
                </a:solidFill>
                <a:latin typeface="+mn-lt"/>
              </a:rPr>
              <a:t>kurzen, syntaktisch und morphologisch einfachen Texten mit bekanntem Wortschatz </a:t>
            </a:r>
            <a:r>
              <a:rPr lang="de-DE" sz="2000" dirty="0">
                <a:solidFill>
                  <a:schemeClr val="tx2"/>
                </a:solidFill>
                <a:latin typeface="+mn-lt"/>
              </a:rPr>
              <a:t>eine zentrale, leicht erkennbare </a:t>
            </a:r>
            <a:r>
              <a:rPr lang="de-DE" sz="2000" dirty="0" err="1" smtClean="0">
                <a:solidFill>
                  <a:schemeClr val="tx2"/>
                </a:solidFill>
                <a:latin typeface="+mn-lt"/>
              </a:rPr>
              <a:t>Informa</a:t>
            </a:r>
            <a:r>
              <a:rPr lang="de-DE" sz="2000" dirty="0" smtClean="0">
                <a:solidFill>
                  <a:schemeClr val="tx2"/>
                </a:solidFill>
                <a:latin typeface="+mn-lt"/>
              </a:rPr>
              <a:t>- </a:t>
            </a:r>
            <a:r>
              <a:rPr lang="de-DE" sz="2000" dirty="0" err="1" smtClean="0">
                <a:solidFill>
                  <a:schemeClr val="tx2"/>
                </a:solidFill>
                <a:latin typeface="+mn-lt"/>
              </a:rPr>
              <a:t>tion</a:t>
            </a:r>
            <a:r>
              <a:rPr lang="de-DE" sz="2000" dirty="0" smtClean="0">
                <a:latin typeface="+mn-lt"/>
              </a:rPr>
              <a:t> </a:t>
            </a:r>
            <a:r>
              <a:rPr lang="de-DE" sz="2000" dirty="0">
                <a:solidFill>
                  <a:srgbClr val="00B050"/>
                </a:solidFill>
                <a:latin typeface="+mn-lt"/>
              </a:rPr>
              <a:t>mündlich und schriftlich in die jeweils andere Sprache </a:t>
            </a:r>
            <a:r>
              <a:rPr lang="de-DE" sz="2000" dirty="0" smtClean="0">
                <a:latin typeface="+mn-lt"/>
              </a:rPr>
              <a:t>übertragen.</a:t>
            </a:r>
            <a:endParaRPr lang="de-DE" sz="2000" dirty="0">
              <a:latin typeface="+mn-lt"/>
            </a:endParaRPr>
          </a:p>
          <a:p>
            <a:pPr marL="0" indent="0" algn="just">
              <a:buNone/>
            </a:pPr>
            <a:r>
              <a:rPr lang="de-DE" sz="2000" dirty="0">
                <a:latin typeface="+mn-lt"/>
              </a:rPr>
              <a:t>Sie verfügen über sehr einfache Strategien, die es ihnen erlauben, sprachliche Defizite zu kompensieren.</a:t>
            </a:r>
          </a:p>
          <a:p>
            <a:pPr marL="0" indent="0">
              <a:buNone/>
            </a:pPr>
            <a:endParaRPr lang="de-DE" sz="2000" b="1" dirty="0">
              <a:latin typeface="+mn-lt"/>
            </a:endParaRPr>
          </a:p>
        </p:txBody>
      </p:sp>
      <p:sp>
        <p:nvSpPr>
          <p:cNvPr id="4" name="Rechteck 3"/>
          <p:cNvSpPr/>
          <p:nvPr/>
        </p:nvSpPr>
        <p:spPr>
          <a:xfrm>
            <a:off x="251520" y="1030714"/>
            <a:ext cx="8640960" cy="461665"/>
          </a:xfrm>
          <a:prstGeom prst="rect">
            <a:avLst/>
          </a:prstGeom>
          <a:solidFill>
            <a:srgbClr val="FFFF99"/>
          </a:solidFill>
          <a:ln>
            <a:noFill/>
          </a:ln>
        </p:spPr>
        <p:txBody>
          <a:bodyPr wrap="square">
            <a:spAutoFit/>
          </a:bodyPr>
          <a:lstStyle/>
          <a:p>
            <a:pPr algn="ctr"/>
            <a:r>
              <a:rPr lang="de-DE" dirty="0">
                <a:solidFill>
                  <a:prstClr val="black"/>
                </a:solidFill>
                <a:latin typeface="Calibri"/>
                <a:cs typeface="Calibri"/>
              </a:rPr>
              <a:t>Sprachmittlung als integrative Kompetenz des </a:t>
            </a:r>
            <a:r>
              <a:rPr lang="de-DE" dirty="0" smtClean="0">
                <a:solidFill>
                  <a:prstClr val="black"/>
                </a:solidFill>
                <a:latin typeface="Calibri"/>
                <a:cs typeface="Calibri"/>
              </a:rPr>
              <a:t>FU</a:t>
            </a:r>
            <a:endParaRPr lang="de-DE" dirty="0">
              <a:solidFill>
                <a:prstClr val="black"/>
              </a:solidFill>
              <a:latin typeface="Calibri"/>
              <a:cs typeface="Calibri"/>
            </a:endParaRPr>
          </a:p>
        </p:txBody>
      </p:sp>
    </p:spTree>
    <p:extLst>
      <p:ext uri="{BB962C8B-B14F-4D97-AF65-F5344CB8AC3E}">
        <p14:creationId xmlns:p14="http://schemas.microsoft.com/office/powerpoint/2010/main" val="122660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dirty="0">
                <a:solidFill>
                  <a:srgbClr val="FF0000"/>
                </a:solidFill>
              </a:rPr>
              <a:t> </a:t>
            </a:r>
          </a:p>
        </p:txBody>
      </p:sp>
      <p:sp>
        <p:nvSpPr>
          <p:cNvPr id="5" name="Rechteck 4"/>
          <p:cNvSpPr/>
          <p:nvPr/>
        </p:nvSpPr>
        <p:spPr>
          <a:xfrm>
            <a:off x="251520" y="1030714"/>
            <a:ext cx="8712968" cy="461665"/>
          </a:xfrm>
          <a:prstGeom prst="rect">
            <a:avLst/>
          </a:prstGeom>
          <a:solidFill>
            <a:srgbClr val="FFFF99"/>
          </a:solidFill>
          <a:ln>
            <a:noFill/>
          </a:ln>
        </p:spPr>
        <p:txBody>
          <a:bodyPr wrap="square">
            <a:spAutoFit/>
          </a:bodyPr>
          <a:lstStyle/>
          <a:p>
            <a:pPr algn="ctr"/>
            <a:r>
              <a:rPr lang="de-DE" dirty="0">
                <a:solidFill>
                  <a:prstClr val="black"/>
                </a:solidFill>
                <a:latin typeface="Calibri"/>
                <a:cs typeface="Calibri"/>
              </a:rPr>
              <a:t>Sprachmittlung als integrative Kompetenz des FU</a:t>
            </a:r>
          </a:p>
        </p:txBody>
      </p:sp>
      <p:sp>
        <p:nvSpPr>
          <p:cNvPr id="4" name="Textfeld 3"/>
          <p:cNvSpPr txBox="1"/>
          <p:nvPr/>
        </p:nvSpPr>
        <p:spPr>
          <a:xfrm>
            <a:off x="437052" y="1773238"/>
            <a:ext cx="8383420" cy="1938992"/>
          </a:xfrm>
          <a:prstGeom prst="rect">
            <a:avLst/>
          </a:prstGeom>
          <a:noFill/>
        </p:spPr>
        <p:txBody>
          <a:bodyPr wrap="square" rtlCol="0">
            <a:spAutoFit/>
          </a:bodyPr>
          <a:lstStyle/>
          <a:p>
            <a:r>
              <a:rPr lang="de-DE" b="1" dirty="0" smtClean="0">
                <a:latin typeface="+mn-lt"/>
              </a:rPr>
              <a:t>Abfolge der Teilkompetenzen</a:t>
            </a:r>
            <a:r>
              <a:rPr lang="de-DE" dirty="0" smtClean="0">
                <a:latin typeface="+mn-lt"/>
              </a:rPr>
              <a:t>:</a:t>
            </a:r>
          </a:p>
          <a:p>
            <a:endParaRPr lang="de-DE" dirty="0">
              <a:latin typeface="+mn-lt"/>
            </a:endParaRPr>
          </a:p>
          <a:p>
            <a:pPr marL="342900" indent="-342900">
              <a:buFont typeface="Symbol" panose="05050102010706020507" pitchFamily="18" charset="2"/>
              <a:buChar char="-"/>
            </a:pPr>
            <a:r>
              <a:rPr lang="de-DE" dirty="0" smtClean="0">
                <a:latin typeface="+mn-lt"/>
              </a:rPr>
              <a:t>mündliche Ausgangssituation – Hör-/Hörsehverstehen</a:t>
            </a:r>
            <a:r>
              <a:rPr lang="de-DE" sz="900" dirty="0" smtClean="0">
                <a:latin typeface="+mn-lt"/>
                <a:hlinkClick r:id="rId2"/>
              </a:rPr>
              <a:t> 1</a:t>
            </a:r>
            <a:endParaRPr lang="de-DE" sz="900" dirty="0" smtClean="0">
              <a:latin typeface="+mn-lt"/>
            </a:endParaRPr>
          </a:p>
          <a:p>
            <a:pPr marL="342900" indent="-342900">
              <a:buFont typeface="Symbol" panose="05050102010706020507" pitchFamily="18" charset="2"/>
              <a:buChar char="-"/>
            </a:pPr>
            <a:r>
              <a:rPr lang="de-DE" dirty="0" smtClean="0">
                <a:latin typeface="+mn-lt"/>
              </a:rPr>
              <a:t>schriftliche Ausgangssituation – Leseverstehen</a:t>
            </a:r>
          </a:p>
          <a:p>
            <a:pPr marL="342900" indent="-342900">
              <a:buFont typeface="Symbol" panose="05050102010706020507" pitchFamily="18" charset="2"/>
              <a:buChar char="-"/>
            </a:pPr>
            <a:r>
              <a:rPr lang="de-DE" dirty="0" smtClean="0">
                <a:latin typeface="+mn-lt"/>
              </a:rPr>
              <a:t>Strategien und Methoden</a:t>
            </a:r>
            <a:endParaRPr lang="de-DE" dirty="0">
              <a:latin typeface="+mn-lt"/>
            </a:endParaRPr>
          </a:p>
        </p:txBody>
      </p:sp>
    </p:spTree>
    <p:extLst>
      <p:ext uri="{BB962C8B-B14F-4D97-AF65-F5344CB8AC3E}">
        <p14:creationId xmlns:p14="http://schemas.microsoft.com/office/powerpoint/2010/main" val="103858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b="1" dirty="0" smtClean="0">
                <a:latin typeface="+mn-lt"/>
              </a:rPr>
              <a:t>Französisch als 1. Fremdsprache, Klassen 5/6, Teilkompetenz 1: </a:t>
            </a:r>
          </a:p>
          <a:p>
            <a:pPr marL="0" indent="0">
              <a:buNone/>
            </a:pPr>
            <a:r>
              <a:rPr lang="de-DE" sz="2000" dirty="0" smtClean="0">
                <a:latin typeface="+mn-lt"/>
              </a:rPr>
              <a:t>Die Schülerinnen und Schüler können </a:t>
            </a:r>
            <a:r>
              <a:rPr lang="de-DE" sz="2000" dirty="0" smtClean="0">
                <a:solidFill>
                  <a:srgbClr val="FF0000"/>
                </a:solidFill>
                <a:latin typeface="+mn-lt"/>
              </a:rPr>
              <a:t>sehr </a:t>
            </a:r>
            <a:r>
              <a:rPr lang="de-DE" sz="2000" dirty="0">
                <a:solidFill>
                  <a:srgbClr val="FF0000"/>
                </a:solidFill>
                <a:latin typeface="+mn-lt"/>
              </a:rPr>
              <a:t>kurze, deutlich artikulierte </a:t>
            </a:r>
            <a:r>
              <a:rPr lang="de-DE" sz="2000" dirty="0">
                <a:latin typeface="+mn-lt"/>
              </a:rPr>
              <a:t>Mitteilungen mit </a:t>
            </a:r>
            <a:r>
              <a:rPr lang="de-DE" sz="2000" dirty="0" smtClean="0">
                <a:solidFill>
                  <a:srgbClr val="FF0000"/>
                </a:solidFill>
                <a:latin typeface="+mn-lt"/>
              </a:rPr>
              <a:t>bekanntem Vokabular </a:t>
            </a:r>
            <a:r>
              <a:rPr lang="de-DE" sz="2000" dirty="0">
                <a:latin typeface="+mn-lt"/>
              </a:rPr>
              <a:t>in die </a:t>
            </a:r>
            <a:r>
              <a:rPr lang="de-DE" sz="2000" dirty="0">
                <a:solidFill>
                  <a:srgbClr val="FF0000"/>
                </a:solidFill>
                <a:latin typeface="+mn-lt"/>
              </a:rPr>
              <a:t>jeweils andere Sprache </a:t>
            </a:r>
            <a:r>
              <a:rPr lang="de-DE" sz="2000" dirty="0" smtClean="0">
                <a:latin typeface="+mn-lt"/>
              </a:rPr>
              <a:t>übertragen.</a:t>
            </a:r>
          </a:p>
          <a:p>
            <a:pPr marL="0" indent="0">
              <a:buNone/>
            </a:pPr>
            <a:endParaRPr lang="de-DE" dirty="0" smtClean="0"/>
          </a:p>
        </p:txBody>
      </p:sp>
      <p:sp>
        <p:nvSpPr>
          <p:cNvPr id="4" name="Rechteck 3"/>
          <p:cNvSpPr/>
          <p:nvPr/>
        </p:nvSpPr>
        <p:spPr>
          <a:xfrm>
            <a:off x="251520" y="1030714"/>
            <a:ext cx="8640960" cy="461665"/>
          </a:xfrm>
          <a:prstGeom prst="rect">
            <a:avLst/>
          </a:prstGeom>
          <a:solidFill>
            <a:srgbClr val="FFFF99"/>
          </a:solidFill>
          <a:ln>
            <a:noFill/>
          </a:ln>
        </p:spPr>
        <p:txBody>
          <a:bodyPr wrap="square">
            <a:spAutoFit/>
          </a:bodyPr>
          <a:lstStyle/>
          <a:p>
            <a:pPr algn="ctr"/>
            <a:r>
              <a:rPr lang="de-DE" dirty="0">
                <a:solidFill>
                  <a:prstClr val="black"/>
                </a:solidFill>
                <a:latin typeface="Calibri"/>
                <a:cs typeface="Calibri"/>
              </a:rPr>
              <a:t>Sprachmittlung als integrative Kompetenz des FU</a:t>
            </a:r>
          </a:p>
        </p:txBody>
      </p:sp>
      <p:sp>
        <p:nvSpPr>
          <p:cNvPr id="5" name="Ellipse 4"/>
          <p:cNvSpPr/>
          <p:nvPr/>
        </p:nvSpPr>
        <p:spPr>
          <a:xfrm>
            <a:off x="1187624" y="3717032"/>
            <a:ext cx="1775152" cy="6480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p:cNvSpPr/>
          <p:nvPr/>
        </p:nvSpPr>
        <p:spPr>
          <a:xfrm>
            <a:off x="1187965" y="4957697"/>
            <a:ext cx="1728192" cy="6408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p:cNvSpPr/>
          <p:nvPr/>
        </p:nvSpPr>
        <p:spPr>
          <a:xfrm>
            <a:off x="4339171" y="3203145"/>
            <a:ext cx="1872208" cy="5760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p:cNvSpPr/>
          <p:nvPr/>
        </p:nvSpPr>
        <p:spPr>
          <a:xfrm>
            <a:off x="4365272" y="3892890"/>
            <a:ext cx="1872208" cy="5760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4349312" y="4617132"/>
            <a:ext cx="1872208" cy="5760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p:cNvSpPr/>
          <p:nvPr/>
        </p:nvSpPr>
        <p:spPr>
          <a:xfrm>
            <a:off x="4365272" y="5334115"/>
            <a:ext cx="1872208" cy="5760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1427128" y="3861048"/>
            <a:ext cx="1296144" cy="338554"/>
          </a:xfrm>
          <a:prstGeom prst="rect">
            <a:avLst/>
          </a:prstGeom>
          <a:noFill/>
        </p:spPr>
        <p:txBody>
          <a:bodyPr wrap="square" rtlCol="0">
            <a:spAutoFit/>
          </a:bodyPr>
          <a:lstStyle/>
          <a:p>
            <a:r>
              <a:rPr lang="de-DE" sz="1600" dirty="0" smtClean="0">
                <a:latin typeface="+mn-lt"/>
              </a:rPr>
              <a:t>Mitteilung D</a:t>
            </a:r>
            <a:endParaRPr lang="de-DE" sz="1600" dirty="0">
              <a:latin typeface="+mn-lt"/>
            </a:endParaRPr>
          </a:p>
        </p:txBody>
      </p:sp>
      <p:sp>
        <p:nvSpPr>
          <p:cNvPr id="14" name="Textfeld 13"/>
          <p:cNvSpPr txBox="1"/>
          <p:nvPr/>
        </p:nvSpPr>
        <p:spPr>
          <a:xfrm>
            <a:off x="1427128" y="5076356"/>
            <a:ext cx="1296144" cy="338554"/>
          </a:xfrm>
          <a:prstGeom prst="rect">
            <a:avLst/>
          </a:prstGeom>
          <a:noFill/>
        </p:spPr>
        <p:txBody>
          <a:bodyPr wrap="square" rtlCol="0">
            <a:spAutoFit/>
          </a:bodyPr>
          <a:lstStyle/>
          <a:p>
            <a:r>
              <a:rPr lang="de-DE" sz="1600" dirty="0" smtClean="0">
                <a:latin typeface="+mn-lt"/>
              </a:rPr>
              <a:t>Mitteilung F</a:t>
            </a:r>
            <a:endParaRPr lang="de-DE" sz="1600" dirty="0">
              <a:latin typeface="+mn-lt"/>
            </a:endParaRPr>
          </a:p>
        </p:txBody>
      </p:sp>
      <p:sp>
        <p:nvSpPr>
          <p:cNvPr id="15" name="Textfeld 14"/>
          <p:cNvSpPr txBox="1"/>
          <p:nvPr/>
        </p:nvSpPr>
        <p:spPr>
          <a:xfrm>
            <a:off x="4373895" y="3326920"/>
            <a:ext cx="1853614" cy="338554"/>
          </a:xfrm>
          <a:prstGeom prst="rect">
            <a:avLst/>
          </a:prstGeom>
          <a:noFill/>
        </p:spPr>
        <p:txBody>
          <a:bodyPr wrap="square" rtlCol="0">
            <a:spAutoFit/>
          </a:bodyPr>
          <a:lstStyle/>
          <a:p>
            <a:r>
              <a:rPr lang="de-DE" sz="1600" dirty="0">
                <a:latin typeface="+mn-lt"/>
              </a:rPr>
              <a:t>s</a:t>
            </a:r>
            <a:r>
              <a:rPr lang="de-DE" sz="1600" dirty="0" smtClean="0">
                <a:latin typeface="+mn-lt"/>
              </a:rPr>
              <a:t>chriftl. Mitteilung F</a:t>
            </a:r>
            <a:endParaRPr lang="de-DE" sz="1600" dirty="0">
              <a:latin typeface="+mn-lt"/>
            </a:endParaRPr>
          </a:p>
        </p:txBody>
      </p:sp>
      <p:sp>
        <p:nvSpPr>
          <p:cNvPr id="19" name="Textfeld 18"/>
          <p:cNvSpPr txBox="1"/>
          <p:nvPr/>
        </p:nvSpPr>
        <p:spPr>
          <a:xfrm>
            <a:off x="4460823" y="4011645"/>
            <a:ext cx="1681105" cy="338554"/>
          </a:xfrm>
          <a:prstGeom prst="rect">
            <a:avLst/>
          </a:prstGeom>
          <a:noFill/>
        </p:spPr>
        <p:txBody>
          <a:bodyPr wrap="square" rtlCol="0">
            <a:spAutoFit/>
          </a:bodyPr>
          <a:lstStyle/>
          <a:p>
            <a:r>
              <a:rPr lang="de-DE" sz="1600" dirty="0" smtClean="0">
                <a:latin typeface="+mn-lt"/>
              </a:rPr>
              <a:t>mdl. Mitteilung F</a:t>
            </a:r>
            <a:endParaRPr lang="de-DE" sz="1600" dirty="0">
              <a:latin typeface="+mn-lt"/>
            </a:endParaRPr>
          </a:p>
        </p:txBody>
      </p:sp>
      <p:sp>
        <p:nvSpPr>
          <p:cNvPr id="20" name="Textfeld 19"/>
          <p:cNvSpPr txBox="1"/>
          <p:nvPr/>
        </p:nvSpPr>
        <p:spPr>
          <a:xfrm>
            <a:off x="4373895" y="4735976"/>
            <a:ext cx="1881504" cy="338554"/>
          </a:xfrm>
          <a:prstGeom prst="rect">
            <a:avLst/>
          </a:prstGeom>
          <a:noFill/>
        </p:spPr>
        <p:txBody>
          <a:bodyPr wrap="square" rtlCol="0">
            <a:spAutoFit/>
          </a:bodyPr>
          <a:lstStyle/>
          <a:p>
            <a:r>
              <a:rPr lang="de-DE" sz="1600" dirty="0">
                <a:latin typeface="+mn-lt"/>
              </a:rPr>
              <a:t>s</a:t>
            </a:r>
            <a:r>
              <a:rPr lang="de-DE" sz="1600" dirty="0" smtClean="0">
                <a:latin typeface="+mn-lt"/>
              </a:rPr>
              <a:t>chriftl. Mitteilung D</a:t>
            </a:r>
            <a:endParaRPr lang="de-DE" sz="1600" dirty="0">
              <a:latin typeface="+mn-lt"/>
            </a:endParaRPr>
          </a:p>
        </p:txBody>
      </p:sp>
      <p:sp>
        <p:nvSpPr>
          <p:cNvPr id="26" name="Textfeld 25"/>
          <p:cNvSpPr txBox="1"/>
          <p:nvPr/>
        </p:nvSpPr>
        <p:spPr>
          <a:xfrm>
            <a:off x="4460823" y="5446572"/>
            <a:ext cx="1872208" cy="338554"/>
          </a:xfrm>
          <a:prstGeom prst="rect">
            <a:avLst/>
          </a:prstGeom>
          <a:noFill/>
        </p:spPr>
        <p:txBody>
          <a:bodyPr wrap="square" rtlCol="0">
            <a:spAutoFit/>
          </a:bodyPr>
          <a:lstStyle/>
          <a:p>
            <a:r>
              <a:rPr lang="de-DE" sz="1600" dirty="0" smtClean="0">
                <a:latin typeface="+mn-lt"/>
              </a:rPr>
              <a:t>mdl. Mitteilung D</a:t>
            </a:r>
            <a:endParaRPr lang="de-DE" sz="1600" dirty="0">
              <a:latin typeface="+mn-lt"/>
            </a:endParaRPr>
          </a:p>
        </p:txBody>
      </p:sp>
      <p:cxnSp>
        <p:nvCxnSpPr>
          <p:cNvPr id="28" name="Gerade Verbindung mit Pfeil 27"/>
          <p:cNvCxnSpPr>
            <a:stCxn id="5" idx="6"/>
          </p:cNvCxnSpPr>
          <p:nvPr/>
        </p:nvCxnSpPr>
        <p:spPr>
          <a:xfrm flipV="1">
            <a:off x="2962776" y="3573016"/>
            <a:ext cx="1393200" cy="46805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a:stCxn id="5" idx="6"/>
            <a:endCxn id="8" idx="2"/>
          </p:cNvCxnSpPr>
          <p:nvPr/>
        </p:nvCxnSpPr>
        <p:spPr>
          <a:xfrm>
            <a:off x="2962776" y="4041068"/>
            <a:ext cx="1402496" cy="13985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a:stCxn id="6" idx="6"/>
            <a:endCxn id="9" idx="2"/>
          </p:cNvCxnSpPr>
          <p:nvPr/>
        </p:nvCxnSpPr>
        <p:spPr>
          <a:xfrm flipV="1">
            <a:off x="2916157" y="4905164"/>
            <a:ext cx="1433155" cy="37298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a:stCxn id="6" idx="6"/>
            <a:endCxn id="10" idx="2"/>
          </p:cNvCxnSpPr>
          <p:nvPr/>
        </p:nvCxnSpPr>
        <p:spPr>
          <a:xfrm>
            <a:off x="2916157" y="5278147"/>
            <a:ext cx="1449115" cy="3440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73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
          <p:cNvSpPr/>
          <p:nvPr/>
        </p:nvSpPr>
        <p:spPr>
          <a:xfrm>
            <a:off x="251520" y="1052736"/>
            <a:ext cx="8640960" cy="461665"/>
          </a:xfrm>
          <a:prstGeom prst="rect">
            <a:avLst/>
          </a:prstGeom>
          <a:solidFill>
            <a:srgbClr val="FFFF99"/>
          </a:solidFill>
        </p:spPr>
        <p:txBody>
          <a:bodyPr wrap="square">
            <a:spAutoFit/>
          </a:bodyPr>
          <a:lstStyle/>
          <a:p>
            <a:pPr algn="ctr"/>
            <a:r>
              <a:rPr lang="de-DE" dirty="0" smtClean="0">
                <a:solidFill>
                  <a:prstClr val="black"/>
                </a:solidFill>
                <a:latin typeface="Calibri"/>
                <a:cs typeface="Calibri"/>
              </a:rPr>
              <a:t>Sprachmittlung als integrative Kompetenz: Beispiel D -&gt; F</a:t>
            </a:r>
            <a:endParaRPr lang="de-DE" dirty="0">
              <a:solidFill>
                <a:prstClr val="black"/>
              </a:solidFill>
              <a:latin typeface="Calibri"/>
              <a:cs typeface="Calibri"/>
            </a:endParaRPr>
          </a:p>
        </p:txBody>
      </p:sp>
      <p:graphicFrame>
        <p:nvGraphicFramePr>
          <p:cNvPr id="7" name="Inhaltsplatzhalter 6"/>
          <p:cNvGraphicFramePr>
            <a:graphicFrameLocks noGrp="1" noChangeAspect="1"/>
          </p:cNvGraphicFramePr>
          <p:nvPr>
            <p:ph idx="1"/>
            <p:extLst>
              <p:ext uri="{D42A27DB-BD31-4B8C-83A1-F6EECF244321}">
                <p14:modId xmlns:p14="http://schemas.microsoft.com/office/powerpoint/2010/main" val="43181209"/>
              </p:ext>
            </p:extLst>
          </p:nvPr>
        </p:nvGraphicFramePr>
        <p:xfrm>
          <a:off x="467544" y="1946275"/>
          <a:ext cx="8219256" cy="4006850"/>
        </p:xfrm>
        <a:graphic>
          <a:graphicData uri="http://schemas.openxmlformats.org/presentationml/2006/ole">
            <mc:AlternateContent xmlns:mc="http://schemas.openxmlformats.org/markup-compatibility/2006">
              <mc:Choice xmlns:v="urn:schemas-microsoft-com:vml" Requires="v">
                <p:oleObj spid="_x0000_s1070" name="Document" r:id="rId4" imgW="9164621" imgH="4462993" progId="Word.Document.12">
                  <p:embed/>
                </p:oleObj>
              </mc:Choice>
              <mc:Fallback>
                <p:oleObj name="Document" r:id="rId4" imgW="9164621" imgH="4462993" progId="Word.Document.12">
                  <p:embed/>
                  <p:pic>
                    <p:nvPicPr>
                      <p:cNvPr id="0" name=""/>
                      <p:cNvPicPr/>
                      <p:nvPr/>
                    </p:nvPicPr>
                    <p:blipFill>
                      <a:blip r:embed="rId5"/>
                      <a:stretch>
                        <a:fillRect/>
                      </a:stretch>
                    </p:blipFill>
                    <p:spPr>
                      <a:xfrm>
                        <a:off x="467544" y="1946275"/>
                        <a:ext cx="8219256" cy="4006850"/>
                      </a:xfrm>
                      <a:prstGeom prst="rect">
                        <a:avLst/>
                      </a:prstGeom>
                    </p:spPr>
                  </p:pic>
                </p:oleObj>
              </mc:Fallback>
            </mc:AlternateContent>
          </a:graphicData>
        </a:graphic>
      </p:graphicFrame>
    </p:spTree>
    <p:extLst>
      <p:ext uri="{BB962C8B-B14F-4D97-AF65-F5344CB8AC3E}">
        <p14:creationId xmlns:p14="http://schemas.microsoft.com/office/powerpoint/2010/main" val="109520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dirty="0" smtClean="0">
                <a:latin typeface="+mn-lt"/>
              </a:rPr>
              <a:t>Teilkompetenz 1, Klasse 6 – mögliche Aufgabe:  mdl. D -&gt; mdl. F</a:t>
            </a:r>
          </a:p>
          <a:p>
            <a:pPr marL="0" indent="0">
              <a:buNone/>
            </a:pPr>
            <a:r>
              <a:rPr lang="de-DE" sz="2000" b="1" dirty="0" smtClean="0">
                <a:latin typeface="+mn-lt"/>
              </a:rPr>
              <a:t>Situation</a:t>
            </a:r>
            <a:r>
              <a:rPr lang="de-DE" sz="2000" dirty="0" smtClean="0">
                <a:latin typeface="+mn-lt"/>
              </a:rPr>
              <a:t>: Schüleraustausch</a:t>
            </a:r>
          </a:p>
          <a:p>
            <a:pPr marL="0" indent="0">
              <a:buNone/>
            </a:pPr>
            <a:r>
              <a:rPr lang="de-DE" sz="2000" dirty="0" smtClean="0">
                <a:latin typeface="+mn-lt"/>
              </a:rPr>
              <a:t>Deutschland: Die frz. Gastschüler nehmen am Unterricht teil. Der deutsche Klassenlehrer erinnert am Ende des Unterrichts die Schülerinnen und Schüler  an das Austauschprogramm des folgenden Tages, Mittagessen etc.</a:t>
            </a:r>
          </a:p>
          <a:p>
            <a:pPr marL="0" indent="0">
              <a:buNone/>
            </a:pPr>
            <a:endParaRPr lang="de-DE" sz="2000" dirty="0" smtClean="0">
              <a:latin typeface="+mn-lt"/>
            </a:endParaRPr>
          </a:p>
          <a:p>
            <a:pPr marL="0" indent="0">
              <a:buNone/>
            </a:pPr>
            <a:r>
              <a:rPr lang="de-DE" sz="2000" b="1" dirty="0" err="1" smtClean="0">
                <a:latin typeface="+mn-lt"/>
              </a:rPr>
              <a:t>Mittlung</a:t>
            </a:r>
            <a:r>
              <a:rPr lang="de-DE" sz="2000" dirty="0" smtClean="0">
                <a:latin typeface="+mn-lt"/>
              </a:rPr>
              <a:t>: Ein deutscher Schüler teilt seinem französischen Austauschpartner die Aktivitäten, Uhrzeiten und Treffpunkte mit.</a:t>
            </a:r>
          </a:p>
          <a:p>
            <a:pPr marL="0" indent="0">
              <a:buNone/>
            </a:pPr>
            <a:endParaRPr lang="de-DE" sz="2000" dirty="0">
              <a:latin typeface="+mn-lt"/>
            </a:endParaRPr>
          </a:p>
          <a:p>
            <a:pPr marL="0" indent="0">
              <a:buNone/>
            </a:pPr>
            <a:r>
              <a:rPr lang="de-DE" sz="2000" b="1" dirty="0" smtClean="0">
                <a:latin typeface="+mn-lt"/>
              </a:rPr>
              <a:t>Interkulturelle Anforderungen</a:t>
            </a:r>
            <a:r>
              <a:rPr lang="de-DE" sz="2000" dirty="0" smtClean="0">
                <a:latin typeface="+mn-lt"/>
              </a:rPr>
              <a:t>: evtl. Zusatzinformationen, die der Schüler geben kann (z. B. zur Mensa), wenn er über das erforderliche interkulturelle Wissen verfügt</a:t>
            </a:r>
          </a:p>
          <a:p>
            <a:pPr marL="0" indent="0">
              <a:buNone/>
            </a:pPr>
            <a:endParaRPr lang="de-DE" sz="2000" dirty="0">
              <a:latin typeface="+mn-lt"/>
            </a:endParaRPr>
          </a:p>
          <a:p>
            <a:pPr marL="0" indent="0">
              <a:buNone/>
            </a:pPr>
            <a:endParaRPr lang="de-DE" sz="2000" dirty="0">
              <a:latin typeface="+mn-lt"/>
            </a:endParaRPr>
          </a:p>
        </p:txBody>
      </p:sp>
      <p:sp>
        <p:nvSpPr>
          <p:cNvPr id="4" name="Rechteck 3"/>
          <p:cNvSpPr/>
          <p:nvPr/>
        </p:nvSpPr>
        <p:spPr>
          <a:xfrm>
            <a:off x="251520" y="1030714"/>
            <a:ext cx="8640960" cy="461665"/>
          </a:xfrm>
          <a:prstGeom prst="rect">
            <a:avLst/>
          </a:prstGeom>
          <a:solidFill>
            <a:srgbClr val="FFFF99"/>
          </a:solidFill>
        </p:spPr>
        <p:txBody>
          <a:bodyPr wrap="square">
            <a:spAutoFit/>
          </a:bodyPr>
          <a:lstStyle/>
          <a:p>
            <a:pPr algn="ctr"/>
            <a:r>
              <a:rPr lang="de-DE" dirty="0">
                <a:solidFill>
                  <a:prstClr val="black"/>
                </a:solidFill>
                <a:latin typeface="Calibri"/>
                <a:cs typeface="Calibri"/>
              </a:rPr>
              <a:t>Sprachmittlung als integrative Kompetenz des FU</a:t>
            </a:r>
          </a:p>
        </p:txBody>
      </p:sp>
    </p:spTree>
    <p:extLst>
      <p:ext uri="{BB962C8B-B14F-4D97-AF65-F5344CB8AC3E}">
        <p14:creationId xmlns:p14="http://schemas.microsoft.com/office/powerpoint/2010/main" val="106658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508311" y="3068960"/>
            <a:ext cx="6042006" cy="1152128"/>
          </a:xfrm>
        </p:spPr>
        <p:txBody>
          <a:bodyPr>
            <a:noAutofit/>
          </a:bodyPr>
          <a:lstStyle/>
          <a:p>
            <a:pPr>
              <a:buFont typeface="Arial" panose="020B0604020202020204" pitchFamily="34" charset="0"/>
              <a:buChar char="•"/>
            </a:pPr>
            <a:r>
              <a:rPr lang="de-DE" sz="2000" dirty="0"/>
              <a:t>Präzisierung der Anforderungen</a:t>
            </a:r>
          </a:p>
          <a:p>
            <a:pPr>
              <a:buFont typeface="Arial" panose="020B0604020202020204" pitchFamily="34" charset="0"/>
              <a:buChar char="•"/>
            </a:pPr>
            <a:r>
              <a:rPr lang="de-DE" sz="2000" dirty="0" smtClean="0"/>
              <a:t>Abbau </a:t>
            </a:r>
            <a:r>
              <a:rPr lang="de-DE" sz="2000" dirty="0"/>
              <a:t>von </a:t>
            </a:r>
            <a:r>
              <a:rPr lang="de-DE" sz="2000" dirty="0" smtClean="0"/>
              <a:t>Bildungshürden</a:t>
            </a:r>
          </a:p>
          <a:p>
            <a:pPr>
              <a:buFont typeface="Arial" panose="020B0604020202020204" pitchFamily="34" charset="0"/>
              <a:buChar char="•"/>
            </a:pPr>
            <a:r>
              <a:rPr lang="de-DE" sz="2000" dirty="0" smtClean="0"/>
              <a:t>Positiver </a:t>
            </a:r>
            <a:r>
              <a:rPr lang="de-DE" sz="2000" dirty="0"/>
              <a:t>Umgang mit Heterogenität</a:t>
            </a:r>
          </a:p>
          <a:p>
            <a:pPr>
              <a:buFont typeface="Arial" panose="020B0604020202020204" pitchFamily="34" charset="0"/>
              <a:buChar char="•"/>
            </a:pPr>
            <a:endParaRPr lang="de-DE" sz="2200" dirty="0"/>
          </a:p>
        </p:txBody>
      </p:sp>
      <p:sp>
        <p:nvSpPr>
          <p:cNvPr id="4" name="Textfeld 3"/>
          <p:cNvSpPr txBox="1">
            <a:spLocks noChangeArrowheads="1"/>
          </p:cNvSpPr>
          <p:nvPr/>
        </p:nvSpPr>
        <p:spPr bwMode="auto">
          <a:xfrm>
            <a:off x="223838" y="960909"/>
            <a:ext cx="8696325" cy="523875"/>
          </a:xfrm>
          <a:prstGeom prst="rect">
            <a:avLst/>
          </a:prstGeom>
          <a:solidFill>
            <a:srgbClr val="FFFF99"/>
          </a:solidFill>
          <a:ln w="9525">
            <a:noFill/>
            <a:miter lim="800000"/>
            <a:headEnd/>
            <a:tailEnd/>
          </a:ln>
        </p:spPr>
        <p:txBody>
          <a:bodyPr>
            <a:spAutoFit/>
          </a:bodyPr>
          <a:lstStyle/>
          <a:p>
            <a:pPr algn="ctr"/>
            <a:r>
              <a:rPr lang="de-DE" sz="2800" dirty="0" smtClean="0">
                <a:latin typeface="Calibri"/>
                <a:cs typeface="Calibri"/>
              </a:rPr>
              <a:t>Anlass und Herausforderungen</a:t>
            </a:r>
            <a:endParaRPr lang="de-DE" sz="2800" dirty="0">
              <a:latin typeface="Calibri"/>
              <a:cs typeface="Calibri"/>
            </a:endParaRPr>
          </a:p>
        </p:txBody>
      </p:sp>
      <p:sp>
        <p:nvSpPr>
          <p:cNvPr id="5" name="Eingekerbter Pfeil nach rechts 4"/>
          <p:cNvSpPr/>
          <p:nvPr/>
        </p:nvSpPr>
        <p:spPr bwMode="auto">
          <a:xfrm>
            <a:off x="1439402" y="3429000"/>
            <a:ext cx="792088" cy="504056"/>
          </a:xfrm>
          <a:prstGeom prst="notchedRightArrow">
            <a:avLst/>
          </a:prstGeom>
          <a:solidFill>
            <a:srgbClr val="FFFFCC"/>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Times"/>
            </a:endParaRPr>
          </a:p>
        </p:txBody>
      </p:sp>
      <p:sp>
        <p:nvSpPr>
          <p:cNvPr id="12" name="Abgerundetes Rechteck 11"/>
          <p:cNvSpPr/>
          <p:nvPr/>
        </p:nvSpPr>
        <p:spPr>
          <a:xfrm>
            <a:off x="827584" y="1844824"/>
            <a:ext cx="7416824" cy="864096"/>
          </a:xfrm>
          <a:prstGeom prst="roundRect">
            <a:avLst/>
          </a:prstGeom>
          <a:solidFill>
            <a:srgbClr val="FFFFCC"/>
          </a:solid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de-DE" dirty="0">
                <a:latin typeface="Arial" panose="020B0604020202020204" pitchFamily="34" charset="0"/>
                <a:cs typeface="Arial" panose="020B0604020202020204" pitchFamily="34" charset="0"/>
              </a:rPr>
              <a:t>Qualitätsentwicklung zur </a:t>
            </a:r>
          </a:p>
          <a:p>
            <a:pPr algn="ctr"/>
            <a:r>
              <a:rPr lang="de-DE" dirty="0">
                <a:latin typeface="Arial" panose="020B0604020202020204" pitchFamily="34" charset="0"/>
                <a:cs typeface="Arial" panose="020B0604020202020204" pitchFamily="34" charset="0"/>
              </a:rPr>
              <a:t>Erhöhung der Bildungs- und Chancengerechtigkeit</a:t>
            </a:r>
          </a:p>
        </p:txBody>
      </p:sp>
      <p:sp>
        <p:nvSpPr>
          <p:cNvPr id="13" name="Abgerundetes Rechteck 12"/>
          <p:cNvSpPr/>
          <p:nvPr/>
        </p:nvSpPr>
        <p:spPr>
          <a:xfrm>
            <a:off x="827584" y="4653136"/>
            <a:ext cx="2448272" cy="9361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nchorCtr="1"/>
          <a:lstStyle/>
          <a:p>
            <a:pPr algn="ctr"/>
            <a:r>
              <a:rPr lang="de-DE" sz="2000" dirty="0">
                <a:latin typeface="Arial" panose="020B0604020202020204" pitchFamily="34" charset="0"/>
                <a:cs typeface="Arial" panose="020B0604020202020204" pitchFamily="34" charset="0"/>
              </a:rPr>
              <a:t>Bildungsplan </a:t>
            </a:r>
            <a:r>
              <a:rPr lang="de-DE" sz="2000" dirty="0" smtClean="0">
                <a:latin typeface="Arial" panose="020B0604020202020204" pitchFamily="34" charset="0"/>
                <a:cs typeface="Arial" panose="020B0604020202020204" pitchFamily="34" charset="0"/>
              </a:rPr>
              <a:t>Grundschule</a:t>
            </a:r>
            <a:endParaRPr lang="de-DE" sz="2000" dirty="0">
              <a:latin typeface="Arial" panose="020B0604020202020204" pitchFamily="34" charset="0"/>
              <a:cs typeface="Arial" panose="020B0604020202020204" pitchFamily="34" charset="0"/>
            </a:endParaRPr>
          </a:p>
        </p:txBody>
      </p:sp>
      <p:sp>
        <p:nvSpPr>
          <p:cNvPr id="14" name="Abgerundetes Rechteck 13"/>
          <p:cNvSpPr/>
          <p:nvPr/>
        </p:nvSpPr>
        <p:spPr>
          <a:xfrm>
            <a:off x="3347864" y="4653136"/>
            <a:ext cx="2448272" cy="9361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nchorCtr="1"/>
          <a:lstStyle/>
          <a:p>
            <a:pPr algn="ctr"/>
            <a:r>
              <a:rPr lang="de-DE" sz="2000" dirty="0">
                <a:latin typeface="Arial" panose="020B0604020202020204" pitchFamily="34" charset="0"/>
                <a:cs typeface="Arial" panose="020B0604020202020204" pitchFamily="34" charset="0"/>
              </a:rPr>
              <a:t>gemeinsamer Bildungsplan Sekundarstufe </a:t>
            </a:r>
            <a:r>
              <a:rPr lang="de-DE" sz="2000" dirty="0" smtClean="0">
                <a:latin typeface="Arial" panose="020B0604020202020204" pitchFamily="34" charset="0"/>
                <a:cs typeface="Arial" panose="020B0604020202020204" pitchFamily="34" charset="0"/>
              </a:rPr>
              <a:t>I </a:t>
            </a:r>
            <a:endParaRPr lang="de-DE" sz="2000" dirty="0">
              <a:latin typeface="Arial" panose="020B0604020202020204" pitchFamily="34" charset="0"/>
              <a:cs typeface="Arial" panose="020B0604020202020204" pitchFamily="34" charset="0"/>
            </a:endParaRPr>
          </a:p>
        </p:txBody>
      </p:sp>
      <p:sp>
        <p:nvSpPr>
          <p:cNvPr id="15" name="Abgerundetes Rechteck 14"/>
          <p:cNvSpPr/>
          <p:nvPr/>
        </p:nvSpPr>
        <p:spPr>
          <a:xfrm>
            <a:off x="5868144" y="4653136"/>
            <a:ext cx="2448272" cy="9361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nchorCtr="1"/>
          <a:lstStyle/>
          <a:p>
            <a:pPr algn="ctr"/>
            <a:r>
              <a:rPr lang="de-DE" sz="2000" dirty="0">
                <a:latin typeface="Arial" panose="020B0604020202020204" pitchFamily="34" charset="0"/>
                <a:cs typeface="Arial" panose="020B0604020202020204" pitchFamily="34" charset="0"/>
              </a:rPr>
              <a:t>Bildungsplan</a:t>
            </a:r>
          </a:p>
          <a:p>
            <a:pPr algn="ctr"/>
            <a:r>
              <a:rPr lang="de-DE" sz="2000" dirty="0" smtClean="0">
                <a:latin typeface="Arial" panose="020B0604020202020204" pitchFamily="34" charset="0"/>
                <a:cs typeface="Arial" panose="020B0604020202020204" pitchFamily="34" charset="0"/>
              </a:rPr>
              <a:t>Gymnasium</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292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556792"/>
            <a:ext cx="8229600" cy="4352925"/>
          </a:xfrm>
        </p:spPr>
        <p:txBody>
          <a:bodyPr/>
          <a:lstStyle/>
          <a:p>
            <a:pPr marL="0" indent="0">
              <a:buNone/>
            </a:pPr>
            <a:r>
              <a:rPr lang="de-DE" sz="2000" b="1" dirty="0" smtClean="0">
                <a:latin typeface="+mn-lt"/>
              </a:rPr>
              <a:t>Beispiele für Anforderungen an Texte/Quellen und Aufgaben:</a:t>
            </a:r>
          </a:p>
          <a:p>
            <a:pPr marL="0" indent="0">
              <a:buNone/>
            </a:pPr>
            <a:endParaRPr lang="de-DE" sz="2000" dirty="0" smtClean="0">
              <a:latin typeface="+mn-lt"/>
            </a:endParaRPr>
          </a:p>
          <a:p>
            <a:r>
              <a:rPr lang="de-DE" sz="2000" dirty="0" smtClean="0">
                <a:latin typeface="+mn-lt"/>
              </a:rPr>
              <a:t>Bietet die Quelle/ der Text Informationen, die sich mit den in der Aufgabe genannten Kriterien erfassen lassen?</a:t>
            </a:r>
            <a:endParaRPr lang="de-DE" sz="900" dirty="0" smtClean="0">
              <a:latin typeface="+mn-lt"/>
            </a:endParaRPr>
          </a:p>
          <a:p>
            <a:r>
              <a:rPr lang="de-DE" sz="2000" dirty="0" smtClean="0">
                <a:latin typeface="+mn-lt"/>
              </a:rPr>
              <a:t>Verfügt der Lernende über die Voraussetzungen, um die </a:t>
            </a:r>
            <a:r>
              <a:rPr lang="de-DE" sz="2000" dirty="0" err="1" smtClean="0">
                <a:latin typeface="+mn-lt"/>
              </a:rPr>
              <a:t>Mittlung</a:t>
            </a:r>
            <a:r>
              <a:rPr lang="de-DE" sz="2000" dirty="0" smtClean="0">
                <a:latin typeface="+mn-lt"/>
              </a:rPr>
              <a:t> zu leisten: sprachliche Mittel, erforderliche Ausprägung der Kompetenz im Bereich des Leseverstehens, Hör-/Hörsehverstehens, Sprechens bzw. Schreibens?</a:t>
            </a:r>
            <a:endParaRPr lang="de-DE" sz="900" dirty="0">
              <a:latin typeface="+mn-lt"/>
            </a:endParaRPr>
          </a:p>
          <a:p>
            <a:r>
              <a:rPr lang="de-DE" sz="2000" dirty="0" smtClean="0">
                <a:latin typeface="+mn-lt"/>
              </a:rPr>
              <a:t>Hat der gewählte situative Kontext einen Bezug zur Lebenswelt und zur (inter-)kulturellen Kompetenz der Schülerinnen und Schüler? Welche Ergänzung aufgrund interkulturellen Wissens ist für eine adäquate </a:t>
            </a:r>
            <a:r>
              <a:rPr lang="de-DE" sz="2000" dirty="0" err="1" smtClean="0">
                <a:latin typeface="+mn-lt"/>
              </a:rPr>
              <a:t>Mittlung</a:t>
            </a:r>
            <a:r>
              <a:rPr lang="de-DE" sz="2000" dirty="0" smtClean="0">
                <a:latin typeface="+mn-lt"/>
              </a:rPr>
              <a:t> erforderlich? Haben die Lernenden einen Stand erreicht, der es ihnen erlaubt, diese Notwendigkeit zu erkennen und zu leisten? </a:t>
            </a:r>
          </a:p>
          <a:p>
            <a:endParaRPr lang="de-DE" sz="2000" dirty="0" smtClean="0">
              <a:latin typeface="+mn-lt"/>
            </a:endParaRPr>
          </a:p>
          <a:p>
            <a:pPr marL="0" indent="0">
              <a:buNone/>
            </a:pPr>
            <a:r>
              <a:rPr lang="de-DE" sz="2000" dirty="0" smtClean="0">
                <a:latin typeface="+mn-lt"/>
              </a:rPr>
              <a:t> </a:t>
            </a:r>
          </a:p>
          <a:p>
            <a:pPr marL="0" indent="0">
              <a:buNone/>
            </a:pPr>
            <a:endParaRPr lang="de-DE" sz="1600" dirty="0" smtClean="0">
              <a:solidFill>
                <a:srgbClr val="FF0000"/>
              </a:solidFill>
            </a:endParaRPr>
          </a:p>
          <a:p>
            <a:pPr marL="0" indent="0">
              <a:buNone/>
            </a:pPr>
            <a:endParaRPr lang="de-DE" sz="1600" dirty="0">
              <a:solidFill>
                <a:srgbClr val="FF0000"/>
              </a:solidFill>
            </a:endParaRPr>
          </a:p>
        </p:txBody>
      </p:sp>
      <p:sp>
        <p:nvSpPr>
          <p:cNvPr id="3" name="Fußzeilenplatzhalter 2"/>
          <p:cNvSpPr>
            <a:spLocks noGrp="1"/>
          </p:cNvSpPr>
          <p:nvPr>
            <p:ph type="ftr" sz="quarter" idx="10"/>
          </p:nvPr>
        </p:nvSpPr>
        <p:spPr/>
        <p:txBody>
          <a:bodyPr/>
          <a:lstStyle/>
          <a:p>
            <a:pPr>
              <a:defRPr/>
            </a:pPr>
            <a:endParaRPr lang="de-DE" smtClean="0"/>
          </a:p>
          <a:p>
            <a:pPr>
              <a:defRPr/>
            </a:pPr>
            <a:endParaRPr lang="de-DE" dirty="0"/>
          </a:p>
        </p:txBody>
      </p:sp>
      <p:sp>
        <p:nvSpPr>
          <p:cNvPr id="5" name="Rechteck 4"/>
          <p:cNvSpPr/>
          <p:nvPr/>
        </p:nvSpPr>
        <p:spPr>
          <a:xfrm>
            <a:off x="251520" y="1030714"/>
            <a:ext cx="8640960" cy="461665"/>
          </a:xfrm>
          <a:prstGeom prst="rect">
            <a:avLst/>
          </a:prstGeom>
          <a:solidFill>
            <a:srgbClr val="FFFF99"/>
          </a:solidFill>
        </p:spPr>
        <p:txBody>
          <a:bodyPr wrap="square">
            <a:spAutoFit/>
          </a:bodyPr>
          <a:lstStyle/>
          <a:p>
            <a:pPr algn="ctr"/>
            <a:r>
              <a:rPr lang="de-DE" dirty="0">
                <a:solidFill>
                  <a:prstClr val="black"/>
                </a:solidFill>
                <a:latin typeface="Calibri"/>
                <a:cs typeface="Calibri"/>
              </a:rPr>
              <a:t>Sprachmittlung als integrative </a:t>
            </a:r>
            <a:r>
              <a:rPr lang="de-DE" dirty="0" smtClean="0">
                <a:solidFill>
                  <a:prstClr val="black"/>
                </a:solidFill>
                <a:latin typeface="Calibri"/>
                <a:cs typeface="Calibri"/>
              </a:rPr>
              <a:t>Kompetenz</a:t>
            </a:r>
            <a:endParaRPr lang="de-DE" dirty="0">
              <a:solidFill>
                <a:prstClr val="black"/>
              </a:solidFill>
              <a:latin typeface="Calibri"/>
              <a:cs typeface="Calibri"/>
            </a:endParaRPr>
          </a:p>
        </p:txBody>
      </p:sp>
    </p:spTree>
    <p:extLst>
      <p:ext uri="{BB962C8B-B14F-4D97-AF65-F5344CB8AC3E}">
        <p14:creationId xmlns:p14="http://schemas.microsoft.com/office/powerpoint/2010/main" val="362388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470364"/>
            <a:ext cx="8229600" cy="4352925"/>
          </a:xfrm>
        </p:spPr>
        <p:txBody>
          <a:bodyPr/>
          <a:lstStyle/>
          <a:p>
            <a:pPr marL="0" indent="0">
              <a:buNone/>
            </a:pPr>
            <a:r>
              <a:rPr lang="de-DE" sz="2000" b="1" dirty="0" smtClean="0">
                <a:latin typeface="+mn-lt"/>
              </a:rPr>
              <a:t>Bildungsplan Französisch als 2. Fremdsprache:  Ergänzungen, die in interkulturellen Situationen Verstehen gewährleisten sollen</a:t>
            </a:r>
          </a:p>
          <a:p>
            <a:pPr marL="0" indent="0">
              <a:buNone/>
            </a:pPr>
            <a:endParaRPr lang="de-DE" b="1" dirty="0"/>
          </a:p>
        </p:txBody>
      </p:sp>
      <p:sp>
        <p:nvSpPr>
          <p:cNvPr id="4" name="Rechteck 3"/>
          <p:cNvSpPr/>
          <p:nvPr/>
        </p:nvSpPr>
        <p:spPr>
          <a:xfrm>
            <a:off x="323528" y="764704"/>
            <a:ext cx="8352928" cy="461665"/>
          </a:xfrm>
          <a:prstGeom prst="rect">
            <a:avLst/>
          </a:prstGeom>
          <a:solidFill>
            <a:srgbClr val="FFFF99"/>
          </a:solidFill>
        </p:spPr>
        <p:txBody>
          <a:bodyPr wrap="square">
            <a:spAutoFit/>
          </a:bodyPr>
          <a:lstStyle/>
          <a:p>
            <a:pPr algn="ctr"/>
            <a:r>
              <a:rPr lang="de-DE" dirty="0" smtClean="0">
                <a:latin typeface="+mn-lt"/>
              </a:rPr>
              <a:t>Sprachmittlung als integrative Kompetenz des FU</a:t>
            </a:r>
            <a:endParaRPr lang="de-DE" dirty="0">
              <a:latin typeface="+mn-lt"/>
            </a:endParaRPr>
          </a:p>
        </p:txBody>
      </p:sp>
      <p:graphicFrame>
        <p:nvGraphicFramePr>
          <p:cNvPr id="3" name="Tabelle 2"/>
          <p:cNvGraphicFramePr>
            <a:graphicFrameLocks noGrp="1"/>
          </p:cNvGraphicFramePr>
          <p:nvPr>
            <p:extLst>
              <p:ext uri="{D42A27DB-BD31-4B8C-83A1-F6EECF244321}">
                <p14:modId xmlns:p14="http://schemas.microsoft.com/office/powerpoint/2010/main" val="3894184248"/>
              </p:ext>
            </p:extLst>
          </p:nvPr>
        </p:nvGraphicFramePr>
        <p:xfrm>
          <a:off x="454971" y="2492896"/>
          <a:ext cx="8003232" cy="2880320"/>
        </p:xfrm>
        <a:graphic>
          <a:graphicData uri="http://schemas.openxmlformats.org/drawingml/2006/table">
            <a:tbl>
              <a:tblPr firstRow="1" bandRow="1">
                <a:tableStyleId>{5C22544A-7EE6-4342-B048-85BDC9FD1C3A}</a:tableStyleId>
              </a:tblPr>
              <a:tblGrid>
                <a:gridCol w="2667744"/>
                <a:gridCol w="2667744"/>
                <a:gridCol w="2667744"/>
              </a:tblGrid>
              <a:tr h="586864">
                <a:tc>
                  <a:txBody>
                    <a:bodyPr/>
                    <a:lstStyle/>
                    <a:p>
                      <a:pPr algn="ctr"/>
                      <a:r>
                        <a:rPr lang="de-DE" dirty="0" smtClean="0"/>
                        <a:t>Klassen 6/7/8</a:t>
                      </a:r>
                      <a:endParaRPr lang="de-DE" dirty="0"/>
                    </a:p>
                  </a:txBody>
                  <a:tcPr/>
                </a:tc>
                <a:tc>
                  <a:txBody>
                    <a:bodyPr/>
                    <a:lstStyle/>
                    <a:p>
                      <a:pPr algn="ctr"/>
                      <a:r>
                        <a:rPr lang="de-DE" dirty="0" smtClean="0"/>
                        <a:t>Klassen 9/10</a:t>
                      </a:r>
                      <a:endParaRPr lang="de-DE" dirty="0"/>
                    </a:p>
                  </a:txBody>
                  <a:tcPr/>
                </a:tc>
                <a:tc>
                  <a:txBody>
                    <a:bodyPr/>
                    <a:lstStyle/>
                    <a:p>
                      <a:pPr algn="ctr"/>
                      <a:r>
                        <a:rPr lang="de-DE" dirty="0" smtClean="0"/>
                        <a:t>Klassen</a:t>
                      </a:r>
                      <a:r>
                        <a:rPr lang="de-DE" baseline="0" dirty="0" smtClean="0"/>
                        <a:t> 11/12</a:t>
                      </a:r>
                      <a:endParaRPr lang="de-DE" dirty="0"/>
                    </a:p>
                  </a:txBody>
                  <a:tcPr/>
                </a:tc>
              </a:tr>
              <a:tr h="2293456">
                <a:tc>
                  <a:txBody>
                    <a:bodyPr/>
                    <a:lstStyle/>
                    <a:p>
                      <a:endParaRPr lang="de-DE" dirty="0"/>
                    </a:p>
                  </a:txBody>
                  <a:tcPr/>
                </a:tc>
                <a:tc>
                  <a:txBody>
                    <a:bodyPr/>
                    <a:lstStyle/>
                    <a:p>
                      <a:r>
                        <a:rPr lang="de-DE" dirty="0" smtClean="0"/>
                        <a:t>(4) Die Schülerinnen und Schüler können</a:t>
                      </a:r>
                      <a:r>
                        <a:rPr lang="de-DE" baseline="0" dirty="0" smtClean="0"/>
                        <a:t> bei Bedarf für das interkulturelle Verstehen erforderliche Erläuterungen hinzufügen</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(4) Die Schülerinnen und Schüler können</a:t>
                      </a:r>
                      <a:r>
                        <a:rPr lang="de-DE" baseline="0" dirty="0" smtClean="0"/>
                        <a:t> bei Bedarf für das interkulturelle Verstehen erforderliche Erläuterungen adressaten- und situationsgerecht hinzufügen</a:t>
                      </a:r>
                      <a:endParaRPr lang="de-DE" dirty="0" smtClean="0"/>
                    </a:p>
                    <a:p>
                      <a:endParaRPr lang="de-DE" dirty="0"/>
                    </a:p>
                  </a:txBody>
                  <a:tcPr/>
                </a:tc>
              </a:tr>
            </a:tbl>
          </a:graphicData>
        </a:graphic>
      </p:graphicFrame>
    </p:spTree>
    <p:extLst>
      <p:ext uri="{BB962C8B-B14F-4D97-AF65-F5344CB8AC3E}">
        <p14:creationId xmlns:p14="http://schemas.microsoft.com/office/powerpoint/2010/main" val="207779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lgn="ctr">
              <a:buNone/>
            </a:pPr>
            <a:r>
              <a:rPr lang="de-DE" sz="2000" b="1" dirty="0" smtClean="0">
                <a:latin typeface="+mn-lt"/>
              </a:rPr>
              <a:t>Änderungen nach der Anhörung:</a:t>
            </a:r>
          </a:p>
          <a:p>
            <a:pPr marL="0" indent="0">
              <a:buNone/>
            </a:pPr>
            <a:endParaRPr lang="de-DE" sz="2000" dirty="0">
              <a:latin typeface="+mn-lt"/>
            </a:endParaRPr>
          </a:p>
          <a:p>
            <a:pPr marL="0" indent="0">
              <a:buNone/>
            </a:pPr>
            <a:r>
              <a:rPr lang="de-DE" sz="2000" dirty="0" smtClean="0">
                <a:latin typeface="+mn-lt"/>
              </a:rPr>
              <a:t>Die Bildungsplankommission erhält Anfang Dezember 2015 die Aufträge des Kultusministeriums.</a:t>
            </a:r>
          </a:p>
          <a:p>
            <a:pPr marL="0" indent="0">
              <a:buNone/>
            </a:pPr>
            <a:endParaRPr lang="de-DE" sz="2000" dirty="0">
              <a:latin typeface="+mn-lt"/>
            </a:endParaRPr>
          </a:p>
          <a:p>
            <a:pPr marL="0" indent="0" algn="just">
              <a:buNone/>
            </a:pPr>
            <a:r>
              <a:rPr lang="de-DE" sz="2000" dirty="0" smtClean="0">
                <a:latin typeface="+mn-lt"/>
              </a:rPr>
              <a:t>Die Kommission dankt allen Fachreferentinnen, Fachberaterinnen und Fach- </a:t>
            </a:r>
            <a:r>
              <a:rPr lang="de-DE" sz="2000" dirty="0" err="1" smtClean="0">
                <a:latin typeface="+mn-lt"/>
              </a:rPr>
              <a:t>beratern</a:t>
            </a:r>
            <a:r>
              <a:rPr lang="de-DE" sz="2000" dirty="0" smtClean="0">
                <a:latin typeface="+mn-lt"/>
              </a:rPr>
              <a:t> sowie Kolleginnen und Kollegen, die sie in der Phase der Erstellung der fünf Fachpläne und während der Anhörung durch genaue Lektüre, Ratschläge und kritische Anmerkungen unterstützt haben.</a:t>
            </a:r>
            <a:endParaRPr lang="de-DE" sz="2000" dirty="0">
              <a:latin typeface="+mn-lt"/>
            </a:endParaRPr>
          </a:p>
        </p:txBody>
      </p:sp>
      <p:sp>
        <p:nvSpPr>
          <p:cNvPr id="4" name="Rechteck 3"/>
          <p:cNvSpPr/>
          <p:nvPr/>
        </p:nvSpPr>
        <p:spPr>
          <a:xfrm>
            <a:off x="251520" y="836712"/>
            <a:ext cx="8640960" cy="461665"/>
          </a:xfrm>
          <a:prstGeom prst="rect">
            <a:avLst/>
          </a:prstGeom>
          <a:solidFill>
            <a:srgbClr val="FFFF99"/>
          </a:solidFill>
        </p:spPr>
        <p:txBody>
          <a:bodyPr wrap="square">
            <a:spAutoFit/>
          </a:bodyPr>
          <a:lstStyle/>
          <a:p>
            <a:pPr algn="ctr"/>
            <a:r>
              <a:rPr lang="de-DE" dirty="0" smtClean="0">
                <a:latin typeface="+mn-lt"/>
              </a:rPr>
              <a:t>Ausblick</a:t>
            </a:r>
            <a:endParaRPr lang="de-DE" dirty="0">
              <a:latin typeface="+mn-lt"/>
            </a:endParaRPr>
          </a:p>
        </p:txBody>
      </p:sp>
    </p:spTree>
    <p:extLst>
      <p:ext uri="{BB962C8B-B14F-4D97-AF65-F5344CB8AC3E}">
        <p14:creationId xmlns:p14="http://schemas.microsoft.com/office/powerpoint/2010/main" val="361898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feld 3"/>
          <p:cNvSpPr txBox="1">
            <a:spLocks noChangeArrowheads="1"/>
          </p:cNvSpPr>
          <p:nvPr/>
        </p:nvSpPr>
        <p:spPr bwMode="auto">
          <a:xfrm>
            <a:off x="223838" y="960909"/>
            <a:ext cx="8696325" cy="523875"/>
          </a:xfrm>
          <a:prstGeom prst="rect">
            <a:avLst/>
          </a:prstGeom>
          <a:solidFill>
            <a:srgbClr val="FFFF99"/>
          </a:solidFill>
          <a:ln w="9525">
            <a:noFill/>
            <a:miter lim="800000"/>
            <a:headEnd/>
            <a:tailEnd/>
          </a:ln>
        </p:spPr>
        <p:txBody>
          <a:bodyPr>
            <a:spAutoFit/>
          </a:bodyPr>
          <a:lstStyle/>
          <a:p>
            <a:pPr algn="ctr"/>
            <a:r>
              <a:rPr lang="de-DE" sz="2800" dirty="0" smtClean="0">
                <a:latin typeface="Calibri"/>
                <a:cs typeface="Calibri"/>
              </a:rPr>
              <a:t>Anlass und Herausforderungen</a:t>
            </a:r>
            <a:endParaRPr lang="de-DE" sz="2800" dirty="0">
              <a:latin typeface="Calibri"/>
              <a:cs typeface="Calibri"/>
            </a:endParaRPr>
          </a:p>
        </p:txBody>
      </p:sp>
      <p:sp>
        <p:nvSpPr>
          <p:cNvPr id="32" name="Freihandform 31"/>
          <p:cNvSpPr/>
          <p:nvPr/>
        </p:nvSpPr>
        <p:spPr>
          <a:xfrm rot="16200000">
            <a:off x="6840252" y="3032956"/>
            <a:ext cx="3168352" cy="1080120"/>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a:no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900" dirty="0">
                <a:latin typeface="Arial" panose="020B0604020202020204" pitchFamily="34" charset="0"/>
                <a:cs typeface="Arial" panose="020B0604020202020204" pitchFamily="34" charset="0"/>
              </a:rPr>
              <a:t>Vertikale </a:t>
            </a:r>
            <a:r>
              <a:rPr lang="de-DE" sz="1900" dirty="0" smtClean="0">
                <a:latin typeface="Arial" panose="020B0604020202020204" pitchFamily="34" charset="0"/>
                <a:cs typeface="Arial" panose="020B0604020202020204" pitchFamily="34" charset="0"/>
              </a:rPr>
              <a:t>Abstimmung</a:t>
            </a:r>
            <a:endParaRPr lang="de-DE" sz="1900" dirty="0">
              <a:latin typeface="Arial" panose="020B0604020202020204" pitchFamily="34" charset="0"/>
              <a:cs typeface="Arial" panose="020B0604020202020204" pitchFamily="34" charset="0"/>
            </a:endParaRPr>
          </a:p>
          <a:p>
            <a:pPr algn="ctr"/>
            <a:endParaRPr lang="de-DE" sz="1900" dirty="0">
              <a:latin typeface="Arial" panose="020B0604020202020204" pitchFamily="34" charset="0"/>
              <a:cs typeface="Arial" panose="020B0604020202020204" pitchFamily="34" charset="0"/>
            </a:endParaRPr>
          </a:p>
        </p:txBody>
      </p:sp>
      <p:sp>
        <p:nvSpPr>
          <p:cNvPr id="17" name="Abgerundetes Rechteck 16"/>
          <p:cNvSpPr/>
          <p:nvPr/>
        </p:nvSpPr>
        <p:spPr>
          <a:xfrm>
            <a:off x="1187624" y="5157192"/>
            <a:ext cx="6264696" cy="792088"/>
          </a:xfrm>
          <a:prstGeom prst="roundRect">
            <a:avLst/>
          </a:prstGeom>
          <a:no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sz="1600" b="1" dirty="0">
              <a:latin typeface="Arial" panose="020B0604020202020204" pitchFamily="34" charset="0"/>
              <a:cs typeface="Arial" panose="020B0604020202020204" pitchFamily="34" charset="0"/>
            </a:endParaRPr>
          </a:p>
        </p:txBody>
      </p:sp>
      <p:grpSp>
        <p:nvGrpSpPr>
          <p:cNvPr id="2" name="Gruppieren 1"/>
          <p:cNvGrpSpPr/>
          <p:nvPr/>
        </p:nvGrpSpPr>
        <p:grpSpPr>
          <a:xfrm>
            <a:off x="1187624" y="2204864"/>
            <a:ext cx="6480720" cy="2880320"/>
            <a:chOff x="539552" y="2204864"/>
            <a:chExt cx="6480720" cy="2880320"/>
          </a:xfrm>
        </p:grpSpPr>
        <p:sp>
          <p:nvSpPr>
            <p:cNvPr id="19" name="Freihandform 18"/>
            <p:cNvSpPr/>
            <p:nvPr/>
          </p:nvSpPr>
          <p:spPr>
            <a:xfrm>
              <a:off x="539552" y="2204864"/>
              <a:ext cx="6480720" cy="1368152"/>
            </a:xfrm>
            <a:custGeom>
              <a:avLst/>
              <a:gdLst>
                <a:gd name="connsiteX0" fmla="*/ 0 w 1701304"/>
                <a:gd name="connsiteY0" fmla="*/ 80570 h 805701"/>
                <a:gd name="connsiteX1" fmla="*/ 80570 w 1701304"/>
                <a:gd name="connsiteY1" fmla="*/ 0 h 805701"/>
                <a:gd name="connsiteX2" fmla="*/ 1620734 w 1701304"/>
                <a:gd name="connsiteY2" fmla="*/ 0 h 805701"/>
                <a:gd name="connsiteX3" fmla="*/ 1701304 w 1701304"/>
                <a:gd name="connsiteY3" fmla="*/ 80570 h 805701"/>
                <a:gd name="connsiteX4" fmla="*/ 1701304 w 1701304"/>
                <a:gd name="connsiteY4" fmla="*/ 725131 h 805701"/>
                <a:gd name="connsiteX5" fmla="*/ 1620734 w 1701304"/>
                <a:gd name="connsiteY5" fmla="*/ 805701 h 805701"/>
                <a:gd name="connsiteX6" fmla="*/ 80570 w 1701304"/>
                <a:gd name="connsiteY6" fmla="*/ 805701 h 805701"/>
                <a:gd name="connsiteX7" fmla="*/ 0 w 1701304"/>
                <a:gd name="connsiteY7" fmla="*/ 725131 h 805701"/>
                <a:gd name="connsiteX8" fmla="*/ 0 w 1701304"/>
                <a:gd name="connsiteY8" fmla="*/ 80570 h 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304" h="805701">
                  <a:moveTo>
                    <a:pt x="0" y="80570"/>
                  </a:moveTo>
                  <a:cubicBezTo>
                    <a:pt x="0" y="36072"/>
                    <a:pt x="36072" y="0"/>
                    <a:pt x="80570" y="0"/>
                  </a:cubicBezTo>
                  <a:lnTo>
                    <a:pt x="1620734" y="0"/>
                  </a:lnTo>
                  <a:cubicBezTo>
                    <a:pt x="1665232" y="0"/>
                    <a:pt x="1701304" y="36072"/>
                    <a:pt x="1701304" y="80570"/>
                  </a:cubicBezTo>
                  <a:lnTo>
                    <a:pt x="1701304" y="725131"/>
                  </a:lnTo>
                  <a:cubicBezTo>
                    <a:pt x="1701304" y="769629"/>
                    <a:pt x="1665232" y="805701"/>
                    <a:pt x="1620734" y="805701"/>
                  </a:cubicBezTo>
                  <a:lnTo>
                    <a:pt x="80570" y="805701"/>
                  </a:lnTo>
                  <a:cubicBezTo>
                    <a:pt x="36072" y="805701"/>
                    <a:pt x="0" y="769629"/>
                    <a:pt x="0" y="725131"/>
                  </a:cubicBezTo>
                  <a:lnTo>
                    <a:pt x="0" y="80570"/>
                  </a:lnTo>
                  <a:close/>
                </a:path>
              </a:pathLst>
            </a:custGeom>
            <a:solidFill>
              <a:schemeClr val="bg1">
                <a:lumMod val="95000"/>
              </a:schemeClr>
            </a:solidFill>
            <a:ln>
              <a:solidFill>
                <a:schemeClr val="bg1">
                  <a:lumMod val="50000"/>
                </a:schemeClr>
              </a:solidFill>
              <a:prstDash val="dash"/>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99798" tIns="99798" rIns="99798" bIns="99798" numCol="1" spcCol="1270" anchor="t" anchorCtr="0">
              <a:noAutofit/>
            </a:bodyPr>
            <a:lstStyle/>
            <a:p>
              <a:pPr lvl="0" defTabSz="889000">
                <a:lnSpc>
                  <a:spcPct val="90000"/>
                </a:lnSpc>
                <a:spcBef>
                  <a:spcPct val="0"/>
                </a:spcBef>
                <a:spcAft>
                  <a:spcPct val="35000"/>
                </a:spcAft>
              </a:pPr>
              <a:r>
                <a:rPr lang="de-DE" kern="1200" dirty="0" smtClean="0">
                  <a:solidFill>
                    <a:schemeClr val="bg1">
                      <a:lumMod val="50000"/>
                    </a:schemeClr>
                  </a:solidFill>
                </a:rPr>
                <a:t>                  </a:t>
              </a:r>
              <a:r>
                <a:rPr lang="de-DE" kern="1200" dirty="0" err="1" smtClean="0">
                  <a:solidFill>
                    <a:schemeClr val="bg1">
                      <a:lumMod val="50000"/>
                    </a:schemeClr>
                  </a:solidFill>
                </a:rPr>
                <a:t>Berufl</a:t>
              </a:r>
              <a:r>
                <a:rPr lang="de-DE" kern="1200" dirty="0" smtClean="0">
                  <a:solidFill>
                    <a:schemeClr val="bg1">
                      <a:lumMod val="50000"/>
                    </a:schemeClr>
                  </a:solidFill>
                </a:rPr>
                <a:t>. Bildung           Studium</a:t>
              </a:r>
            </a:p>
            <a:p>
              <a:pPr lvl="0" algn="ctr" defTabSz="889000">
                <a:lnSpc>
                  <a:spcPct val="90000"/>
                </a:lnSpc>
                <a:spcBef>
                  <a:spcPct val="0"/>
                </a:spcBef>
                <a:spcAft>
                  <a:spcPct val="35000"/>
                </a:spcAft>
              </a:pPr>
              <a:endParaRPr lang="de-DE" dirty="0">
                <a:solidFill>
                  <a:schemeClr val="bg1">
                    <a:lumMod val="50000"/>
                  </a:schemeClr>
                </a:solidFill>
              </a:endParaRPr>
            </a:p>
            <a:p>
              <a:pPr lvl="0" algn="ctr" defTabSz="889000">
                <a:lnSpc>
                  <a:spcPct val="90000"/>
                </a:lnSpc>
                <a:spcBef>
                  <a:spcPct val="0"/>
                </a:spcBef>
                <a:spcAft>
                  <a:spcPct val="35000"/>
                </a:spcAft>
              </a:pPr>
              <a:endParaRPr lang="de-DE" kern="1200" dirty="0">
                <a:solidFill>
                  <a:schemeClr val="bg1">
                    <a:lumMod val="50000"/>
                  </a:schemeClr>
                </a:solidFill>
              </a:endParaRPr>
            </a:p>
          </p:txBody>
        </p:sp>
        <p:sp>
          <p:nvSpPr>
            <p:cNvPr id="14" name="Freihandform 13"/>
            <p:cNvSpPr/>
            <p:nvPr/>
          </p:nvSpPr>
          <p:spPr>
            <a:xfrm>
              <a:off x="539552" y="2780928"/>
              <a:ext cx="3090943" cy="1512168"/>
            </a:xfrm>
            <a:custGeom>
              <a:avLst/>
              <a:gdLst>
                <a:gd name="connsiteX0" fmla="*/ 0 w 1701304"/>
                <a:gd name="connsiteY0" fmla="*/ 80570 h 805701"/>
                <a:gd name="connsiteX1" fmla="*/ 80570 w 1701304"/>
                <a:gd name="connsiteY1" fmla="*/ 0 h 805701"/>
                <a:gd name="connsiteX2" fmla="*/ 1620734 w 1701304"/>
                <a:gd name="connsiteY2" fmla="*/ 0 h 805701"/>
                <a:gd name="connsiteX3" fmla="*/ 1701304 w 1701304"/>
                <a:gd name="connsiteY3" fmla="*/ 80570 h 805701"/>
                <a:gd name="connsiteX4" fmla="*/ 1701304 w 1701304"/>
                <a:gd name="connsiteY4" fmla="*/ 725131 h 805701"/>
                <a:gd name="connsiteX5" fmla="*/ 1620734 w 1701304"/>
                <a:gd name="connsiteY5" fmla="*/ 805701 h 805701"/>
                <a:gd name="connsiteX6" fmla="*/ 80570 w 1701304"/>
                <a:gd name="connsiteY6" fmla="*/ 805701 h 805701"/>
                <a:gd name="connsiteX7" fmla="*/ 0 w 1701304"/>
                <a:gd name="connsiteY7" fmla="*/ 725131 h 805701"/>
                <a:gd name="connsiteX8" fmla="*/ 0 w 1701304"/>
                <a:gd name="connsiteY8" fmla="*/ 80570 h 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304" h="805701">
                  <a:moveTo>
                    <a:pt x="0" y="80570"/>
                  </a:moveTo>
                  <a:cubicBezTo>
                    <a:pt x="0" y="36072"/>
                    <a:pt x="36072" y="0"/>
                    <a:pt x="80570" y="0"/>
                  </a:cubicBezTo>
                  <a:lnTo>
                    <a:pt x="1620734" y="0"/>
                  </a:lnTo>
                  <a:cubicBezTo>
                    <a:pt x="1665232" y="0"/>
                    <a:pt x="1701304" y="36072"/>
                    <a:pt x="1701304" y="80570"/>
                  </a:cubicBezTo>
                  <a:lnTo>
                    <a:pt x="1701304" y="725131"/>
                  </a:lnTo>
                  <a:cubicBezTo>
                    <a:pt x="1701304" y="769629"/>
                    <a:pt x="1665232" y="805701"/>
                    <a:pt x="1620734" y="805701"/>
                  </a:cubicBezTo>
                  <a:lnTo>
                    <a:pt x="80570" y="805701"/>
                  </a:lnTo>
                  <a:cubicBezTo>
                    <a:pt x="36072" y="805701"/>
                    <a:pt x="0" y="769629"/>
                    <a:pt x="0" y="725131"/>
                  </a:cubicBezTo>
                  <a:lnTo>
                    <a:pt x="0" y="80570"/>
                  </a:lnTo>
                  <a:close/>
                </a:path>
              </a:pathLst>
            </a:custGeom>
            <a:solidFill>
              <a:srgbClr val="F7994B"/>
            </a:solidFill>
            <a:ln>
              <a:no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99798" tIns="99798" rIns="99798" bIns="99798" numCol="1" spcCol="1270" anchor="ctr" anchorCtr="0">
              <a:noAutofit/>
            </a:bodyPr>
            <a:lstStyle/>
            <a:p>
              <a:pPr lvl="0" algn="ctr" defTabSz="889000">
                <a:lnSpc>
                  <a:spcPct val="90000"/>
                </a:lnSpc>
                <a:spcBef>
                  <a:spcPct val="0"/>
                </a:spcBef>
                <a:spcAft>
                  <a:spcPct val="35000"/>
                </a:spcAft>
              </a:pPr>
              <a:r>
                <a:rPr lang="de-DE" sz="2200" kern="1200" dirty="0" smtClean="0">
                  <a:cs typeface="Arial" panose="020B0604020202020204" pitchFamily="34" charset="0"/>
                </a:rPr>
                <a:t>Gemeinsamer Bildungsplan Sek I</a:t>
              </a:r>
              <a:endParaRPr lang="de-DE" sz="2200" kern="1200" dirty="0">
                <a:cs typeface="Arial" panose="020B0604020202020204" pitchFamily="34" charset="0"/>
              </a:endParaRPr>
            </a:p>
          </p:txBody>
        </p:sp>
        <p:sp>
          <p:nvSpPr>
            <p:cNvPr id="9" name="Freihandform 8"/>
            <p:cNvSpPr/>
            <p:nvPr/>
          </p:nvSpPr>
          <p:spPr>
            <a:xfrm>
              <a:off x="3635896" y="2780928"/>
              <a:ext cx="3096344" cy="1512168"/>
            </a:xfrm>
            <a:custGeom>
              <a:avLst/>
              <a:gdLst>
                <a:gd name="connsiteX0" fmla="*/ 0 w 1701304"/>
                <a:gd name="connsiteY0" fmla="*/ 80570 h 805701"/>
                <a:gd name="connsiteX1" fmla="*/ 80570 w 1701304"/>
                <a:gd name="connsiteY1" fmla="*/ 0 h 805701"/>
                <a:gd name="connsiteX2" fmla="*/ 1620734 w 1701304"/>
                <a:gd name="connsiteY2" fmla="*/ 0 h 805701"/>
                <a:gd name="connsiteX3" fmla="*/ 1701304 w 1701304"/>
                <a:gd name="connsiteY3" fmla="*/ 80570 h 805701"/>
                <a:gd name="connsiteX4" fmla="*/ 1701304 w 1701304"/>
                <a:gd name="connsiteY4" fmla="*/ 725131 h 805701"/>
                <a:gd name="connsiteX5" fmla="*/ 1620734 w 1701304"/>
                <a:gd name="connsiteY5" fmla="*/ 805701 h 805701"/>
                <a:gd name="connsiteX6" fmla="*/ 80570 w 1701304"/>
                <a:gd name="connsiteY6" fmla="*/ 805701 h 805701"/>
                <a:gd name="connsiteX7" fmla="*/ 0 w 1701304"/>
                <a:gd name="connsiteY7" fmla="*/ 725131 h 805701"/>
                <a:gd name="connsiteX8" fmla="*/ 0 w 1701304"/>
                <a:gd name="connsiteY8" fmla="*/ 80570 h 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304" h="805701">
                  <a:moveTo>
                    <a:pt x="0" y="80570"/>
                  </a:moveTo>
                  <a:cubicBezTo>
                    <a:pt x="0" y="36072"/>
                    <a:pt x="36072" y="0"/>
                    <a:pt x="80570" y="0"/>
                  </a:cubicBezTo>
                  <a:lnTo>
                    <a:pt x="1620734" y="0"/>
                  </a:lnTo>
                  <a:cubicBezTo>
                    <a:pt x="1665232" y="0"/>
                    <a:pt x="1701304" y="36072"/>
                    <a:pt x="1701304" y="80570"/>
                  </a:cubicBezTo>
                  <a:lnTo>
                    <a:pt x="1701304" y="725131"/>
                  </a:lnTo>
                  <a:cubicBezTo>
                    <a:pt x="1701304" y="769629"/>
                    <a:pt x="1665232" y="805701"/>
                    <a:pt x="1620734" y="805701"/>
                  </a:cubicBezTo>
                  <a:lnTo>
                    <a:pt x="80570" y="805701"/>
                  </a:lnTo>
                  <a:cubicBezTo>
                    <a:pt x="36072" y="805701"/>
                    <a:pt x="0" y="769629"/>
                    <a:pt x="0" y="725131"/>
                  </a:cubicBezTo>
                  <a:lnTo>
                    <a:pt x="0" y="80570"/>
                  </a:lnTo>
                  <a:close/>
                </a:path>
              </a:pathLst>
            </a:custGeom>
            <a:solidFill>
              <a:srgbClr val="81CF6F"/>
            </a:solidFill>
            <a:ln>
              <a:noFill/>
            </a:ln>
          </p:spPr>
          <p:style>
            <a:lnRef idx="3">
              <a:schemeClr val="lt1"/>
            </a:lnRef>
            <a:fillRef idx="1">
              <a:schemeClr val="accent3"/>
            </a:fillRef>
            <a:effectRef idx="1">
              <a:schemeClr val="accent3"/>
            </a:effectRef>
            <a:fontRef idx="minor">
              <a:schemeClr val="lt1"/>
            </a:fontRef>
          </p:style>
          <p:txBody>
            <a:bodyPr spcFirstLastPara="0" vert="horz" wrap="square" lIns="99798" tIns="99798" rIns="99798" bIns="99798" numCol="1" spcCol="1270" anchor="ctr" anchorCtr="0">
              <a:noAutofit/>
            </a:bodyPr>
            <a:lstStyle/>
            <a:p>
              <a:pPr algn="ctr" defTabSz="889000">
                <a:lnSpc>
                  <a:spcPct val="90000"/>
                </a:lnSpc>
                <a:spcAft>
                  <a:spcPct val="35000"/>
                </a:spcAft>
              </a:pPr>
              <a:r>
                <a:rPr lang="de-DE" sz="2200" dirty="0" smtClean="0">
                  <a:latin typeface="Arial" panose="020B0604020202020204" pitchFamily="34" charset="0"/>
                  <a:cs typeface="Arial" panose="020B0604020202020204" pitchFamily="34" charset="0"/>
                </a:rPr>
                <a:t>Bildungsplan  </a:t>
              </a:r>
              <a:r>
                <a:rPr lang="de-DE" sz="2200" dirty="0">
                  <a:latin typeface="Arial" panose="020B0604020202020204" pitchFamily="34" charset="0"/>
                  <a:cs typeface="Arial" panose="020B0604020202020204" pitchFamily="34" charset="0"/>
                </a:rPr>
                <a:t>Gymnasium</a:t>
              </a:r>
            </a:p>
          </p:txBody>
        </p:sp>
        <p:sp>
          <p:nvSpPr>
            <p:cNvPr id="7" name="Freihandform 6"/>
            <p:cNvSpPr/>
            <p:nvPr/>
          </p:nvSpPr>
          <p:spPr>
            <a:xfrm>
              <a:off x="539552" y="4293096"/>
              <a:ext cx="6192688" cy="792088"/>
            </a:xfrm>
            <a:custGeom>
              <a:avLst/>
              <a:gdLst>
                <a:gd name="connsiteX0" fmla="*/ 0 w 1701304"/>
                <a:gd name="connsiteY0" fmla="*/ 80570 h 805701"/>
                <a:gd name="connsiteX1" fmla="*/ 80570 w 1701304"/>
                <a:gd name="connsiteY1" fmla="*/ 0 h 805701"/>
                <a:gd name="connsiteX2" fmla="*/ 1620734 w 1701304"/>
                <a:gd name="connsiteY2" fmla="*/ 0 h 805701"/>
                <a:gd name="connsiteX3" fmla="*/ 1701304 w 1701304"/>
                <a:gd name="connsiteY3" fmla="*/ 80570 h 805701"/>
                <a:gd name="connsiteX4" fmla="*/ 1701304 w 1701304"/>
                <a:gd name="connsiteY4" fmla="*/ 725131 h 805701"/>
                <a:gd name="connsiteX5" fmla="*/ 1620734 w 1701304"/>
                <a:gd name="connsiteY5" fmla="*/ 805701 h 805701"/>
                <a:gd name="connsiteX6" fmla="*/ 80570 w 1701304"/>
                <a:gd name="connsiteY6" fmla="*/ 805701 h 805701"/>
                <a:gd name="connsiteX7" fmla="*/ 0 w 1701304"/>
                <a:gd name="connsiteY7" fmla="*/ 725131 h 805701"/>
                <a:gd name="connsiteX8" fmla="*/ 0 w 1701304"/>
                <a:gd name="connsiteY8" fmla="*/ 80570 h 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304" h="805701">
                  <a:moveTo>
                    <a:pt x="0" y="80570"/>
                  </a:moveTo>
                  <a:cubicBezTo>
                    <a:pt x="0" y="36072"/>
                    <a:pt x="36072" y="0"/>
                    <a:pt x="80570" y="0"/>
                  </a:cubicBezTo>
                  <a:lnTo>
                    <a:pt x="1620734" y="0"/>
                  </a:lnTo>
                  <a:cubicBezTo>
                    <a:pt x="1665232" y="0"/>
                    <a:pt x="1701304" y="36072"/>
                    <a:pt x="1701304" y="80570"/>
                  </a:cubicBezTo>
                  <a:lnTo>
                    <a:pt x="1701304" y="725131"/>
                  </a:lnTo>
                  <a:cubicBezTo>
                    <a:pt x="1701304" y="769629"/>
                    <a:pt x="1665232" y="805701"/>
                    <a:pt x="1620734" y="805701"/>
                  </a:cubicBezTo>
                  <a:lnTo>
                    <a:pt x="80570" y="805701"/>
                  </a:lnTo>
                  <a:cubicBezTo>
                    <a:pt x="36072" y="805701"/>
                    <a:pt x="0" y="769629"/>
                    <a:pt x="0" y="725131"/>
                  </a:cubicBezTo>
                  <a:lnTo>
                    <a:pt x="0" y="80570"/>
                  </a:lnTo>
                  <a:close/>
                </a:path>
              </a:pathLst>
            </a:custGeom>
            <a:ln>
              <a:noFill/>
            </a:ln>
          </p:spPr>
          <p:style>
            <a:lnRef idx="3">
              <a:schemeClr val="lt1"/>
            </a:lnRef>
            <a:fillRef idx="1">
              <a:schemeClr val="accent2"/>
            </a:fillRef>
            <a:effectRef idx="1">
              <a:schemeClr val="accent2"/>
            </a:effectRef>
            <a:fontRef idx="minor">
              <a:schemeClr val="lt1"/>
            </a:fontRef>
          </p:style>
          <p:txBody>
            <a:bodyPr spcFirstLastPara="0" vert="horz" wrap="square" lIns="99798" tIns="99798" rIns="99798" bIns="99798" numCol="1" spcCol="1270" anchor="ctr" anchorCtr="0">
              <a:noAutofit/>
            </a:bodyPr>
            <a:lstStyle/>
            <a:p>
              <a:pPr lvl="0" algn="ctr" defTabSz="889000">
                <a:lnSpc>
                  <a:spcPct val="90000"/>
                </a:lnSpc>
                <a:spcBef>
                  <a:spcPct val="0"/>
                </a:spcBef>
                <a:spcAft>
                  <a:spcPct val="35000"/>
                </a:spcAft>
              </a:pPr>
              <a:r>
                <a:rPr lang="de-DE" sz="2200" kern="1200" dirty="0" smtClean="0">
                  <a:latin typeface="Arial" panose="020B0604020202020204" pitchFamily="34" charset="0"/>
                  <a:cs typeface="Arial" panose="020B0604020202020204" pitchFamily="34" charset="0"/>
                </a:rPr>
                <a:t>Bildungsplan Grundschule</a:t>
              </a:r>
              <a:endParaRPr lang="de-DE" sz="2200" kern="1200" dirty="0">
                <a:latin typeface="Arial" panose="020B0604020202020204" pitchFamily="34" charset="0"/>
                <a:cs typeface="Arial" panose="020B0604020202020204" pitchFamily="34" charset="0"/>
              </a:endParaRPr>
            </a:p>
          </p:txBody>
        </p:sp>
        <p:sp>
          <p:nvSpPr>
            <p:cNvPr id="18" name="Pfeil nach oben 17"/>
            <p:cNvSpPr/>
            <p:nvPr/>
          </p:nvSpPr>
          <p:spPr>
            <a:xfrm>
              <a:off x="611560" y="3789040"/>
              <a:ext cx="774086" cy="936103"/>
            </a:xfrm>
            <a:prstGeom prst="upArrow">
              <a:avLst/>
            </a:prstGeom>
            <a:ln>
              <a:no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de-DE" sz="2800" dirty="0"/>
            </a:p>
          </p:txBody>
        </p:sp>
        <p:sp>
          <p:nvSpPr>
            <p:cNvPr id="21" name="Pfeil nach oben 20"/>
            <p:cNvSpPr/>
            <p:nvPr/>
          </p:nvSpPr>
          <p:spPr>
            <a:xfrm rot="10800000">
              <a:off x="1187624" y="4077072"/>
              <a:ext cx="774086" cy="720080"/>
            </a:xfrm>
            <a:prstGeom prst="upArrow">
              <a:avLst/>
            </a:prstGeom>
            <a:solidFill>
              <a:srgbClr val="F79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a:p>
          </p:txBody>
        </p:sp>
        <p:sp>
          <p:nvSpPr>
            <p:cNvPr id="27" name="Pfeil nach oben 26"/>
            <p:cNvSpPr/>
            <p:nvPr/>
          </p:nvSpPr>
          <p:spPr>
            <a:xfrm>
              <a:off x="5958154" y="3789041"/>
              <a:ext cx="774086" cy="936103"/>
            </a:xfrm>
            <a:prstGeom prst="upArrow">
              <a:avLst/>
            </a:prstGeom>
            <a:ln>
              <a:no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de-DE" sz="2800" dirty="0"/>
            </a:p>
          </p:txBody>
        </p:sp>
        <p:sp>
          <p:nvSpPr>
            <p:cNvPr id="28" name="Pfeil nach oben 27"/>
            <p:cNvSpPr/>
            <p:nvPr/>
          </p:nvSpPr>
          <p:spPr>
            <a:xfrm rot="10800000">
              <a:off x="5382090" y="4077069"/>
              <a:ext cx="774086" cy="720082"/>
            </a:xfrm>
            <a:prstGeom prst="upArrow">
              <a:avLst/>
            </a:prstGeom>
            <a:solidFill>
              <a:srgbClr val="81CF6F"/>
            </a:solidFill>
            <a:ln>
              <a:noFill/>
            </a:ln>
            <a:effectLst/>
          </p:spPr>
          <p:style>
            <a:lnRef idx="3">
              <a:schemeClr val="lt1"/>
            </a:lnRef>
            <a:fillRef idx="1">
              <a:schemeClr val="accent3"/>
            </a:fillRef>
            <a:effectRef idx="1">
              <a:schemeClr val="accent3"/>
            </a:effectRef>
            <a:fontRef idx="minor">
              <a:schemeClr val="lt1"/>
            </a:fontRef>
          </p:style>
          <p:txBody>
            <a:bodyPr spcFirstLastPara="0" vert="horz" wrap="square" lIns="99798" tIns="99798" rIns="99798" bIns="99798" numCol="1" spcCol="1270" anchor="ctr" anchorCtr="0">
              <a:noAutofit/>
            </a:bodyPr>
            <a:lstStyle/>
            <a:p>
              <a:pPr algn="ctr" defTabSz="889000">
                <a:lnSpc>
                  <a:spcPct val="90000"/>
                </a:lnSpc>
                <a:spcAft>
                  <a:spcPct val="35000"/>
                </a:spcAft>
              </a:pPr>
              <a:endParaRPr lang="de-DE" dirty="0"/>
            </a:p>
          </p:txBody>
        </p:sp>
        <p:sp>
          <p:nvSpPr>
            <p:cNvPr id="30" name="Pfeil nach oben 29"/>
            <p:cNvSpPr/>
            <p:nvPr/>
          </p:nvSpPr>
          <p:spPr>
            <a:xfrm rot="5400000">
              <a:off x="3455876" y="3465003"/>
              <a:ext cx="720080" cy="792088"/>
            </a:xfrm>
            <a:prstGeom prst="upArrow">
              <a:avLst/>
            </a:prstGeom>
            <a:solidFill>
              <a:srgbClr val="F79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a:p>
          </p:txBody>
        </p:sp>
        <p:sp>
          <p:nvSpPr>
            <p:cNvPr id="31" name="Pfeil nach oben 30"/>
            <p:cNvSpPr/>
            <p:nvPr/>
          </p:nvSpPr>
          <p:spPr>
            <a:xfrm rot="16200000">
              <a:off x="3131840" y="2924944"/>
              <a:ext cx="720080" cy="720079"/>
            </a:xfrm>
            <a:prstGeom prst="upArrow">
              <a:avLst/>
            </a:prstGeom>
            <a:solidFill>
              <a:srgbClr val="81CF6F"/>
            </a:solidFill>
            <a:ln>
              <a:noFill/>
            </a:ln>
            <a:effectLst/>
          </p:spPr>
          <p:style>
            <a:lnRef idx="3">
              <a:schemeClr val="lt1"/>
            </a:lnRef>
            <a:fillRef idx="1">
              <a:schemeClr val="accent3"/>
            </a:fillRef>
            <a:effectRef idx="1">
              <a:schemeClr val="accent3"/>
            </a:effectRef>
            <a:fontRef idx="minor">
              <a:schemeClr val="lt1"/>
            </a:fontRef>
          </p:style>
          <p:txBody>
            <a:bodyPr spcFirstLastPara="0" vert="horz" wrap="square" lIns="99798" tIns="99798" rIns="99798" bIns="99798" numCol="1" spcCol="1270" anchor="ctr" anchorCtr="0">
              <a:noAutofit/>
            </a:bodyPr>
            <a:lstStyle/>
            <a:p>
              <a:pPr algn="ctr" defTabSz="889000">
                <a:lnSpc>
                  <a:spcPct val="90000"/>
                </a:lnSpc>
                <a:spcAft>
                  <a:spcPct val="35000"/>
                </a:spcAft>
              </a:pPr>
              <a:endParaRPr lang="de-DE" dirty="0"/>
            </a:p>
          </p:txBody>
        </p:sp>
        <p:sp>
          <p:nvSpPr>
            <p:cNvPr id="20" name="Pfeil nach oben 19"/>
            <p:cNvSpPr/>
            <p:nvPr/>
          </p:nvSpPr>
          <p:spPr>
            <a:xfrm rot="10800000">
              <a:off x="1259632" y="2492895"/>
              <a:ext cx="774086" cy="720080"/>
            </a:xfrm>
            <a:prstGeom prst="upArrow">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a:solidFill>
                  <a:schemeClr val="bg1">
                    <a:lumMod val="50000"/>
                  </a:schemeClr>
                </a:solidFill>
              </a:endParaRPr>
            </a:p>
          </p:txBody>
        </p:sp>
        <p:sp>
          <p:nvSpPr>
            <p:cNvPr id="22" name="Pfeil nach oben 21"/>
            <p:cNvSpPr/>
            <p:nvPr/>
          </p:nvSpPr>
          <p:spPr>
            <a:xfrm>
              <a:off x="629562" y="2348880"/>
              <a:ext cx="774086" cy="648072"/>
            </a:xfrm>
            <a:prstGeom prst="upArrow">
              <a:avLst/>
            </a:prstGeom>
            <a:solidFill>
              <a:srgbClr val="F79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a:p>
          </p:txBody>
        </p:sp>
        <p:sp>
          <p:nvSpPr>
            <p:cNvPr id="23" name="Pfeil nach oben 22"/>
            <p:cNvSpPr/>
            <p:nvPr/>
          </p:nvSpPr>
          <p:spPr>
            <a:xfrm rot="10800000">
              <a:off x="5310082" y="2492895"/>
              <a:ext cx="774086" cy="720080"/>
            </a:xfrm>
            <a:prstGeom prst="upArrow">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a:solidFill>
                  <a:schemeClr val="bg1">
                    <a:lumMod val="50000"/>
                  </a:schemeClr>
                </a:solidFill>
              </a:endParaRPr>
            </a:p>
          </p:txBody>
        </p:sp>
        <p:sp>
          <p:nvSpPr>
            <p:cNvPr id="24" name="Pfeil nach oben 23"/>
            <p:cNvSpPr/>
            <p:nvPr/>
          </p:nvSpPr>
          <p:spPr>
            <a:xfrm>
              <a:off x="6012160" y="2348880"/>
              <a:ext cx="774086" cy="648072"/>
            </a:xfrm>
            <a:prstGeom prst="upArrow">
              <a:avLst/>
            </a:prstGeom>
            <a:solidFill>
              <a:srgbClr val="81CF6F"/>
            </a:solidFill>
            <a:ln>
              <a:noFill/>
            </a:ln>
            <a:effectLst/>
          </p:spPr>
          <p:style>
            <a:lnRef idx="3">
              <a:schemeClr val="lt1"/>
            </a:lnRef>
            <a:fillRef idx="1">
              <a:schemeClr val="accent3"/>
            </a:fillRef>
            <a:effectRef idx="1">
              <a:schemeClr val="accent3"/>
            </a:effectRef>
            <a:fontRef idx="minor">
              <a:schemeClr val="lt1"/>
            </a:fontRef>
          </p:style>
          <p:txBody>
            <a:bodyPr spcFirstLastPara="0" vert="horz" wrap="square" lIns="99798" tIns="99798" rIns="99798" bIns="99798" numCol="1" spcCol="1270" anchor="t" anchorCtr="0">
              <a:noAutofit/>
            </a:bodyPr>
            <a:lstStyle/>
            <a:p>
              <a:pPr algn="ctr" defTabSz="889000">
                <a:lnSpc>
                  <a:spcPct val="90000"/>
                </a:lnSpc>
                <a:spcAft>
                  <a:spcPct val="35000"/>
                </a:spcAft>
              </a:pPr>
              <a:endParaRPr lang="de-DE" sz="1600" dirty="0"/>
            </a:p>
          </p:txBody>
        </p:sp>
      </p:grpSp>
      <p:sp>
        <p:nvSpPr>
          <p:cNvPr id="25" name="Abgerundetes Rechteck 24"/>
          <p:cNvSpPr/>
          <p:nvPr/>
        </p:nvSpPr>
        <p:spPr>
          <a:xfrm>
            <a:off x="971600" y="1556792"/>
            <a:ext cx="6264696" cy="432048"/>
          </a:xfrm>
          <a:prstGeom prst="roundRect">
            <a:avLst/>
          </a:prstGeom>
          <a:no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2000" dirty="0">
                <a:latin typeface="Arial" panose="020B0604020202020204" pitchFamily="34" charset="0"/>
                <a:cs typeface="Arial" panose="020B0604020202020204" pitchFamily="34" charset="0"/>
              </a:rPr>
              <a:t>Horizontale Abstimmung</a:t>
            </a:r>
          </a:p>
        </p:txBody>
      </p:sp>
      <p:sp>
        <p:nvSpPr>
          <p:cNvPr id="34" name="Abgerundetes Rechteck 33"/>
          <p:cNvSpPr/>
          <p:nvPr/>
        </p:nvSpPr>
        <p:spPr>
          <a:xfrm>
            <a:off x="1124000" y="5373216"/>
            <a:ext cx="6264696" cy="432048"/>
          </a:xfrm>
          <a:prstGeom prst="roundRect">
            <a:avLst/>
          </a:prstGeom>
          <a:no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2000" dirty="0" smtClean="0">
                <a:latin typeface="Arial" panose="020B0604020202020204" pitchFamily="34" charset="0"/>
                <a:cs typeface="Arial" panose="020B0604020202020204" pitchFamily="34" charset="0"/>
              </a:rPr>
              <a:t>Weiterentwicklung der Kompetenzformulierungen – </a:t>
            </a:r>
            <a:r>
              <a:rPr lang="de-DE" sz="1800" dirty="0" smtClean="0">
                <a:latin typeface="Arial" panose="020B0604020202020204" pitchFamily="34" charset="0"/>
                <a:cs typeface="Arial" panose="020B0604020202020204" pitchFamily="34" charset="0"/>
              </a:rPr>
              <a:t>Präzisierung und Abstimmung mit KMK-Standards</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995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nhaltsplatzhalter 3"/>
          <p:cNvSpPr>
            <a:spLocks noGrp="1"/>
          </p:cNvSpPr>
          <p:nvPr>
            <p:ph sz="half" idx="1"/>
          </p:nvPr>
        </p:nvSpPr>
        <p:spPr>
          <a:xfrm>
            <a:off x="251520" y="1628800"/>
            <a:ext cx="4320480" cy="4061048"/>
          </a:xfrm>
          <a:ln>
            <a:noFill/>
          </a:ln>
          <a:effectLst/>
        </p:spPr>
        <p:style>
          <a:lnRef idx="2">
            <a:schemeClr val="accent4"/>
          </a:lnRef>
          <a:fillRef idx="1">
            <a:schemeClr val="lt1"/>
          </a:fillRef>
          <a:effectRef idx="0">
            <a:schemeClr val="accent4"/>
          </a:effectRef>
          <a:fontRef idx="minor">
            <a:schemeClr val="dk1"/>
          </a:fontRef>
        </p:style>
        <p:txBody>
          <a:bodyPr/>
          <a:lstStyle/>
          <a:p>
            <a:pPr marL="0" indent="0">
              <a:spcBef>
                <a:spcPct val="0"/>
              </a:spcBef>
              <a:spcAft>
                <a:spcPts val="0"/>
              </a:spcAft>
              <a:buSzPct val="150000"/>
              <a:buNone/>
            </a:pPr>
            <a:endParaRPr lang="de-DE" sz="2000" dirty="0">
              <a:latin typeface="Arial" charset="0"/>
              <a:cs typeface="Arial" charset="0"/>
            </a:endParaRPr>
          </a:p>
          <a:p>
            <a:pPr marL="0" indent="0">
              <a:spcBef>
                <a:spcPct val="0"/>
              </a:spcBef>
              <a:spcAft>
                <a:spcPts val="0"/>
              </a:spcAft>
              <a:buSzPct val="150000"/>
              <a:buNone/>
            </a:pPr>
            <a:endParaRPr lang="de-DE" sz="2000" dirty="0" smtClean="0">
              <a:latin typeface="Arial" charset="0"/>
              <a:cs typeface="Arial" charset="0"/>
            </a:endParaRPr>
          </a:p>
          <a:p>
            <a:pPr marL="0" indent="0">
              <a:spcBef>
                <a:spcPct val="0"/>
              </a:spcBef>
              <a:spcAft>
                <a:spcPts val="0"/>
              </a:spcAft>
              <a:buSzPct val="150000"/>
              <a:buNone/>
            </a:pPr>
            <a:endParaRPr lang="de-DE" sz="2000" dirty="0">
              <a:latin typeface="Arial" charset="0"/>
              <a:cs typeface="Arial" charset="0"/>
            </a:endParaRPr>
          </a:p>
          <a:p>
            <a:pPr marL="0" indent="0">
              <a:spcBef>
                <a:spcPct val="0"/>
              </a:spcBef>
              <a:spcAft>
                <a:spcPts val="0"/>
              </a:spcAft>
              <a:buSzPct val="150000"/>
              <a:buNone/>
            </a:pPr>
            <a:endParaRPr lang="de-DE" sz="2400" dirty="0" smtClean="0">
              <a:latin typeface="Arial" charset="0"/>
              <a:cs typeface="Arial" charset="0"/>
            </a:endParaRPr>
          </a:p>
          <a:p>
            <a:pPr marL="0" lvl="1" indent="0">
              <a:spcAft>
                <a:spcPts val="0"/>
              </a:spcAft>
              <a:buSzPct val="150000"/>
              <a:buNone/>
            </a:pPr>
            <a:endParaRPr lang="de-DE" sz="1600" dirty="0" smtClean="0">
              <a:latin typeface="Arial" charset="0"/>
              <a:cs typeface="Arial" charset="0"/>
            </a:endParaRPr>
          </a:p>
          <a:p>
            <a:pPr marL="0" lvl="1" indent="0">
              <a:spcAft>
                <a:spcPts val="0"/>
              </a:spcAft>
              <a:buSzPct val="150000"/>
              <a:buNone/>
            </a:pPr>
            <a:endParaRPr lang="de-DE" sz="1600" dirty="0" smtClean="0">
              <a:latin typeface="Arial" charset="0"/>
              <a:cs typeface="Arial" charset="0"/>
            </a:endParaRPr>
          </a:p>
          <a:p>
            <a:pPr lvl="1" indent="-342900">
              <a:spcBef>
                <a:spcPct val="0"/>
              </a:spcBef>
              <a:spcAft>
                <a:spcPts val="0"/>
              </a:spcAft>
              <a:buSzPct val="150000"/>
              <a:buFont typeface="Arial" panose="020B0604020202020204" pitchFamily="34" charset="0"/>
              <a:buChar char="•"/>
            </a:pPr>
            <a:endParaRPr lang="de-DE" sz="1600" dirty="0" smtClean="0">
              <a:latin typeface="Arial" charset="0"/>
              <a:cs typeface="Arial" charset="0"/>
            </a:endParaRPr>
          </a:p>
          <a:p>
            <a:endParaRPr lang="de-DE" dirty="0"/>
          </a:p>
        </p:txBody>
      </p:sp>
      <p:sp>
        <p:nvSpPr>
          <p:cNvPr id="5" name="Inhaltsplatzhalter 4"/>
          <p:cNvSpPr>
            <a:spLocks noGrp="1"/>
          </p:cNvSpPr>
          <p:nvPr>
            <p:ph sz="half" idx="2"/>
          </p:nvPr>
        </p:nvSpPr>
        <p:spPr>
          <a:xfrm>
            <a:off x="4565848" y="1628800"/>
            <a:ext cx="4326632" cy="4104456"/>
          </a:xfrm>
          <a:noFill/>
          <a:ln>
            <a:noFill/>
          </a:ln>
        </p:spPr>
        <p:style>
          <a:lnRef idx="2">
            <a:schemeClr val="accent4"/>
          </a:lnRef>
          <a:fillRef idx="1">
            <a:schemeClr val="lt1"/>
          </a:fillRef>
          <a:effectRef idx="0">
            <a:schemeClr val="accent4"/>
          </a:effectRef>
          <a:fontRef idx="minor">
            <a:schemeClr val="dk1"/>
          </a:fontRef>
        </p:style>
        <p:txBody>
          <a:bodyPr/>
          <a:lstStyle/>
          <a:p>
            <a:pPr marL="0" lvl="1" indent="0">
              <a:spcBef>
                <a:spcPct val="0"/>
              </a:spcBef>
              <a:spcAft>
                <a:spcPts val="0"/>
              </a:spcAft>
              <a:buClr>
                <a:srgbClr val="7F7F7F"/>
              </a:buClr>
              <a:buSzPct val="150000"/>
              <a:buNone/>
            </a:pPr>
            <a:endParaRPr lang="de-DE" sz="2000" dirty="0">
              <a:latin typeface="Arial" charset="0"/>
              <a:cs typeface="Arial" charset="0"/>
            </a:endParaRPr>
          </a:p>
          <a:p>
            <a:pPr marL="0" lvl="1" indent="0">
              <a:spcBef>
                <a:spcPct val="0"/>
              </a:spcBef>
              <a:spcAft>
                <a:spcPts val="0"/>
              </a:spcAft>
              <a:buClr>
                <a:srgbClr val="7F7F7F"/>
              </a:buClr>
              <a:buSzPct val="150000"/>
              <a:buNone/>
            </a:pPr>
            <a:r>
              <a:rPr lang="de-DE" sz="2000" dirty="0" smtClean="0">
                <a:latin typeface="Arial" charset="0"/>
                <a:cs typeface="Arial" charset="0"/>
              </a:rPr>
              <a:t> </a:t>
            </a:r>
            <a:endParaRPr lang="de-DE" sz="2000" dirty="0">
              <a:latin typeface="Arial" charset="0"/>
              <a:cs typeface="Arial" charset="0"/>
            </a:endParaRPr>
          </a:p>
          <a:p>
            <a:pPr marL="0" lvl="1" indent="0">
              <a:spcBef>
                <a:spcPct val="0"/>
              </a:spcBef>
              <a:spcAft>
                <a:spcPts val="0"/>
              </a:spcAft>
              <a:buClr>
                <a:srgbClr val="7F7F7F"/>
              </a:buClr>
              <a:buSzPct val="150000"/>
              <a:buNone/>
            </a:pPr>
            <a:endParaRPr lang="de-DE" sz="2000" dirty="0">
              <a:latin typeface="Arial" charset="0"/>
              <a:cs typeface="Arial" charset="0"/>
            </a:endParaRPr>
          </a:p>
          <a:p>
            <a:pPr marL="0" lvl="1" indent="0">
              <a:spcBef>
                <a:spcPct val="0"/>
              </a:spcBef>
              <a:spcAft>
                <a:spcPts val="0"/>
              </a:spcAft>
              <a:buClr>
                <a:srgbClr val="7F7F7F"/>
              </a:buClr>
              <a:buSzPct val="150000"/>
              <a:buNone/>
            </a:pPr>
            <a:endParaRPr lang="de-DE" dirty="0" smtClean="0">
              <a:latin typeface="Arial" charset="0"/>
              <a:cs typeface="Arial" charset="0"/>
            </a:endParaRPr>
          </a:p>
          <a:p>
            <a:pPr marL="0" lvl="1" indent="0">
              <a:spcBef>
                <a:spcPct val="0"/>
              </a:spcBef>
              <a:spcAft>
                <a:spcPts val="0"/>
              </a:spcAft>
              <a:buClr>
                <a:srgbClr val="7F7F7F"/>
              </a:buClr>
              <a:buSzPct val="150000"/>
              <a:buNone/>
            </a:pPr>
            <a:endParaRPr lang="de-DE" dirty="0">
              <a:latin typeface="Arial" charset="0"/>
              <a:cs typeface="Arial" charset="0"/>
            </a:endParaRPr>
          </a:p>
          <a:p>
            <a:endParaRPr lang="de-DE" dirty="0"/>
          </a:p>
        </p:txBody>
      </p:sp>
      <p:sp>
        <p:nvSpPr>
          <p:cNvPr id="7" name="Rechteck 6"/>
          <p:cNvSpPr/>
          <p:nvPr/>
        </p:nvSpPr>
        <p:spPr>
          <a:xfrm>
            <a:off x="251520" y="961564"/>
            <a:ext cx="8640959" cy="523220"/>
          </a:xfrm>
          <a:prstGeom prst="rect">
            <a:avLst/>
          </a:prstGeom>
          <a:solidFill>
            <a:srgbClr val="FFFF99"/>
          </a:solidFill>
        </p:spPr>
        <p:txBody>
          <a:bodyPr wrap="square">
            <a:spAutoFit/>
          </a:bodyPr>
          <a:lstStyle/>
          <a:p>
            <a:pPr algn="ctr"/>
            <a:r>
              <a:rPr lang="de-DE" sz="2800" dirty="0" smtClean="0">
                <a:latin typeface="Calibri"/>
                <a:cs typeface="Calibri"/>
              </a:rPr>
              <a:t>Leitperspektiven</a:t>
            </a:r>
            <a:endParaRPr lang="de-DE" sz="2800" dirty="0">
              <a:latin typeface="Calibri"/>
              <a:cs typeface="Calibri"/>
            </a:endParaRPr>
          </a:p>
        </p:txBody>
      </p:sp>
      <p:sp>
        <p:nvSpPr>
          <p:cNvPr id="2" name="Abgerundetes Rechteck 1"/>
          <p:cNvSpPr/>
          <p:nvPr/>
        </p:nvSpPr>
        <p:spPr>
          <a:xfrm>
            <a:off x="1403648" y="3356992"/>
            <a:ext cx="6336704" cy="2520280"/>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indent="-342900">
              <a:spcAft>
                <a:spcPts val="0"/>
              </a:spcAft>
              <a:buSzPct val="150000"/>
              <a:buFont typeface="Arial" panose="020B0604020202020204" pitchFamily="34" charset="0"/>
              <a:buChar char="•"/>
            </a:pPr>
            <a:endParaRPr lang="de-DE" sz="1600" dirty="0" smtClean="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Bildung </a:t>
            </a:r>
            <a:r>
              <a:rPr lang="de-DE" sz="1600" dirty="0">
                <a:solidFill>
                  <a:schemeClr val="tx1"/>
                </a:solidFill>
                <a:latin typeface="Arial" charset="0"/>
                <a:cs typeface="Arial" charset="0"/>
              </a:rPr>
              <a:t>für nachhaltige </a:t>
            </a:r>
            <a:endParaRPr lang="de-DE" sz="1600" dirty="0" smtClean="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Entwicklung (BNE)</a:t>
            </a:r>
          </a:p>
          <a:p>
            <a:pPr marL="114300" lvl="1">
              <a:spcAft>
                <a:spcPts val="0"/>
              </a:spcAft>
              <a:buSzPct val="150000"/>
            </a:pPr>
            <a:endParaRPr lang="de-DE" sz="1600" dirty="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Bildung </a:t>
            </a:r>
            <a:r>
              <a:rPr lang="de-DE" sz="1600" dirty="0">
                <a:solidFill>
                  <a:schemeClr val="tx1"/>
                </a:solidFill>
                <a:latin typeface="Arial" charset="0"/>
                <a:cs typeface="Arial" charset="0"/>
              </a:rPr>
              <a:t>für Toleranz und </a:t>
            </a:r>
            <a:endParaRPr lang="de-DE" sz="1600" dirty="0" smtClean="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Akzeptanz </a:t>
            </a:r>
            <a:r>
              <a:rPr lang="de-DE" sz="1600" dirty="0">
                <a:solidFill>
                  <a:schemeClr val="tx1"/>
                </a:solidFill>
                <a:latin typeface="Arial" charset="0"/>
                <a:cs typeface="Arial" charset="0"/>
              </a:rPr>
              <a:t>von </a:t>
            </a:r>
            <a:r>
              <a:rPr lang="de-DE" sz="1600" dirty="0" smtClean="0">
                <a:solidFill>
                  <a:schemeClr val="tx1"/>
                </a:solidFill>
                <a:latin typeface="Arial" charset="0"/>
                <a:cs typeface="Arial" charset="0"/>
              </a:rPr>
              <a:t>Vielfalt (BTV)</a:t>
            </a:r>
          </a:p>
          <a:p>
            <a:pPr marL="114300" lvl="1">
              <a:spcAft>
                <a:spcPts val="0"/>
              </a:spcAft>
              <a:buSzPct val="150000"/>
            </a:pPr>
            <a:endParaRPr lang="de-DE" sz="1600" dirty="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Prävention </a:t>
            </a:r>
            <a:r>
              <a:rPr lang="de-DE" sz="1600" dirty="0">
                <a:solidFill>
                  <a:schemeClr val="tx1"/>
                </a:solidFill>
                <a:latin typeface="Arial" charset="0"/>
                <a:cs typeface="Arial" charset="0"/>
              </a:rPr>
              <a:t>und </a:t>
            </a:r>
            <a:endParaRPr lang="de-DE" sz="1600" dirty="0" smtClean="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Gesundheitsförderung (PG)</a:t>
            </a:r>
            <a:endParaRPr lang="de-DE" sz="1600" dirty="0">
              <a:solidFill>
                <a:schemeClr val="tx1"/>
              </a:solidFill>
              <a:latin typeface="Arial" charset="0"/>
              <a:cs typeface="Arial" charset="0"/>
            </a:endParaRPr>
          </a:p>
          <a:p>
            <a:endParaRPr lang="de-DE" sz="1400" dirty="0">
              <a:solidFill>
                <a:schemeClr val="tx1"/>
              </a:solidFill>
              <a:latin typeface="Arial" panose="020B0604020202020204" pitchFamily="34" charset="0"/>
              <a:cs typeface="Arial" panose="020B0604020202020204" pitchFamily="34" charset="0"/>
            </a:endParaRPr>
          </a:p>
        </p:txBody>
      </p:sp>
      <p:sp>
        <p:nvSpPr>
          <p:cNvPr id="17" name="Abgerundetes Rechteck 16"/>
          <p:cNvSpPr/>
          <p:nvPr/>
        </p:nvSpPr>
        <p:spPr>
          <a:xfrm>
            <a:off x="4572000" y="3356992"/>
            <a:ext cx="3168352" cy="25202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indent="-342900">
              <a:spcAft>
                <a:spcPts val="0"/>
              </a:spcAft>
              <a:buSzPct val="150000"/>
              <a:buFont typeface="Arial" panose="020B0604020202020204" pitchFamily="34" charset="0"/>
              <a:buChar char="•"/>
            </a:pPr>
            <a:endParaRPr lang="de-DE" sz="1600" dirty="0" smtClean="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Berufliche Orientierung (BO) </a:t>
            </a:r>
          </a:p>
          <a:p>
            <a:pPr marL="114300" lvl="1">
              <a:spcAft>
                <a:spcPts val="0"/>
              </a:spcAft>
              <a:buSzPct val="150000"/>
            </a:pPr>
            <a:r>
              <a:rPr lang="de-DE" sz="1600" dirty="0" smtClean="0">
                <a:solidFill>
                  <a:schemeClr val="tx1"/>
                </a:solidFill>
                <a:latin typeface="Arial" charset="0"/>
                <a:cs typeface="Arial" charset="0"/>
              </a:rPr>
              <a:t> </a:t>
            </a:r>
          </a:p>
          <a:p>
            <a:pPr marL="114300" lvl="1">
              <a:spcAft>
                <a:spcPts val="0"/>
              </a:spcAft>
              <a:buSzPct val="150000"/>
            </a:pPr>
            <a:endParaRPr lang="de-DE" sz="1600" dirty="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Medienbildung (MB)</a:t>
            </a:r>
          </a:p>
          <a:p>
            <a:pPr marL="114300" lvl="1">
              <a:spcAft>
                <a:spcPts val="0"/>
              </a:spcAft>
              <a:buSzPct val="150000"/>
            </a:pPr>
            <a:endParaRPr lang="de-DE" sz="1600" dirty="0">
              <a:solidFill>
                <a:schemeClr val="tx1"/>
              </a:solidFill>
              <a:latin typeface="Arial" charset="0"/>
              <a:cs typeface="Arial" charset="0"/>
            </a:endParaRPr>
          </a:p>
          <a:p>
            <a:pPr marL="114300" lvl="1">
              <a:spcAft>
                <a:spcPts val="0"/>
              </a:spcAft>
              <a:buSzPct val="150000"/>
            </a:pPr>
            <a:endParaRPr lang="de-DE" sz="1600" dirty="0" smtClean="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Verbraucherbildung (VB)</a:t>
            </a:r>
            <a:endParaRPr lang="de-DE" sz="1600" dirty="0">
              <a:solidFill>
                <a:schemeClr val="tx1"/>
              </a:solidFill>
              <a:latin typeface="Arial" charset="0"/>
              <a:cs typeface="Arial" charset="0"/>
            </a:endParaRPr>
          </a:p>
          <a:p>
            <a:endParaRPr lang="de-DE" sz="1400" dirty="0">
              <a:solidFill>
                <a:schemeClr val="tx1"/>
              </a:solidFill>
              <a:latin typeface="Arial" panose="020B0604020202020204" pitchFamily="34" charset="0"/>
              <a:cs typeface="Arial" panose="020B0604020202020204" pitchFamily="34" charset="0"/>
            </a:endParaRPr>
          </a:p>
        </p:txBody>
      </p:sp>
      <p:sp>
        <p:nvSpPr>
          <p:cNvPr id="13" name="Abgerundetes Rechteck 12"/>
          <p:cNvSpPr/>
          <p:nvPr/>
        </p:nvSpPr>
        <p:spPr>
          <a:xfrm>
            <a:off x="2771800" y="1628800"/>
            <a:ext cx="3888432" cy="1512168"/>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buSzPct val="150000"/>
            </a:pPr>
            <a:endParaRPr lang="de-DE" sz="1800" dirty="0">
              <a:solidFill>
                <a:schemeClr val="tx1"/>
              </a:solidFill>
              <a:latin typeface="Arial" charset="0"/>
              <a:cs typeface="Arial" charset="0"/>
            </a:endParaRPr>
          </a:p>
        </p:txBody>
      </p:sp>
      <p:sp>
        <p:nvSpPr>
          <p:cNvPr id="11" name="Abgerundetes Rechteck 10"/>
          <p:cNvSpPr/>
          <p:nvPr/>
        </p:nvSpPr>
        <p:spPr>
          <a:xfrm>
            <a:off x="4427984" y="1628800"/>
            <a:ext cx="4464496" cy="1512168"/>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buSzPct val="150000"/>
            </a:pPr>
            <a:r>
              <a:rPr lang="de-DE" sz="1800" b="1" dirty="0" smtClean="0">
                <a:solidFill>
                  <a:schemeClr val="tx1"/>
                </a:solidFill>
                <a:latin typeface="Arial" charset="0"/>
                <a:cs typeface="Arial" charset="0"/>
              </a:rPr>
              <a:t>Themenspezifische Leitperspektiven</a:t>
            </a:r>
          </a:p>
          <a:p>
            <a:pPr algn="ctr">
              <a:spcAft>
                <a:spcPts val="0"/>
              </a:spcAft>
              <a:buSzPct val="150000"/>
            </a:pPr>
            <a:r>
              <a:rPr lang="de-DE" sz="1800" b="1" dirty="0" smtClean="0">
                <a:solidFill>
                  <a:schemeClr val="tx1"/>
                </a:solidFill>
                <a:latin typeface="Arial" charset="0"/>
                <a:cs typeface="Arial" charset="0"/>
              </a:rPr>
              <a:t> </a:t>
            </a:r>
            <a:endParaRPr lang="de-DE" sz="1800" b="1" dirty="0">
              <a:solidFill>
                <a:schemeClr val="tx1"/>
              </a:solidFill>
              <a:latin typeface="Arial" charset="0"/>
              <a:cs typeface="Arial" charset="0"/>
            </a:endParaRPr>
          </a:p>
          <a:p>
            <a:pPr algn="ctr">
              <a:spcAft>
                <a:spcPts val="0"/>
              </a:spcAft>
              <a:buSzPct val="150000"/>
            </a:pPr>
            <a:r>
              <a:rPr lang="de-DE" sz="1800" dirty="0" smtClean="0">
                <a:solidFill>
                  <a:schemeClr val="tx1"/>
                </a:solidFill>
                <a:latin typeface="Arial" charset="0"/>
                <a:cs typeface="Arial" charset="0"/>
              </a:rPr>
              <a:t>Orientierung in der modernen Lebenswelt</a:t>
            </a:r>
            <a:endParaRPr lang="de-DE" sz="1800" dirty="0">
              <a:solidFill>
                <a:schemeClr val="tx1"/>
              </a:solidFill>
              <a:latin typeface="Arial" charset="0"/>
              <a:cs typeface="Arial" charset="0"/>
            </a:endParaRPr>
          </a:p>
        </p:txBody>
      </p:sp>
      <p:sp>
        <p:nvSpPr>
          <p:cNvPr id="12" name="Abgerundetes Rechteck 11"/>
          <p:cNvSpPr/>
          <p:nvPr/>
        </p:nvSpPr>
        <p:spPr>
          <a:xfrm>
            <a:off x="251520" y="1628800"/>
            <a:ext cx="4320480" cy="1512168"/>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buSzPct val="150000"/>
            </a:pPr>
            <a:r>
              <a:rPr lang="de-DE" sz="1800" b="1" dirty="0">
                <a:solidFill>
                  <a:schemeClr val="tx1"/>
                </a:solidFill>
                <a:latin typeface="Arial" charset="0"/>
                <a:cs typeface="Arial" charset="0"/>
              </a:rPr>
              <a:t>Allgemeine </a:t>
            </a:r>
            <a:r>
              <a:rPr lang="de-DE" sz="1800" b="1" dirty="0" smtClean="0">
                <a:solidFill>
                  <a:schemeClr val="tx1"/>
                </a:solidFill>
                <a:latin typeface="Arial" charset="0"/>
                <a:cs typeface="Arial" charset="0"/>
              </a:rPr>
              <a:t>Leitperspektiven</a:t>
            </a:r>
          </a:p>
          <a:p>
            <a:pPr algn="ctr">
              <a:spcAft>
                <a:spcPts val="0"/>
              </a:spcAft>
              <a:buSzPct val="150000"/>
            </a:pPr>
            <a:r>
              <a:rPr lang="de-DE" sz="1800" b="1" dirty="0" smtClean="0">
                <a:solidFill>
                  <a:schemeClr val="tx1"/>
                </a:solidFill>
                <a:latin typeface="Arial" charset="0"/>
                <a:cs typeface="Arial" charset="0"/>
              </a:rPr>
              <a:t> </a:t>
            </a:r>
            <a:endParaRPr lang="de-DE" sz="1800" b="1" dirty="0">
              <a:solidFill>
                <a:schemeClr val="tx1"/>
              </a:solidFill>
              <a:latin typeface="Arial" charset="0"/>
              <a:cs typeface="Arial" charset="0"/>
            </a:endParaRPr>
          </a:p>
          <a:p>
            <a:pPr algn="ctr">
              <a:spcAft>
                <a:spcPts val="0"/>
              </a:spcAft>
              <a:buSzPct val="150000"/>
            </a:pPr>
            <a:r>
              <a:rPr lang="de-DE" sz="1800" dirty="0" smtClean="0">
                <a:solidFill>
                  <a:schemeClr val="tx1"/>
                </a:solidFill>
                <a:latin typeface="Arial" charset="0"/>
                <a:cs typeface="Arial" charset="0"/>
              </a:rPr>
              <a:t>Persönlichkeit</a:t>
            </a:r>
            <a:r>
              <a:rPr lang="de-DE" sz="1800" dirty="0">
                <a:solidFill>
                  <a:schemeClr val="tx1"/>
                </a:solidFill>
                <a:latin typeface="Arial" charset="0"/>
                <a:cs typeface="Arial" charset="0"/>
              </a:rPr>
              <a:t>, Teilhabe, Gemeinschaftsbildung </a:t>
            </a:r>
          </a:p>
        </p:txBody>
      </p:sp>
    </p:spTree>
    <p:extLst>
      <p:ext uri="{BB962C8B-B14F-4D97-AF65-F5344CB8AC3E}">
        <p14:creationId xmlns:p14="http://schemas.microsoft.com/office/powerpoint/2010/main" val="163441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b="1" dirty="0" smtClean="0">
                <a:latin typeface="+mn-lt"/>
              </a:rPr>
              <a:t>Zeitplan:</a:t>
            </a:r>
          </a:p>
          <a:p>
            <a:r>
              <a:rPr lang="de-DE" sz="2000" dirty="0" smtClean="0">
                <a:latin typeface="+mn-lt"/>
              </a:rPr>
              <a:t>Anhörung: 14. September – 30. Oktober 2015</a:t>
            </a:r>
          </a:p>
          <a:p>
            <a:r>
              <a:rPr lang="de-DE" sz="2000" dirty="0" smtClean="0">
                <a:latin typeface="+mn-lt"/>
              </a:rPr>
              <a:t>4. Dezember 2015 – 29. Januar 2016: Einarbeitung der Monita</a:t>
            </a:r>
          </a:p>
          <a:p>
            <a:r>
              <a:rPr lang="de-DE" sz="2000" dirty="0" smtClean="0">
                <a:latin typeface="+mn-lt"/>
              </a:rPr>
              <a:t>Online-Stellung der definitiven Pläne: März 2016</a:t>
            </a:r>
          </a:p>
          <a:p>
            <a:r>
              <a:rPr lang="de-DE" sz="2000" dirty="0" smtClean="0">
                <a:latin typeface="+mn-lt"/>
              </a:rPr>
              <a:t>Fortbildung der Klassen 5/6 – Französisch: Januar – Juli 2016</a:t>
            </a:r>
          </a:p>
          <a:p>
            <a:r>
              <a:rPr lang="de-DE" sz="2000" dirty="0" err="1" smtClean="0">
                <a:latin typeface="+mn-lt"/>
              </a:rPr>
              <a:t>Implemetierung</a:t>
            </a:r>
            <a:r>
              <a:rPr lang="de-DE" sz="2000" dirty="0" smtClean="0">
                <a:latin typeface="+mn-lt"/>
              </a:rPr>
              <a:t> der Klassen 5/6 ab September 2016</a:t>
            </a:r>
          </a:p>
          <a:p>
            <a:pPr lvl="3"/>
            <a:r>
              <a:rPr lang="de-DE" sz="2000" dirty="0" smtClean="0">
                <a:latin typeface="+mn-lt"/>
              </a:rPr>
              <a:t>Französisch als 1. Fremdsprache: Klassen 5 und 6</a:t>
            </a:r>
          </a:p>
          <a:p>
            <a:pPr lvl="3"/>
            <a:r>
              <a:rPr lang="de-DE" sz="2000" dirty="0" smtClean="0">
                <a:latin typeface="+mn-lt"/>
              </a:rPr>
              <a:t>Französisch als 2. Fremdsprache: Klasse 6</a:t>
            </a:r>
          </a:p>
          <a:p>
            <a:endParaRPr lang="de-DE" sz="2000" dirty="0">
              <a:latin typeface="+mn-lt"/>
            </a:endParaRPr>
          </a:p>
          <a:p>
            <a:r>
              <a:rPr lang="de-DE" sz="2000" dirty="0" smtClean="0">
                <a:latin typeface="+mn-lt"/>
              </a:rPr>
              <a:t>Informationen</a:t>
            </a:r>
            <a:r>
              <a:rPr lang="de-DE" sz="2000" dirty="0">
                <a:latin typeface="+mn-lt"/>
              </a:rPr>
              <a:t>: </a:t>
            </a:r>
            <a:r>
              <a:rPr lang="de-DE" sz="2000" dirty="0">
                <a:latin typeface="+mn-lt"/>
                <a:hlinkClick r:id="rId2"/>
              </a:rPr>
              <a:t>http://www.kultusportal-bw.de/,</a:t>
            </a:r>
            <a:r>
              <a:rPr lang="de-DE" sz="2000" dirty="0" smtClean="0">
                <a:latin typeface="+mn-lt"/>
                <a:hlinkClick r:id="rId2"/>
              </a:rPr>
              <a:t>Lde/Startseite/schulebw/Implementierung</a:t>
            </a:r>
            <a:r>
              <a:rPr lang="de-DE" sz="2000" dirty="0" smtClean="0">
                <a:latin typeface="+mn-lt"/>
              </a:rPr>
              <a:t> </a:t>
            </a:r>
            <a:r>
              <a:rPr lang="de-DE" sz="900" dirty="0" smtClean="0">
                <a:latin typeface="+mn-lt"/>
                <a:hlinkClick r:id="rId2"/>
              </a:rPr>
              <a:t>1</a:t>
            </a:r>
            <a:endParaRPr lang="de-DE" sz="900" dirty="0">
              <a:latin typeface="+mn-lt"/>
            </a:endParaRPr>
          </a:p>
        </p:txBody>
      </p:sp>
      <p:sp>
        <p:nvSpPr>
          <p:cNvPr id="4" name="Rechteck 3"/>
          <p:cNvSpPr/>
          <p:nvPr/>
        </p:nvSpPr>
        <p:spPr>
          <a:xfrm>
            <a:off x="251520" y="984548"/>
            <a:ext cx="8640960" cy="461665"/>
          </a:xfrm>
          <a:prstGeom prst="rect">
            <a:avLst/>
          </a:prstGeom>
          <a:solidFill>
            <a:srgbClr val="FFFF99"/>
          </a:solidFill>
        </p:spPr>
        <p:txBody>
          <a:bodyPr wrap="square">
            <a:spAutoFit/>
          </a:bodyPr>
          <a:lstStyle/>
          <a:p>
            <a:pPr algn="ctr"/>
            <a:r>
              <a:rPr lang="de-DE" dirty="0" smtClean="0">
                <a:latin typeface="Calibri"/>
                <a:cs typeface="Calibri"/>
              </a:rPr>
              <a:t>Schuljahr 2015/16: von der Anhörung bis zur Implementierung </a:t>
            </a:r>
            <a:endParaRPr lang="de-DE" dirty="0">
              <a:latin typeface="Calibri"/>
              <a:cs typeface="Calibri"/>
            </a:endParaRPr>
          </a:p>
        </p:txBody>
      </p:sp>
    </p:spTree>
    <p:extLst>
      <p:ext uri="{BB962C8B-B14F-4D97-AF65-F5344CB8AC3E}">
        <p14:creationId xmlns:p14="http://schemas.microsoft.com/office/powerpoint/2010/main" val="29700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esig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Desig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Design1</Template>
  <TotalTime>0</TotalTime>
  <Words>4328</Words>
  <Application>Microsoft Office PowerPoint</Application>
  <PresentationFormat>Bildschirmpräsentation (4:3)</PresentationFormat>
  <Paragraphs>690</Paragraphs>
  <Slides>62</Slides>
  <Notes>19</Notes>
  <HiddenSlides>0</HiddenSlides>
  <MMClips>0</MMClips>
  <ScaleCrop>false</ScaleCrop>
  <HeadingPairs>
    <vt:vector size="6" baseType="variant">
      <vt:variant>
        <vt:lpstr>Design</vt:lpstr>
      </vt:variant>
      <vt:variant>
        <vt:i4>2</vt:i4>
      </vt:variant>
      <vt:variant>
        <vt:lpstr>Eingebettete OLE-Server</vt:lpstr>
      </vt:variant>
      <vt:variant>
        <vt:i4>1</vt:i4>
      </vt:variant>
      <vt:variant>
        <vt:lpstr>Folientitel</vt:lpstr>
      </vt:variant>
      <vt:variant>
        <vt:i4>62</vt:i4>
      </vt:variant>
    </vt:vector>
  </HeadingPairs>
  <TitlesOfParts>
    <vt:vector size="65" baseType="lpstr">
      <vt:lpstr>Design1</vt:lpstr>
      <vt:lpstr>1_Design1</vt:lpstr>
      <vt:lpstr>Document</vt:lpstr>
      <vt:lpstr>Bildungsplanreform 2016 Französisch (Gymnasium)</vt:lpstr>
      <vt:lpstr>PowerPoint-Präsentation</vt:lpstr>
      <vt:lpstr>PowerPoint-Präsentation</vt:lpstr>
      <vt:lpstr>Anlass und Eckpunkte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Aufbau der Fachpläne für Französisch 1., 2. und 3. Fremdsprache  Gymnasium   </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Aufbau einer inhaltsbezogenen Kompetenz am Beispiel des Leseverstehens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Teil II:    Sprachmittlung als integrative Kompetenz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IZLBW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Bildungsplanreform  2015/2016</dc:title>
  <dc:subject>PowerPoint-Präsentation</dc:subject>
  <dc:creator>Vollrath, Carmen (KM)</dc:creator>
  <cp:lastModifiedBy>Job</cp:lastModifiedBy>
  <cp:revision>949</cp:revision>
  <cp:lastPrinted>2015-10-04T15:26:03Z</cp:lastPrinted>
  <dcterms:created xsi:type="dcterms:W3CDTF">2014-01-13T07:52:59Z</dcterms:created>
  <dcterms:modified xsi:type="dcterms:W3CDTF">2016-01-22T09:36:10Z</dcterms:modified>
</cp:coreProperties>
</file>