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1143000" y="685800"/>
            <a:ext cx="4572000" cy="3429000"/>
          </a:xfrm>
          <a:prstGeom prst="rect">
            <a:avLst/>
          </a:prstGeom>
        </p:spPr>
        <p:txBody>
          <a:bodyPr/>
          <a:lstStyle/>
          <a:p>
            <a:endParaRPr/>
          </a:p>
        </p:txBody>
      </p:sp>
      <p:sp>
        <p:nvSpPr>
          <p:cNvPr id="138" name="Shape 13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r>
              <a:t>Herzlich willkommen zur Videoreihe über Narratologie! In diesem Video beschäftigen wir uns mit der Kategorie „Fokalisierung“.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noRot="1" noChangeAspect="1"/>
          </p:cNvSpPr>
          <p:nvPr>
            <p:ph type="sldImg"/>
          </p:nvPr>
        </p:nvSpPr>
        <p:spPr>
          <a:prstGeom prst="rect">
            <a:avLst/>
          </a:prstGeom>
        </p:spPr>
        <p:txBody>
          <a:bodyPr/>
          <a:lstStyle/>
          <a:p>
            <a:endParaRPr/>
          </a:p>
        </p:txBody>
      </p:sp>
      <p:sp>
        <p:nvSpPr>
          <p:cNvPr id="162" name="Shape 162"/>
          <p:cNvSpPr>
            <a:spLocks noGrp="1"/>
          </p:cNvSpPr>
          <p:nvPr>
            <p:ph type="body" sz="quarter" idx="1"/>
          </p:nvPr>
        </p:nvSpPr>
        <p:spPr>
          <a:prstGeom prst="rect">
            <a:avLst/>
          </a:prstGeom>
        </p:spPr>
        <p:txBody>
          <a:bodyPr/>
          <a:lstStyle/>
          <a:p>
            <a:r>
              <a:t>Fokalisierung kann auch als Perspektive bezeichnet werden. Es geht in erster Linie um den Point of view, d. h. die Sichtweise, aus der heraus erzählt wird. Man stellt dementsprechend die Frage „Wer sieht?“ bzw. „Wer nimmt wahr?“  Es geht also darum, aus welchem Blickwinkel die Szene betrachtet werden muss? Eng mit der Frage „Wer sieht?“ verbunden ist die Frage nach der erzählenden Instanz, also nach dem „Wer spricht?“ Um diese beiden Fragen wird es nun im Folgenden gehen.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noRot="1" noChangeAspect="1"/>
          </p:cNvSpPr>
          <p:nvPr>
            <p:ph type="sldImg"/>
          </p:nvPr>
        </p:nvSpPr>
        <p:spPr>
          <a:prstGeom prst="rect">
            <a:avLst/>
          </a:prstGeom>
        </p:spPr>
        <p:txBody>
          <a:bodyPr/>
          <a:lstStyle/>
          <a:p>
            <a:endParaRPr/>
          </a:p>
        </p:txBody>
      </p:sp>
      <p:sp>
        <p:nvSpPr>
          <p:cNvPr id="182" name="Shape 182"/>
          <p:cNvSpPr>
            <a:spLocks noGrp="1"/>
          </p:cNvSpPr>
          <p:nvPr>
            <p:ph type="body" sz="quarter" idx="1"/>
          </p:nvPr>
        </p:nvSpPr>
        <p:spPr>
          <a:prstGeom prst="rect">
            <a:avLst/>
          </a:prstGeom>
        </p:spPr>
        <p:txBody>
          <a:bodyPr/>
          <a:lstStyle/>
          <a:p>
            <a:r>
              <a:t>Wir unterscheiden bei der Frage nach der Wahrnehmung zwei Herangehensweisen. 1. können wir drei Typen der Fokalisierung herausarbeiten und 2. zwei Fokalisierungsinstanzen bestimmen. </a:t>
            </a:r>
          </a:p>
          <a:p>
            <a:r>
              <a:t>Bei der Frage „Wer spricht?“ kümmern wir uns vor allem die Formen der Redewiedergabe, d. h. in welcher Form und aus welcher Perspektive heraus genau gesprochen wird.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noRot="1" noChangeAspect="1"/>
          </p:cNvSpPr>
          <p:nvPr>
            <p:ph type="sldImg"/>
          </p:nvPr>
        </p:nvSpPr>
        <p:spPr>
          <a:prstGeom prst="rect">
            <a:avLst/>
          </a:prstGeom>
        </p:spPr>
        <p:txBody>
          <a:bodyPr/>
          <a:lstStyle/>
          <a:p>
            <a:endParaRPr/>
          </a:p>
        </p:txBody>
      </p:sp>
      <p:sp>
        <p:nvSpPr>
          <p:cNvPr id="194" name="Shape 194"/>
          <p:cNvSpPr>
            <a:spLocks noGrp="1"/>
          </p:cNvSpPr>
          <p:nvPr>
            <p:ph type="body" sz="quarter" idx="1"/>
          </p:nvPr>
        </p:nvSpPr>
        <p:spPr>
          <a:prstGeom prst="rect">
            <a:avLst/>
          </a:prstGeom>
        </p:spPr>
        <p:txBody>
          <a:bodyPr/>
          <a:lstStyle/>
          <a:p>
            <a:r>
              <a:t>In den folgenden Modellen behandeln wir stets die Frage nach dem Verhältnis vom Erzähler zur Figur, die sieht bzw. spricht. Darüber hinaus beschäftigen wir uns mit der Sichtweise der Erzählinstanz. </a:t>
            </a:r>
          </a:p>
          <a:p>
            <a:r>
              <a:t>Bei der Nullfokalisierung überschreitet der Erzähler die Wahrnehmungsperspektive der erlebenden Figuren, er weiß also mehr als diese und hat so eine „Übersicht“ über den Ablauf der Ereignisse. Wir kennen alle den so genannten „allwissenden Erzähler“; diesen können wir unter diesem Typ einordnen.  </a:t>
            </a:r>
          </a:p>
          <a:p>
            <a:r>
              <a:t>Bei der internen Fokalisierung befinden sich Erzähler und Figur ungefähr auf einer Ebene. Wir können uns in die Person sehr gut hineinversetzen und sehen die Szene mit ihren Augen. Der Erzähler sagt nicht mehr, als die Figur weiß. </a:t>
            </a:r>
          </a:p>
          <a:p>
            <a:r>
              <a:t>Bei der externen Fokalisierung berichtet der Erzähler nichts vom Innenleben der Figuren, er bleibt sozusagen „objektiv“, schaut sich die Szene sozusagen von außen an, sagt dementsprechend weniger, als die Figur weiß.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a:spLocks noGrp="1" noRot="1" noChangeAspect="1"/>
          </p:cNvSpPr>
          <p:nvPr>
            <p:ph type="sldImg"/>
          </p:nvPr>
        </p:nvSpPr>
        <p:spPr>
          <a:prstGeom prst="rect">
            <a:avLst/>
          </a:prstGeom>
        </p:spPr>
        <p:txBody>
          <a:bodyPr/>
          <a:lstStyle/>
          <a:p>
            <a:endParaRPr/>
          </a:p>
        </p:txBody>
      </p:sp>
      <p:sp>
        <p:nvSpPr>
          <p:cNvPr id="210" name="Shape 210"/>
          <p:cNvSpPr>
            <a:spLocks noGrp="1"/>
          </p:cNvSpPr>
          <p:nvPr>
            <p:ph type="body" sz="quarter" idx="1"/>
          </p:nvPr>
        </p:nvSpPr>
        <p:spPr>
          <a:prstGeom prst="rect">
            <a:avLst/>
          </a:prstGeom>
        </p:spPr>
        <p:txBody>
          <a:bodyPr/>
          <a:lstStyle/>
          <a:p>
            <a:r>
              <a:t>Eine weitere Möglichkeit, die Perspektive der handelnden Figuren in einer Erzählung darzustellen, sind die beiden Instanzen „explizit“ und „implizit“. </a:t>
            </a:r>
          </a:p>
          <a:p>
            <a:r>
              <a:t>Bei der expliziten Fokalisierung können wir durch bestimmte Marker sofort erkennen, wer hier „sehend“ ist. Diese Marker werden durch Verben der Wahrnehmung gesetzt. </a:t>
            </a:r>
          </a:p>
          <a:p>
            <a:r>
              <a:t>Etwas vertrackter wird bei der impliziten Fokalisierung, die ohne textuelle Marker auskommt. Man muss aus dem Kontext herausarbeiten, inwiefern fokalisiert wird bzw. wer die sehende Instanz ist. </a:t>
            </a:r>
          </a:p>
          <a:p>
            <a:r>
              <a:t>Wir werden uns dazu gleich ein Beispiel anschauen.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noRot="1" noChangeAspect="1"/>
          </p:cNvSpPr>
          <p:nvPr>
            <p:ph type="sldImg"/>
          </p:nvPr>
        </p:nvSpPr>
        <p:spPr>
          <a:prstGeom prst="rect">
            <a:avLst/>
          </a:prstGeom>
        </p:spPr>
        <p:txBody>
          <a:bodyPr/>
          <a:lstStyle/>
          <a:p>
            <a:endParaRPr/>
          </a:p>
        </p:txBody>
      </p:sp>
      <p:sp>
        <p:nvSpPr>
          <p:cNvPr id="241" name="Shape 241"/>
          <p:cNvSpPr>
            <a:spLocks noGrp="1"/>
          </p:cNvSpPr>
          <p:nvPr>
            <p:ph type="body" sz="quarter" idx="1"/>
          </p:nvPr>
        </p:nvSpPr>
        <p:spPr>
          <a:prstGeom prst="rect">
            <a:avLst/>
          </a:prstGeom>
        </p:spPr>
        <p:txBody>
          <a:bodyPr/>
          <a:lstStyle/>
          <a:p>
            <a:r>
              <a:t>Zuvor wollen wir uns aber noch die stimmliche Seite der Fokalisierung kümmern. Es geht hier nun um die Frage „Wer spricht?“ </a:t>
            </a:r>
          </a:p>
          <a:p>
            <a:r>
              <a:t>In der Figurenrede können wir folgende Formen unterscheiden. Zuerst die </a:t>
            </a:r>
            <a:r>
              <a:rPr b="1"/>
              <a:t>wörtliche Rede:</a:t>
            </a:r>
            <a:r>
              <a:t> „Soll ich mitkommen?“, fragte Peter. Dann den </a:t>
            </a:r>
            <a:r>
              <a:rPr b="1"/>
              <a:t>Redebericht: </a:t>
            </a:r>
            <a:r>
              <a:t>Peter stellte eine Frage. Eine </a:t>
            </a:r>
            <a:r>
              <a:rPr b="1"/>
              <a:t>erlebte Rede:</a:t>
            </a:r>
            <a:r>
              <a:t> Sollte er mitkommen? Peter war unschlüssig. Ein weitere Form ist der </a:t>
            </a:r>
            <a:r>
              <a:rPr b="1"/>
              <a:t>Gedankenbericht:</a:t>
            </a:r>
            <a:r>
              <a:t> Peter dachte nach. Und zum Schluss die </a:t>
            </a:r>
            <a:r>
              <a:rPr b="1"/>
              <a:t>indirekte Rede: </a:t>
            </a:r>
            <a:r>
              <a:t>Peter fragte unschlüssig, ob er mitkommen sollte. </a:t>
            </a:r>
          </a:p>
          <a:p>
            <a:r>
              <a:t>Die narrative Distanz, d. h. das Verhältnis von Erzähler und sprechender Figur nimmt in der Regel von der wörtlichen zur indirekten Rede hin zu. Je nach Erzählung kann aber auch in der indirekten Rede eine relativ geringe Distanz erzielt werden.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noRot="1" noChangeAspect="1"/>
          </p:cNvSpPr>
          <p:nvPr>
            <p:ph type="sldImg"/>
          </p:nvPr>
        </p:nvSpPr>
        <p:spPr>
          <a:prstGeom prst="rect">
            <a:avLst/>
          </a:prstGeom>
        </p:spPr>
        <p:txBody>
          <a:bodyPr/>
          <a:lstStyle/>
          <a:p>
            <a:endParaRPr/>
          </a:p>
        </p:txBody>
      </p:sp>
      <p:sp>
        <p:nvSpPr>
          <p:cNvPr id="266" name="Shape 266"/>
          <p:cNvSpPr>
            <a:spLocks noGrp="1"/>
          </p:cNvSpPr>
          <p:nvPr>
            <p:ph type="body" sz="quarter" idx="1"/>
          </p:nvPr>
        </p:nvSpPr>
        <p:spPr>
          <a:prstGeom prst="rect">
            <a:avLst/>
          </a:prstGeom>
        </p:spPr>
        <p:txBody>
          <a:bodyPr/>
          <a:lstStyle/>
          <a:p>
            <a:r>
              <a:t>Schauen wir uns nun ein Beispiel an. Der Text stammt aus Ovids Metamorphosen, genauer gesagt aus dem 3. Buch. Gleich zu Beginn des 3. Buches lernen wir Kadmos kennen, der mit seinen Gefährten die geraubte Königstochter Europa suchen soll. Sie landen schließlich in einem Wald. Kadmos beauftragt seine Gefährten nach Wasser zu suchen. Als die Gefährten nicht zurückkommen (sie wurden von einem Drachen getötet), macht sich Kadmos auf die Suche nach ihnen. </a:t>
            </a:r>
          </a:p>
          <a:p>
            <a:r>
              <a:t>Hier setzt unser Textabschnitt ein. Am besten halten Sie das Video jetzt kurz an und lesen sich die deutsche Übersetzung des Textes durch. </a:t>
            </a:r>
          </a:p>
          <a:p>
            <a:r>
              <a:t>Machen wir uns nun an die Analyse. Das Zusammentreffen von Kadmos und dem Drachen ist intern fokalisiert, d. h. der Erzähler und Kadmos befinden sich ungefähr auf einer Ebene. Wir sehen die Szene mit Kadmos’ Augen. Die Marker der expliziten Fokalisierung sind „miratur“ (V. 51) und „vidit“ (V. 55). Die Verben der Bewegung, die in diesem Text auftauchen (vestigat, intravit) werden implizit verwendet. Wir können uns aber die Perspektive der Szene auch ohne Marker sehr gut vorstellen. Gegen Ende des Abschnitts wendet sich Kadmos an den Drachen und spricht ihn direkt an. Wir haben hier eine wörtliche Rede, die für eine geringe narrative Distanz sorgt. Wir können uns dadurch sehr gut in die Szene hineinversetzen und uns auch sehr gut vorstellen, wie Kadmos vor dem Drachen steht und ihm diese Worte entgegenwirft.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noRot="1" noChangeAspect="1"/>
          </p:cNvSpPr>
          <p:nvPr>
            <p:ph type="sldImg"/>
          </p:nvPr>
        </p:nvSpPr>
        <p:spPr>
          <a:prstGeom prst="rect">
            <a:avLst/>
          </a:prstGeom>
        </p:spPr>
        <p:txBody>
          <a:bodyPr/>
          <a:lstStyle/>
          <a:p>
            <a:endParaRPr/>
          </a:p>
        </p:txBody>
      </p:sp>
      <p:sp>
        <p:nvSpPr>
          <p:cNvPr id="274" name="Shape 274"/>
          <p:cNvSpPr>
            <a:spLocks noGrp="1"/>
          </p:cNvSpPr>
          <p:nvPr>
            <p:ph type="body" sz="quarter" idx="1"/>
          </p:nvPr>
        </p:nvSpPr>
        <p:spPr>
          <a:prstGeom prst="rect">
            <a:avLst/>
          </a:prstGeom>
        </p:spPr>
        <p:txBody>
          <a:bodyPr/>
          <a:lstStyle/>
          <a:p>
            <a:r>
              <a:t>Herzlichen Dank für Ihre Aufmerksamkeit!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amp; Untertitel">
    <p:spTree>
      <p:nvGrpSpPr>
        <p:cNvPr id="1" name=""/>
        <p:cNvGrpSpPr/>
        <p:nvPr/>
      </p:nvGrpSpPr>
      <p:grpSpPr>
        <a:xfrm>
          <a:off x="0" y="0"/>
          <a:ext cx="0" cy="0"/>
          <a:chOff x="0" y="0"/>
          <a:chExt cx="0" cy="0"/>
        </a:xfrm>
      </p:grpSpPr>
      <p:sp>
        <p:nvSpPr>
          <p:cNvPr id="11" name="Titeltext"/>
          <p:cNvSpPr txBox="1">
            <a:spLocks noGrp="1"/>
          </p:cNvSpPr>
          <p:nvPr>
            <p:ph type="title"/>
          </p:nvPr>
        </p:nvSpPr>
        <p:spPr>
          <a:xfrm>
            <a:off x="1270000" y="1638300"/>
            <a:ext cx="10464800" cy="3302000"/>
          </a:xfrm>
          <a:prstGeom prst="rect">
            <a:avLst/>
          </a:prstGeom>
        </p:spPr>
        <p:txBody>
          <a:bodyPr anchor="b"/>
          <a:lstStyle/>
          <a:p>
            <a:r>
              <a:t>Titeltext</a:t>
            </a:r>
          </a:p>
        </p:txBody>
      </p:sp>
      <p:sp>
        <p:nvSpPr>
          <p:cNvPr id="12" name="Textebene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–Christian Bauer</a:t>
            </a:r>
          </a:p>
        </p:txBody>
      </p:sp>
      <p:sp>
        <p:nvSpPr>
          <p:cNvPr id="94" name="„Zitat hier eingeben.“"/>
          <p:cNvSpPr txBox="1">
            <a:spLocks noGrp="1"/>
          </p:cNvSpPr>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532241774_2880x1920.jpeg"/>
          <p:cNvSpPr>
            <a:spLocks noGrp="1"/>
          </p:cNvSpPr>
          <p:nvPr>
            <p:ph type="pic" idx="21"/>
          </p:nvPr>
        </p:nvSpPr>
        <p:spPr>
          <a:xfrm>
            <a:off x="-1308100" y="-50800"/>
            <a:ext cx="14782800" cy="9855200"/>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ur Titel">
    <p:bg>
      <p:bgPr>
        <a:solidFill>
          <a:srgbClr val="FFF5F2"/>
        </a:solidFill>
        <a:effectLst/>
      </p:bgPr>
    </p:bg>
    <p:spTree>
      <p:nvGrpSpPr>
        <p:cNvPr id="1" name=""/>
        <p:cNvGrpSpPr/>
        <p:nvPr/>
      </p:nvGrpSpPr>
      <p:grpSpPr>
        <a:xfrm>
          <a:off x="0" y="0"/>
          <a:ext cx="0" cy="0"/>
          <a:chOff x="0" y="0"/>
          <a:chExt cx="0" cy="0"/>
        </a:xfrm>
      </p:grpSpPr>
      <p:sp>
        <p:nvSpPr>
          <p:cNvPr id="11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19" name="Folientitel"/>
          <p:cNvSpPr txBox="1">
            <a:spLocks noGrp="1"/>
          </p:cNvSpPr>
          <p:nvPr>
            <p:ph type="title" hasCustomPrompt="1"/>
          </p:nvPr>
        </p:nvSpPr>
        <p:spPr>
          <a:xfrm>
            <a:off x="1117600" y="901700"/>
            <a:ext cx="10769600" cy="1181100"/>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20"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el &amp; Punkte">
    <p:bg>
      <p:bgPr>
        <a:solidFill>
          <a:srgbClr val="FFF5F2"/>
        </a:solidFill>
        <a:effectLst/>
      </p:bgPr>
    </p:bg>
    <p:spTree>
      <p:nvGrpSpPr>
        <p:cNvPr id="1" name=""/>
        <p:cNvGrpSpPr/>
        <p:nvPr/>
      </p:nvGrpSpPr>
      <p:grpSpPr>
        <a:xfrm>
          <a:off x="0" y="0"/>
          <a:ext cx="0" cy="0"/>
          <a:chOff x="0" y="0"/>
          <a:chExt cx="0" cy="0"/>
        </a:xfrm>
      </p:grpSpPr>
      <p:sp>
        <p:nvSpPr>
          <p:cNvPr id="127" name="Linie"/>
          <p:cNvSpPr/>
          <p:nvPr/>
        </p:nvSpPr>
        <p:spPr>
          <a:xfrm>
            <a:off x="508000" y="698500"/>
            <a:ext cx="11986199" cy="0"/>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8" name="Linie"/>
          <p:cNvSpPr/>
          <p:nvPr/>
        </p:nvSpPr>
        <p:spPr>
          <a:xfrm>
            <a:off x="508000" y="8989059"/>
            <a:ext cx="11986199" cy="1"/>
          </a:xfrm>
          <a:prstGeom prst="line">
            <a:avLst/>
          </a:prstGeom>
          <a:ln w="76200">
            <a:solidFill>
              <a:srgbClr val="443658"/>
            </a:solidFill>
            <a:miter lim="400000"/>
          </a:ln>
        </p:spPr>
        <p:txBody>
          <a:bodyPr lIns="0" tIns="0" rIns="0" bIns="0" anchor="ctr"/>
          <a:lstStyle/>
          <a:p>
            <a:pPr defTabSz="825500">
              <a:defRPr b="0">
                <a:latin typeface="Avenir Next Medium"/>
                <a:ea typeface="Avenir Next Medium"/>
                <a:cs typeface="Avenir Next Medium"/>
                <a:sym typeface="Avenir Next Medium"/>
              </a:defRPr>
            </a:pPr>
            <a:endParaRPr/>
          </a:p>
        </p:txBody>
      </p:sp>
      <p:sp>
        <p:nvSpPr>
          <p:cNvPr id="129" name="Folientitel"/>
          <p:cNvSpPr txBox="1">
            <a:spLocks noGrp="1"/>
          </p:cNvSpPr>
          <p:nvPr>
            <p:ph type="title" hasCustomPrompt="1"/>
          </p:nvPr>
        </p:nvSpPr>
        <p:spPr>
          <a:xfrm>
            <a:off x="1117562" y="901700"/>
            <a:ext cx="10769676" cy="1183154"/>
          </a:xfrm>
          <a:prstGeom prst="rect">
            <a:avLst/>
          </a:prstGeom>
        </p:spPr>
        <p:txBody>
          <a:bodyPr anchor="t"/>
          <a:lstStyle>
            <a:lvl1pPr defTabSz="415431">
              <a:lnSpc>
                <a:spcPct val="90000"/>
              </a:lnSpc>
              <a:defRPr sz="6400" b="1" cap="all" spc="64">
                <a:solidFill>
                  <a:srgbClr val="5B516A"/>
                </a:solidFill>
                <a:latin typeface="Avenir Next Regular"/>
                <a:ea typeface="Avenir Next Regular"/>
                <a:cs typeface="Avenir Next Regular"/>
                <a:sym typeface="Avenir Next Regular"/>
              </a:defRPr>
            </a:lvl1pPr>
          </a:lstStyle>
          <a:p>
            <a:r>
              <a:t>Folientitel</a:t>
            </a:r>
          </a:p>
        </p:txBody>
      </p:sp>
      <p:sp>
        <p:nvSpPr>
          <p:cNvPr id="130" name="Textebene 1…"/>
          <p:cNvSpPr txBox="1">
            <a:spLocks noGrp="1"/>
          </p:cNvSpPr>
          <p:nvPr>
            <p:ph type="body" idx="1" hasCustomPrompt="1"/>
          </p:nvPr>
        </p:nvSpPr>
        <p:spPr>
          <a:xfrm>
            <a:off x="1117562" y="3061779"/>
            <a:ext cx="10769676" cy="4771619"/>
          </a:xfrm>
          <a:prstGeom prst="rect">
            <a:avLst/>
          </a:prstGeom>
        </p:spPr>
        <p:txBody>
          <a:bodyPr anchor="t"/>
          <a:lstStyle>
            <a:lvl1pPr marL="4064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1pPr>
            <a:lvl2pPr marL="8128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2pPr>
            <a:lvl3pPr marL="12192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3pPr>
            <a:lvl4pPr marL="16256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4pPr>
            <a:lvl5pPr marL="2032000" indent="-406400" defTabSz="252871">
              <a:spcBef>
                <a:spcPts val="2400"/>
              </a:spcBef>
              <a:buSzPct val="100000"/>
              <a:buBlip>
                <a:blip r:embed="rId2"/>
              </a:buBlip>
              <a:defRPr sz="2400" b="1" spc="24">
                <a:solidFill>
                  <a:srgbClr val="1A5C71"/>
                </a:solidFill>
                <a:latin typeface="Avenir Next Regular"/>
                <a:ea typeface="Avenir Next Regular"/>
                <a:cs typeface="Avenir Next Regular"/>
                <a:sym typeface="Avenir Next Regular"/>
              </a:defRPr>
            </a:lvl5pPr>
          </a:lstStyle>
          <a:p>
            <a:r>
              <a:t>Text für Folienpunkt</a:t>
            </a:r>
          </a:p>
          <a:p>
            <a:pPr lvl="1"/>
            <a:endParaRPr/>
          </a:p>
          <a:p>
            <a:pPr lvl="2"/>
            <a:endParaRPr/>
          </a:p>
          <a:p>
            <a:pPr lvl="3"/>
            <a:endParaRPr/>
          </a:p>
          <a:p>
            <a:pPr lvl="4"/>
            <a:endParaRPr/>
          </a:p>
        </p:txBody>
      </p:sp>
      <p:sp>
        <p:nvSpPr>
          <p:cNvPr id="131" name="Foliennummer"/>
          <p:cNvSpPr txBox="1">
            <a:spLocks noGrp="1"/>
          </p:cNvSpPr>
          <p:nvPr>
            <p:ph type="sldNum" sz="quarter" idx="2"/>
          </p:nvPr>
        </p:nvSpPr>
        <p:spPr>
          <a:xfrm>
            <a:off x="6342888" y="9053321"/>
            <a:ext cx="327661" cy="342901"/>
          </a:xfrm>
          <a:prstGeom prst="rect">
            <a:avLst/>
          </a:prstGeom>
        </p:spPr>
        <p:txBody>
          <a:bodyPr anchor="b"/>
          <a:lstStyle>
            <a:lvl1pPr defTabSz="252871">
              <a:defRPr sz="1400" spc="28">
                <a:solidFill>
                  <a:srgbClr val="5E5E5E"/>
                </a:solidFill>
                <a:latin typeface="Avenir Next Regular"/>
                <a:ea typeface="Avenir Next Regular"/>
                <a:cs typeface="Avenir Next Regular"/>
                <a:sym typeface="Avenir Next Regular"/>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532241774_2880x1920.jpeg"/>
          <p:cNvSpPr>
            <a:spLocks noGrp="1"/>
          </p:cNvSpPr>
          <p:nvPr>
            <p:ph type="pic" idx="21"/>
          </p:nvPr>
        </p:nvSpPr>
        <p:spPr>
          <a:xfrm>
            <a:off x="1625600" y="374650"/>
            <a:ext cx="9753600" cy="6502400"/>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1270000" y="6718300"/>
            <a:ext cx="10464800" cy="1422400"/>
          </a:xfrm>
          <a:prstGeom prst="rect">
            <a:avLst/>
          </a:prstGeom>
        </p:spPr>
        <p:txBody>
          <a:bodyPr anchor="b"/>
          <a:lstStyle/>
          <a:p>
            <a:r>
              <a:t>Titeltext</a:t>
            </a:r>
          </a:p>
        </p:txBody>
      </p:sp>
      <p:sp>
        <p:nvSpPr>
          <p:cNvPr id="22" name="Textebene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p:nvPr>
        </p:nvSpPr>
        <p:spPr>
          <a:xfrm>
            <a:off x="1270000" y="3225800"/>
            <a:ext cx="10464800" cy="3302000"/>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532204087_1355x1355.jpeg"/>
          <p:cNvSpPr>
            <a:spLocks noGrp="1"/>
          </p:cNvSpPr>
          <p:nvPr>
            <p:ph type="pic" idx="21"/>
          </p:nvPr>
        </p:nvSpPr>
        <p:spPr>
          <a:xfrm>
            <a:off x="6375400" y="635000"/>
            <a:ext cx="8216900" cy="8216900"/>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952500" y="635000"/>
            <a:ext cx="5334000" cy="3987800"/>
          </a:xfrm>
          <a:prstGeom prst="rect">
            <a:avLst/>
          </a:prstGeom>
        </p:spPr>
        <p:txBody>
          <a:bodyPr anchor="b"/>
          <a:lstStyle>
            <a:lvl1pPr>
              <a:defRPr sz="6000"/>
            </a:lvl1pPr>
          </a:lstStyle>
          <a:p>
            <a:r>
              <a:t>Titeltext</a:t>
            </a:r>
          </a:p>
        </p:txBody>
      </p:sp>
      <p:sp>
        <p:nvSpPr>
          <p:cNvPr id="40" name="Textebene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Punkt">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 &amp; Foto">
    <p:spTree>
      <p:nvGrpSpPr>
        <p:cNvPr id="1" name=""/>
        <p:cNvGrpSpPr/>
        <p:nvPr/>
      </p:nvGrpSpPr>
      <p:grpSpPr>
        <a:xfrm>
          <a:off x="0" y="0"/>
          <a:ext cx="0" cy="0"/>
          <a:chOff x="0" y="0"/>
          <a:chExt cx="0" cy="0"/>
        </a:xfrm>
      </p:grpSpPr>
      <p:sp>
        <p:nvSpPr>
          <p:cNvPr id="65" name="532205080_1647x1098.jpeg"/>
          <p:cNvSpPr>
            <a:spLocks noGrp="1"/>
          </p:cNvSpPr>
          <p:nvPr>
            <p:ph type="pic" idx="21"/>
          </p:nvPr>
        </p:nvSpPr>
        <p:spPr>
          <a:xfrm>
            <a:off x="3810000" y="2590800"/>
            <a:ext cx="9429750" cy="6286500"/>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Textebene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p:nvPr>
        </p:nvSpPr>
        <p:spPr>
          <a:xfrm>
            <a:off x="952500" y="1270000"/>
            <a:ext cx="11099800" cy="7213600"/>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532205080_1647x1098.jpeg"/>
          <p:cNvSpPr>
            <a:spLocks noGrp="1"/>
          </p:cNvSpPr>
          <p:nvPr>
            <p:ph type="pic" sz="quarter" idx="21"/>
          </p:nvPr>
        </p:nvSpPr>
        <p:spPr>
          <a:xfrm>
            <a:off x="6556375" y="5092700"/>
            <a:ext cx="5657850" cy="3771900"/>
          </a:xfrm>
          <a:prstGeom prst="rect">
            <a:avLst/>
          </a:prstGeom>
        </p:spPr>
        <p:txBody>
          <a:bodyPr lIns="91439" tIns="45719" rIns="91439" bIns="45719" anchor="t">
            <a:noAutofit/>
          </a:bodyPr>
          <a:lstStyle/>
          <a:p>
            <a:endParaRPr/>
          </a:p>
        </p:txBody>
      </p:sp>
      <p:sp>
        <p:nvSpPr>
          <p:cNvPr id="84" name="532204087_1355x1355.jpeg"/>
          <p:cNvSpPr>
            <a:spLocks noGrp="1"/>
          </p:cNvSpPr>
          <p:nvPr>
            <p:ph type="pic" sz="half" idx="22"/>
          </p:nvPr>
        </p:nvSpPr>
        <p:spPr>
          <a:xfrm>
            <a:off x="6718300" y="749300"/>
            <a:ext cx="5334000" cy="5334000"/>
          </a:xfrm>
          <a:prstGeom prst="rect">
            <a:avLst/>
          </a:prstGeom>
        </p:spPr>
        <p:txBody>
          <a:bodyPr lIns="91439" tIns="45719" rIns="91439" bIns="45719" anchor="t">
            <a:noAutofit/>
          </a:bodyPr>
          <a:lstStyle/>
          <a:p>
            <a:endParaRPr/>
          </a:p>
        </p:txBody>
      </p:sp>
      <p:sp>
        <p:nvSpPr>
          <p:cNvPr id="85" name="532241774_2880x1920.jpeg"/>
          <p:cNvSpPr>
            <a:spLocks noGrp="1"/>
          </p:cNvSpPr>
          <p:nvPr>
            <p:ph type="pic" idx="23"/>
          </p:nvPr>
        </p:nvSpPr>
        <p:spPr>
          <a:xfrm>
            <a:off x="-2832100" y="889000"/>
            <a:ext cx="11963400" cy="7975600"/>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Titeltext</a:t>
            </a:r>
          </a:p>
        </p:txBody>
      </p:sp>
      <p:sp>
        <p:nvSpPr>
          <p:cNvPr id="3" name="Textebene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sp>
        <p:nvSpPr>
          <p:cNvPr id="140" name="RAUM"/>
          <p:cNvSpPr txBox="1"/>
          <p:nvPr/>
        </p:nvSpPr>
        <p:spPr>
          <a:xfrm rot="20820000">
            <a:off x="3043461" y="3224602"/>
            <a:ext cx="2061846" cy="965201"/>
          </a:xfrm>
          <a:prstGeom prst="rect">
            <a:avLst/>
          </a:prstGeom>
          <a:solidFill>
            <a:srgbClr val="E4E942"/>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RAUM</a:t>
            </a:r>
          </a:p>
        </p:txBody>
      </p:sp>
      <p:sp>
        <p:nvSpPr>
          <p:cNvPr id="141" name="ZEIT"/>
          <p:cNvSpPr txBox="1"/>
          <p:nvPr/>
        </p:nvSpPr>
        <p:spPr>
          <a:xfrm rot="600000">
            <a:off x="8599804" y="3125697"/>
            <a:ext cx="1473836" cy="965201"/>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ZEIT</a:t>
            </a:r>
          </a:p>
        </p:txBody>
      </p:sp>
      <p:sp>
        <p:nvSpPr>
          <p:cNvPr id="142" name="FIGUREN"/>
          <p:cNvSpPr txBox="1"/>
          <p:nvPr/>
        </p:nvSpPr>
        <p:spPr>
          <a:xfrm rot="660000">
            <a:off x="1335405" y="6215026"/>
            <a:ext cx="2947036" cy="965201"/>
          </a:xfrm>
          <a:prstGeom prst="rect">
            <a:avLst/>
          </a:prstGeom>
          <a:solidFill>
            <a:srgbClr val="B5D0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FIGUREN</a:t>
            </a:r>
          </a:p>
        </p:txBody>
      </p:sp>
      <p:sp>
        <p:nvSpPr>
          <p:cNvPr id="143" name="FOKALISIERUNG"/>
          <p:cNvSpPr txBox="1"/>
          <p:nvPr/>
        </p:nvSpPr>
        <p:spPr>
          <a:xfrm rot="21060000">
            <a:off x="6783705" y="6078286"/>
            <a:ext cx="5305426" cy="965201"/>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5000">
                <a:latin typeface="Avenir Next Regular"/>
                <a:ea typeface="Avenir Next Regular"/>
                <a:cs typeface="Avenir Next Regular"/>
                <a:sym typeface="Avenir Next Regular"/>
              </a:defRPr>
            </a:lvl1pPr>
          </a:lstStyle>
          <a:p>
            <a:r>
              <a:t>FOKALISIERUNG</a:t>
            </a:r>
          </a:p>
        </p:txBody>
      </p:sp>
      <p:sp>
        <p:nvSpPr>
          <p:cNvPr id="144" name="narratologische kategorien"/>
          <p:cNvSpPr txBox="1">
            <a:spLocks noGrp="1"/>
          </p:cNvSpPr>
          <p:nvPr>
            <p:ph type="title"/>
          </p:nvPr>
        </p:nvSpPr>
        <p:spPr>
          <a:xfrm>
            <a:off x="1117562" y="900747"/>
            <a:ext cx="10769676" cy="1183155"/>
          </a:xfrm>
          <a:prstGeom prst="rect">
            <a:avLst/>
          </a:prstGeom>
          <a:ln w="25400">
            <a:solidFill>
              <a:srgbClr val="5B516A"/>
            </a:solidFill>
          </a:ln>
        </p:spPr>
        <p:txBody>
          <a:bodyPr anchor="ctr"/>
          <a:lstStyle>
            <a:lvl1pPr defTabSz="315727">
              <a:defRPr sz="4864" spc="48"/>
            </a:lvl1pPr>
          </a:lstStyle>
          <a:p>
            <a:r>
              <a:t>narratologische kategorien</a:t>
            </a:r>
          </a:p>
        </p:txBody>
      </p:sp>
      <p:sp>
        <p:nvSpPr>
          <p:cNvPr id="145"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pic>
        <p:nvPicPr>
          <p:cNvPr id="14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47" name="narratologische kategorien"/>
          <p:cNvSpPr txBox="1"/>
          <p:nvPr/>
        </p:nvSpPr>
        <p:spPr>
          <a:xfrm>
            <a:off x="1117562" y="900747"/>
            <a:ext cx="10769676" cy="1183155"/>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defTabSz="315727">
              <a:lnSpc>
                <a:spcPct val="90000"/>
              </a:lnSpc>
              <a:defRPr sz="4864" cap="all" spc="48">
                <a:latin typeface="Avenir Next Regular"/>
                <a:ea typeface="Avenir Next Regular"/>
                <a:cs typeface="Avenir Next Regular"/>
                <a:sym typeface="Avenir Next Regular"/>
              </a:defRPr>
            </a:lvl1pPr>
          </a:lstStyle>
          <a:p>
            <a:r>
              <a:t>narratologische kategorien</a:t>
            </a:r>
          </a:p>
        </p:txBody>
      </p:sp>
      <p:pic>
        <p:nvPicPr>
          <p:cNvPr id="148" name="Oval Oval" descr="Oval Oval"/>
          <p:cNvPicPr>
            <a:picLocks/>
          </p:cNvPicPr>
          <p:nvPr/>
        </p:nvPicPr>
        <p:blipFill>
          <a:blip r:embed="rId4"/>
          <a:stretch>
            <a:fillRect/>
          </a:stretch>
        </p:blipFill>
        <p:spPr>
          <a:xfrm rot="21128282">
            <a:off x="5773365" y="5521598"/>
            <a:ext cx="7139801" cy="2173343"/>
          </a:xfrm>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48"/>
                                        </p:tgtEl>
                                        <p:attrNameLst>
                                          <p:attrName>style.visibility</p:attrName>
                                        </p:attrNameLst>
                                      </p:cBhvr>
                                      <p:to>
                                        <p:strVal val="visible"/>
                                      </p:to>
                                    </p:set>
                                    <p:animEffect transition="in" filter="dissolve">
                                      <p:cBhvr>
                                        <p:cTn id="7" dur="2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53"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54"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pic>
        <p:nvPicPr>
          <p:cNvPr id="155"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156" name="Fokalisierung = Perspektive"/>
          <p:cNvSpPr/>
          <p:nvPr/>
        </p:nvSpPr>
        <p:spPr>
          <a:xfrm>
            <a:off x="3911765" y="1104877"/>
            <a:ext cx="5181270" cy="1072469"/>
          </a:xfrm>
          <a:prstGeom prst="roundRect">
            <a:avLst>
              <a:gd name="adj" fmla="val 17763"/>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800">
                <a:latin typeface="Avenir Next Regular"/>
                <a:ea typeface="Avenir Next Regular"/>
                <a:cs typeface="Avenir Next Regular"/>
                <a:sym typeface="Avenir Next Regular"/>
              </a:defRPr>
            </a:lvl1pPr>
          </a:lstStyle>
          <a:p>
            <a:r>
              <a:t>Fokalisierung = Perspektive</a:t>
            </a:r>
          </a:p>
        </p:txBody>
      </p:sp>
      <p:sp>
        <p:nvSpPr>
          <p:cNvPr id="157" name="Wer sieht?"/>
          <p:cNvSpPr/>
          <p:nvPr/>
        </p:nvSpPr>
        <p:spPr>
          <a:xfrm>
            <a:off x="884729" y="3286577"/>
            <a:ext cx="4627267" cy="2304496"/>
          </a:xfrm>
          <a:prstGeom prst="roundRect">
            <a:avLst>
              <a:gd name="adj" fmla="val 10662"/>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4300">
                <a:solidFill>
                  <a:srgbClr val="FFFFFF"/>
                </a:solidFill>
                <a:latin typeface="Avenir Next Regular"/>
                <a:ea typeface="Avenir Next Regular"/>
                <a:cs typeface="Avenir Next Regular"/>
                <a:sym typeface="Avenir Next Regular"/>
              </a:defRPr>
            </a:lvl1pPr>
          </a:lstStyle>
          <a:p>
            <a:r>
              <a:t>Wer sieht?</a:t>
            </a:r>
          </a:p>
        </p:txBody>
      </p:sp>
      <p:sp>
        <p:nvSpPr>
          <p:cNvPr id="158" name="Wer spricht?"/>
          <p:cNvSpPr/>
          <p:nvPr/>
        </p:nvSpPr>
        <p:spPr>
          <a:xfrm>
            <a:off x="7492804" y="3286577"/>
            <a:ext cx="4627267" cy="2304496"/>
          </a:xfrm>
          <a:prstGeom prst="roundRect">
            <a:avLst>
              <a:gd name="adj" fmla="val 10662"/>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4300">
                <a:solidFill>
                  <a:srgbClr val="FFFFFF"/>
                </a:solidFill>
                <a:latin typeface="Avenir Next Regular"/>
                <a:ea typeface="Avenir Next Regular"/>
                <a:cs typeface="Avenir Next Regular"/>
                <a:sym typeface="Avenir Next Regular"/>
              </a:defRPr>
            </a:lvl1pPr>
          </a:lstStyle>
          <a:p>
            <a:r>
              <a:t>Wer spricht?</a:t>
            </a:r>
          </a:p>
        </p:txBody>
      </p:sp>
      <p:cxnSp>
        <p:nvCxnSpPr>
          <p:cNvPr id="159" name="Verbindungslinie"/>
          <p:cNvCxnSpPr>
            <a:cxnSpLocks/>
          </p:cNvCxnSpPr>
          <p:nvPr/>
        </p:nvCxnSpPr>
        <p:spPr>
          <a:xfrm flipH="1">
            <a:off x="5511996" y="4438824"/>
            <a:ext cx="2008871" cy="1"/>
          </a:xfrm>
          <a:prstGeom prst="straightConnector1">
            <a:avLst/>
          </a:prstGeom>
          <a:ln w="76200">
            <a:solidFill>
              <a:srgbClr val="000000"/>
            </a:solidFill>
            <a:miter lim="400000"/>
            <a:headEnd type="arrow"/>
            <a:tailEnd type="arrow"/>
          </a:ln>
        </p:spPr>
      </p:cxnSp>
      <p:sp>
        <p:nvSpPr>
          <p:cNvPr id="160"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159"/>
                                        </p:tgtEl>
                                        <p:attrNameLst>
                                          <p:attrName>style.visibility</p:attrName>
                                        </p:attrNameLst>
                                      </p:cBhvr>
                                      <p:to>
                                        <p:strVal val="visible"/>
                                      </p:to>
                                    </p:set>
                                    <p:animEffect transition="in" filter="dissolve">
                                      <p:cBhvr>
                                        <p:cTn id="19" dur="1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advAuto="0"/>
      <p:bldP spid="157" grpId="0" animBg="1" advAuto="0"/>
      <p:bldP spid="158" grpId="0" animBg="1" advAuto="0"/>
      <p:bldP spid="159"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64"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65"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pic>
        <p:nvPicPr>
          <p:cNvPr id="166"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167" name="drei Typen der Fokalisierung"/>
          <p:cNvSpPr txBox="1"/>
          <p:nvPr/>
        </p:nvSpPr>
        <p:spPr>
          <a:xfrm>
            <a:off x="1527018" y="2154555"/>
            <a:ext cx="8571485"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drei Typen der Fokalisierung</a:t>
            </a:r>
          </a:p>
        </p:txBody>
      </p:sp>
      <p:sp>
        <p:nvSpPr>
          <p:cNvPr id="168" name="A"/>
          <p:cNvSpPr txBox="1"/>
          <p:nvPr/>
        </p:nvSpPr>
        <p:spPr>
          <a:xfrm>
            <a:off x="538130" y="2154555"/>
            <a:ext cx="555055"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A</a:t>
            </a:r>
          </a:p>
        </p:txBody>
      </p:sp>
      <p:sp>
        <p:nvSpPr>
          <p:cNvPr id="169" name="zwei Fokalisierungsinstanzen"/>
          <p:cNvSpPr txBox="1"/>
          <p:nvPr/>
        </p:nvSpPr>
        <p:spPr>
          <a:xfrm>
            <a:off x="1527018" y="3762870"/>
            <a:ext cx="8571485"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zwei Fokalisierungsinstanzen</a:t>
            </a:r>
          </a:p>
        </p:txBody>
      </p:sp>
      <p:sp>
        <p:nvSpPr>
          <p:cNvPr id="170" name="B"/>
          <p:cNvSpPr txBox="1"/>
          <p:nvPr/>
        </p:nvSpPr>
        <p:spPr>
          <a:xfrm>
            <a:off x="536098" y="3740653"/>
            <a:ext cx="518479"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B</a:t>
            </a:r>
          </a:p>
        </p:txBody>
      </p:sp>
      <p:sp>
        <p:nvSpPr>
          <p:cNvPr id="171" name="Linie"/>
          <p:cNvSpPr/>
          <p:nvPr/>
        </p:nvSpPr>
        <p:spPr>
          <a:xfrm flipV="1">
            <a:off x="10741190" y="2599056"/>
            <a:ext cx="1" cy="1577118"/>
          </a:xfrm>
          <a:prstGeom prst="line">
            <a:avLst/>
          </a:prstGeom>
          <a:ln w="25400">
            <a:solidFill>
              <a:srgbClr val="000000"/>
            </a:solidFill>
            <a:miter lim="400000"/>
          </a:ln>
        </p:spPr>
        <p:txBody>
          <a:bodyPr lIns="50800" tIns="50800" rIns="50800" bIns="50800" anchor="ctr"/>
          <a:lstStyle/>
          <a:p>
            <a:endParaRPr/>
          </a:p>
        </p:txBody>
      </p:sp>
      <p:sp>
        <p:nvSpPr>
          <p:cNvPr id="172" name="Linie"/>
          <p:cNvSpPr/>
          <p:nvPr/>
        </p:nvSpPr>
        <p:spPr>
          <a:xfrm>
            <a:off x="10104852" y="2611755"/>
            <a:ext cx="651604" cy="1"/>
          </a:xfrm>
          <a:prstGeom prst="line">
            <a:avLst/>
          </a:prstGeom>
          <a:ln w="25400">
            <a:solidFill>
              <a:srgbClr val="000000"/>
            </a:solidFill>
            <a:miter lim="400000"/>
          </a:ln>
        </p:spPr>
        <p:txBody>
          <a:bodyPr lIns="50800" tIns="50800" rIns="50800" bIns="50800" anchor="ctr"/>
          <a:lstStyle/>
          <a:p>
            <a:endParaRPr/>
          </a:p>
        </p:txBody>
      </p:sp>
      <p:sp>
        <p:nvSpPr>
          <p:cNvPr id="173" name="Linie"/>
          <p:cNvSpPr/>
          <p:nvPr/>
        </p:nvSpPr>
        <p:spPr>
          <a:xfrm>
            <a:off x="10089587" y="4163473"/>
            <a:ext cx="651604" cy="1"/>
          </a:xfrm>
          <a:prstGeom prst="line">
            <a:avLst/>
          </a:prstGeom>
          <a:ln w="25400">
            <a:solidFill>
              <a:srgbClr val="000000"/>
            </a:solidFill>
            <a:miter lim="400000"/>
          </a:ln>
        </p:spPr>
        <p:txBody>
          <a:bodyPr lIns="50800" tIns="50800" rIns="50800" bIns="50800" anchor="ctr"/>
          <a:lstStyle/>
          <a:p>
            <a:endParaRPr/>
          </a:p>
        </p:txBody>
      </p:sp>
      <p:sp>
        <p:nvSpPr>
          <p:cNvPr id="174" name="Linie"/>
          <p:cNvSpPr/>
          <p:nvPr/>
        </p:nvSpPr>
        <p:spPr>
          <a:xfrm>
            <a:off x="10753890" y="3400314"/>
            <a:ext cx="297081" cy="1"/>
          </a:xfrm>
          <a:prstGeom prst="line">
            <a:avLst/>
          </a:prstGeom>
          <a:ln w="25400">
            <a:solidFill>
              <a:srgbClr val="000000"/>
            </a:solidFill>
            <a:miter lim="400000"/>
          </a:ln>
        </p:spPr>
        <p:txBody>
          <a:bodyPr lIns="50800" tIns="50800" rIns="50800" bIns="50800" anchor="ctr"/>
          <a:lstStyle/>
          <a:p>
            <a:endParaRPr/>
          </a:p>
        </p:txBody>
      </p:sp>
      <p:sp>
        <p:nvSpPr>
          <p:cNvPr id="175" name="Wer…"/>
          <p:cNvSpPr/>
          <p:nvPr/>
        </p:nvSpPr>
        <p:spPr>
          <a:xfrm>
            <a:off x="11057320" y="2918635"/>
            <a:ext cx="1525723"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solidFill>
                  <a:srgbClr val="FFFFFF"/>
                </a:solidFill>
                <a:latin typeface="Avenir Next Regular"/>
                <a:ea typeface="Avenir Next Regular"/>
                <a:cs typeface="Avenir Next Regular"/>
                <a:sym typeface="Avenir Next Regular"/>
              </a:defRPr>
            </a:pPr>
            <a:r>
              <a:t>Wer </a:t>
            </a:r>
          </a:p>
          <a:p>
            <a:pPr defTabSz="825500">
              <a:defRPr sz="2000">
                <a:solidFill>
                  <a:srgbClr val="FFFFFF"/>
                </a:solidFill>
                <a:latin typeface="Avenir Next Regular"/>
                <a:ea typeface="Avenir Next Regular"/>
                <a:cs typeface="Avenir Next Regular"/>
                <a:sym typeface="Avenir Next Regular"/>
              </a:defRPr>
            </a:pPr>
            <a:r>
              <a:t>sieht?</a:t>
            </a:r>
          </a:p>
        </p:txBody>
      </p:sp>
      <p:sp>
        <p:nvSpPr>
          <p:cNvPr id="176" name="Formen der Redewiedergabe"/>
          <p:cNvSpPr txBox="1"/>
          <p:nvPr/>
        </p:nvSpPr>
        <p:spPr>
          <a:xfrm>
            <a:off x="1527018" y="6107958"/>
            <a:ext cx="8537766"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Formen der Redewiedergabe</a:t>
            </a:r>
          </a:p>
        </p:txBody>
      </p:sp>
      <p:sp>
        <p:nvSpPr>
          <p:cNvPr id="177" name="C"/>
          <p:cNvSpPr txBox="1"/>
          <p:nvPr/>
        </p:nvSpPr>
        <p:spPr>
          <a:xfrm>
            <a:off x="529272" y="6107958"/>
            <a:ext cx="536195" cy="8890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500" spc="90">
                <a:latin typeface="Avenir Next Regular"/>
                <a:ea typeface="Avenir Next Regular"/>
                <a:cs typeface="Avenir Next Regular"/>
                <a:sym typeface="Avenir Next Regular"/>
              </a:defRPr>
            </a:lvl1pPr>
          </a:lstStyle>
          <a:p>
            <a:r>
              <a:t>C</a:t>
            </a:r>
          </a:p>
        </p:txBody>
      </p:sp>
      <p:sp>
        <p:nvSpPr>
          <p:cNvPr id="178" name="Linie"/>
          <p:cNvSpPr/>
          <p:nvPr/>
        </p:nvSpPr>
        <p:spPr>
          <a:xfrm>
            <a:off x="10071134" y="6563566"/>
            <a:ext cx="979837" cy="1"/>
          </a:xfrm>
          <a:prstGeom prst="line">
            <a:avLst/>
          </a:prstGeom>
          <a:ln w="25400">
            <a:solidFill>
              <a:srgbClr val="000000"/>
            </a:solidFill>
            <a:miter lim="400000"/>
          </a:ln>
        </p:spPr>
        <p:txBody>
          <a:bodyPr lIns="50800" tIns="50800" rIns="50800" bIns="50800" anchor="ctr"/>
          <a:lstStyle/>
          <a:p>
            <a:endParaRPr/>
          </a:p>
        </p:txBody>
      </p:sp>
      <p:sp>
        <p:nvSpPr>
          <p:cNvPr id="179" name="Wer spricht?"/>
          <p:cNvSpPr/>
          <p:nvPr/>
        </p:nvSpPr>
        <p:spPr>
          <a:xfrm>
            <a:off x="11057320" y="6044979"/>
            <a:ext cx="1525723"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Wer spricht?</a:t>
            </a:r>
          </a:p>
        </p:txBody>
      </p:sp>
      <p:sp>
        <p:nvSpPr>
          <p:cNvPr id="180"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6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6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70"/>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iterate>
                                    <p:tmAbs val="0"/>
                                  </p:iterate>
                                  <p:childTnLst>
                                    <p:set>
                                      <p:cBhvr>
                                        <p:cTn id="16" fill="hold"/>
                                        <p:tgtEl>
                                          <p:spTgt spid="1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1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177"/>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iterate>
                                    <p:tmAbs val="0"/>
                                  </p:iterate>
                                  <p:childTnLst>
                                    <p:set>
                                      <p:cBhvr>
                                        <p:cTn id="27" fill="hold"/>
                                        <p:tgtEl>
                                          <p:spTgt spid="17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p:tmAbs val="0"/>
                                  </p:iterate>
                                  <p:childTnLst>
                                    <p:set>
                                      <p:cBhvr>
                                        <p:cTn id="31" fill="hold"/>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advAuto="0"/>
      <p:bldP spid="168" grpId="0" animBg="1" advAuto="0"/>
      <p:bldP spid="169" grpId="0" animBg="1" advAuto="0"/>
      <p:bldP spid="170" grpId="0" animBg="1" advAuto="0"/>
      <p:bldP spid="175" grpId="0" animBg="1" advAuto="0"/>
      <p:bldP spid="176" grpId="0" animBg="1" advAuto="0"/>
      <p:bldP spid="177" grpId="0" animBg="1" advAuto="0"/>
      <p:bldP spid="179"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84"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85"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graphicFrame>
        <p:nvGraphicFramePr>
          <p:cNvPr id="186" name="Tabelle"/>
          <p:cNvGraphicFramePr/>
          <p:nvPr/>
        </p:nvGraphicFramePr>
        <p:xfrm>
          <a:off x="508000" y="2644802"/>
          <a:ext cx="11988799" cy="5740484"/>
        </p:xfrm>
        <a:graphic>
          <a:graphicData uri="http://schemas.openxmlformats.org/drawingml/2006/table">
            <a:tbl>
              <a:tblPr firstRow="1" firstCol="1">
                <a:tableStyleId>{4C3C2611-4C71-4FC5-86AE-919BDF0F9419}</a:tableStyleId>
              </a:tblPr>
              <a:tblGrid>
                <a:gridCol w="2997200">
                  <a:extLst>
                    <a:ext uri="{9D8B030D-6E8A-4147-A177-3AD203B41FA5}">
                      <a16:colId xmlns:a16="http://schemas.microsoft.com/office/drawing/2014/main" val="20000"/>
                    </a:ext>
                  </a:extLst>
                </a:gridCol>
                <a:gridCol w="3265834">
                  <a:extLst>
                    <a:ext uri="{9D8B030D-6E8A-4147-A177-3AD203B41FA5}">
                      <a16:colId xmlns:a16="http://schemas.microsoft.com/office/drawing/2014/main" val="20001"/>
                    </a:ext>
                  </a:extLst>
                </a:gridCol>
                <a:gridCol w="2238375">
                  <a:extLst>
                    <a:ext uri="{9D8B030D-6E8A-4147-A177-3AD203B41FA5}">
                      <a16:colId xmlns:a16="http://schemas.microsoft.com/office/drawing/2014/main" val="20002"/>
                    </a:ext>
                  </a:extLst>
                </a:gridCol>
                <a:gridCol w="3487390">
                  <a:extLst>
                    <a:ext uri="{9D8B030D-6E8A-4147-A177-3AD203B41FA5}">
                      <a16:colId xmlns:a16="http://schemas.microsoft.com/office/drawing/2014/main" val="20003"/>
                    </a:ext>
                  </a:extLst>
                </a:gridCol>
              </a:tblGrid>
              <a:tr h="953254">
                <a:tc>
                  <a:txBody>
                    <a:bodyPr/>
                    <a:lstStyle/>
                    <a:p>
                      <a:pPr defTabSz="914400">
                        <a:tabLst>
                          <a:tab pos="1663700" algn="l"/>
                        </a:tabLst>
                        <a:defRPr sz="1800" b="0">
                          <a:solidFill>
                            <a:srgbClr val="000000"/>
                          </a:solidFill>
                        </a:defRPr>
                      </a:pPr>
                      <a:r>
                        <a:rPr sz="2000" b="1">
                          <a:latin typeface="Avenir Next Regular"/>
                          <a:ea typeface="Avenir Next Regular"/>
                          <a:cs typeface="Avenir Next Regular"/>
                          <a:sym typeface="Avenir Next Regular"/>
                        </a:rPr>
                        <a:t>Typ</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Verhältnis</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Sichtweise</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914400">
                        <a:tabLst>
                          <a:tab pos="1663700" algn="l"/>
                        </a:tabLst>
                        <a:defRPr sz="1800" b="0">
                          <a:solidFill>
                            <a:srgbClr val="000000"/>
                          </a:solidFill>
                        </a:defRPr>
                      </a:pPr>
                      <a:r>
                        <a:rPr sz="2200" b="1">
                          <a:latin typeface="Avenir Next Regular"/>
                          <a:ea typeface="Avenir Next Regular"/>
                          <a:cs typeface="Avenir Next Regular"/>
                          <a:sym typeface="Avenir Next Regular"/>
                        </a:rPr>
                        <a:t>Erläuterung</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extLst>
                  <a:ext uri="{0D108BD9-81ED-4DB2-BD59-A6C34878D82A}">
                    <a16:rowId xmlns:a16="http://schemas.microsoft.com/office/drawing/2014/main" val="10000"/>
                  </a:ext>
                </a:extLst>
              </a:tr>
              <a:tr h="1603434">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Nullfokalisierung</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Erzähler &gt; Figur</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49580">
                        <a:defRPr sz="1800"/>
                      </a:pPr>
                      <a:r>
                        <a:rPr sz="2200">
                          <a:latin typeface="Avenir Next Regular"/>
                          <a:ea typeface="Avenir Next Regular"/>
                          <a:cs typeface="Avenir Next Regular"/>
                          <a:sym typeface="Avenir Next Regular"/>
                        </a:rPr>
                        <a:t>„Übersicht“</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Der Erzähler weiß bzw. sagt mehr als die Figuren.</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extLst>
                  <a:ext uri="{0D108BD9-81ED-4DB2-BD59-A6C34878D82A}">
                    <a16:rowId xmlns:a16="http://schemas.microsoft.com/office/drawing/2014/main" val="10001"/>
                  </a:ext>
                </a:extLst>
              </a:tr>
              <a:tr h="1591898">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interne Fokalisierung</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Erzähler ≈ Figur</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„Mitsicht“</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Der Erzähler sagt nicht mehr, als die Figur weiß.</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2"/>
                  </a:ext>
                </a:extLst>
              </a:tr>
              <a:tr h="1591898">
                <a:tc>
                  <a:txBody>
                    <a:bodyPr/>
                    <a:lstStyle/>
                    <a:p>
                      <a:pPr defTabSz="914400">
                        <a:defRPr sz="1800" b="0">
                          <a:solidFill>
                            <a:srgbClr val="000000"/>
                          </a:solidFill>
                        </a:defRPr>
                      </a:pPr>
                      <a:r>
                        <a:rPr sz="2000" b="1">
                          <a:latin typeface="Avenir Next Regular"/>
                          <a:ea typeface="Avenir Next Regular"/>
                          <a:cs typeface="Avenir Next Regular"/>
                          <a:sym typeface="Avenir Next Regular"/>
                        </a:rPr>
                        <a:t>externe Fokalisierung</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Erzähler &lt; Figur</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„Außensicht“</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914400">
                        <a:defRPr sz="1800"/>
                      </a:pPr>
                      <a:r>
                        <a:rPr sz="2200">
                          <a:latin typeface="Avenir Next Regular"/>
                          <a:ea typeface="Avenir Next Regular"/>
                          <a:cs typeface="Avenir Next Regular"/>
                          <a:sym typeface="Avenir Next Regular"/>
                        </a:rPr>
                        <a:t>Der Erzähler sagt weniger, als die Figur weiß. </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3"/>
                  </a:ext>
                </a:extLst>
              </a:tr>
            </a:tbl>
          </a:graphicData>
        </a:graphic>
      </p:graphicFrame>
      <p:sp>
        <p:nvSpPr>
          <p:cNvPr id="187" name="nach Genette aus Martínez/Scheffel 2019, S. 68"/>
          <p:cNvSpPr txBox="1"/>
          <p:nvPr/>
        </p:nvSpPr>
        <p:spPr>
          <a:xfrm>
            <a:off x="10089529" y="8548538"/>
            <a:ext cx="2404669"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nach Genette aus Martínez/Scheffel 2019, S. 68</a:t>
            </a:r>
          </a:p>
        </p:txBody>
      </p:sp>
      <p:pic>
        <p:nvPicPr>
          <p:cNvPr id="188"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189" name="drei Typen der Fokalisierung"/>
          <p:cNvSpPr txBox="1"/>
          <p:nvPr/>
        </p:nvSpPr>
        <p:spPr>
          <a:xfrm>
            <a:off x="1523618" y="1181191"/>
            <a:ext cx="923417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drei Typen der Fokalisierung</a:t>
            </a:r>
          </a:p>
        </p:txBody>
      </p:sp>
      <p:sp>
        <p:nvSpPr>
          <p:cNvPr id="190" name="A"/>
          <p:cNvSpPr txBox="1"/>
          <p:nvPr/>
        </p:nvSpPr>
        <p:spPr>
          <a:xfrm>
            <a:off x="514349" y="1181191"/>
            <a:ext cx="60261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A</a:t>
            </a:r>
          </a:p>
        </p:txBody>
      </p:sp>
      <p:sp>
        <p:nvSpPr>
          <p:cNvPr id="191" name="Wer…"/>
          <p:cNvSpPr/>
          <p:nvPr/>
        </p:nvSpPr>
        <p:spPr>
          <a:xfrm>
            <a:off x="11164441" y="1201162"/>
            <a:ext cx="1525723"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solidFill>
                  <a:srgbClr val="FFFFFF"/>
                </a:solidFill>
                <a:latin typeface="Avenir Next Regular"/>
                <a:ea typeface="Avenir Next Regular"/>
                <a:cs typeface="Avenir Next Regular"/>
                <a:sym typeface="Avenir Next Regular"/>
              </a:defRPr>
            </a:pPr>
            <a:r>
              <a:t>Wer </a:t>
            </a:r>
          </a:p>
          <a:p>
            <a:pPr defTabSz="825500">
              <a:defRPr sz="2000">
                <a:solidFill>
                  <a:srgbClr val="FFFFFF"/>
                </a:solidFill>
                <a:latin typeface="Avenir Next Regular"/>
                <a:ea typeface="Avenir Next Regular"/>
                <a:cs typeface="Avenir Next Regular"/>
                <a:sym typeface="Avenir Next Regular"/>
              </a:defRPr>
            </a:pPr>
            <a:r>
              <a:t>sieht?</a:t>
            </a:r>
          </a:p>
        </p:txBody>
      </p:sp>
      <p:sp>
        <p:nvSpPr>
          <p:cNvPr id="192"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9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8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8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iterate>
                                    <p:tmAbs val="0"/>
                                  </p:iterate>
                                  <p:childTnLst>
                                    <p:set>
                                      <p:cBhvr>
                                        <p:cTn id="17" fill="hold"/>
                                        <p:tgtEl>
                                          <p:spTgt spid="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advAuto="0"/>
      <p:bldP spid="189" grpId="0" animBg="1" advAuto="0"/>
      <p:bldP spid="190" grpId="0" animBg="1" advAuto="0"/>
      <p:bldP spid="191"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196"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197"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sp>
        <p:nvSpPr>
          <p:cNvPr id="198" name="nach Wagner aus Polleichtner 2020, S. 41"/>
          <p:cNvSpPr txBox="1"/>
          <p:nvPr/>
        </p:nvSpPr>
        <p:spPr>
          <a:xfrm>
            <a:off x="10233140" y="8548538"/>
            <a:ext cx="2117447" cy="241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800" b="0" spc="16">
                <a:latin typeface="Avenir Next Medium"/>
                <a:ea typeface="Avenir Next Medium"/>
                <a:cs typeface="Avenir Next Medium"/>
                <a:sym typeface="Avenir Next Medium"/>
              </a:defRPr>
            </a:lvl1pPr>
          </a:lstStyle>
          <a:p>
            <a:r>
              <a:t>nach Wagner aus Polleichtner 2020, S. 41</a:t>
            </a:r>
          </a:p>
        </p:txBody>
      </p:sp>
      <p:sp>
        <p:nvSpPr>
          <p:cNvPr id="199" name="Fokalisierung"/>
          <p:cNvSpPr txBox="1"/>
          <p:nvPr/>
        </p:nvSpPr>
        <p:spPr>
          <a:xfrm>
            <a:off x="4420227" y="2793086"/>
            <a:ext cx="462724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Fokalisierung </a:t>
            </a:r>
          </a:p>
        </p:txBody>
      </p:sp>
      <p:sp>
        <p:nvSpPr>
          <p:cNvPr id="200" name="explizite Fokalisierung…"/>
          <p:cNvSpPr/>
          <p:nvPr/>
        </p:nvSpPr>
        <p:spPr>
          <a:xfrm>
            <a:off x="1662539" y="5975682"/>
            <a:ext cx="3587564" cy="1945213"/>
          </a:xfrm>
          <a:prstGeom prst="roundRect">
            <a:avLst>
              <a:gd name="adj" fmla="val 9793"/>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explizite Fokalisierung</a:t>
            </a: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r>
              <a:t>mit „</a:t>
            </a:r>
            <a:r>
              <a:rPr b="1">
                <a:latin typeface="Avenir Next Regular"/>
                <a:ea typeface="Avenir Next Regular"/>
                <a:cs typeface="Avenir Next Regular"/>
                <a:sym typeface="Avenir Next Regular"/>
              </a:rPr>
              <a:t>Marker</a:t>
            </a:r>
            <a:r>
              <a:t>“ </a:t>
            </a:r>
          </a:p>
          <a:p>
            <a:pPr defTabSz="825500">
              <a:defRPr sz="2000" b="0">
                <a:latin typeface="Avenir Next Medium"/>
                <a:ea typeface="Avenir Next Medium"/>
                <a:cs typeface="Avenir Next Medium"/>
                <a:sym typeface="Avenir Next Medium"/>
              </a:defRPr>
            </a:pPr>
            <a:r>
              <a:t>(Verben der Wahrnehmung)</a:t>
            </a:r>
          </a:p>
        </p:txBody>
      </p:sp>
      <p:sp>
        <p:nvSpPr>
          <p:cNvPr id="201" name="implizite Fokalisierung…"/>
          <p:cNvSpPr/>
          <p:nvPr/>
        </p:nvSpPr>
        <p:spPr>
          <a:xfrm>
            <a:off x="8000972" y="5975682"/>
            <a:ext cx="3609703" cy="1945213"/>
          </a:xfrm>
          <a:prstGeom prst="roundRect">
            <a:avLst>
              <a:gd name="adj" fmla="val 9793"/>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latin typeface="Avenir Next Regular"/>
                <a:ea typeface="Avenir Next Regular"/>
                <a:cs typeface="Avenir Next Regular"/>
                <a:sym typeface="Avenir Next Regular"/>
              </a:defRPr>
            </a:pPr>
            <a:r>
              <a:t>implizite Fokalisierung</a:t>
            </a:r>
          </a:p>
          <a:p>
            <a:pPr defTabSz="825500">
              <a:defRPr sz="2000" b="0">
                <a:latin typeface="Avenir Next Medium"/>
                <a:ea typeface="Avenir Next Medium"/>
                <a:cs typeface="Avenir Next Medium"/>
                <a:sym typeface="Avenir Next Medium"/>
              </a:defRPr>
            </a:pPr>
            <a:endParaRPr/>
          </a:p>
          <a:p>
            <a:pPr defTabSz="825500">
              <a:defRPr sz="2000" b="0">
                <a:latin typeface="Avenir Next Medium"/>
                <a:ea typeface="Avenir Next Medium"/>
                <a:cs typeface="Avenir Next Medium"/>
                <a:sym typeface="Avenir Next Medium"/>
              </a:defRPr>
            </a:pPr>
            <a:r>
              <a:t>ohne „</a:t>
            </a:r>
            <a:r>
              <a:rPr b="1">
                <a:latin typeface="Avenir Next Regular"/>
                <a:ea typeface="Avenir Next Regular"/>
                <a:cs typeface="Avenir Next Regular"/>
                <a:sym typeface="Avenir Next Regular"/>
              </a:rPr>
              <a:t>Marker</a:t>
            </a:r>
            <a:r>
              <a:t>“</a:t>
            </a:r>
          </a:p>
          <a:p>
            <a:pPr defTabSz="825500">
              <a:defRPr sz="2000" b="0">
                <a:latin typeface="Avenir Next Medium"/>
                <a:ea typeface="Avenir Next Medium"/>
                <a:cs typeface="Avenir Next Medium"/>
                <a:sym typeface="Avenir Next Medium"/>
              </a:defRPr>
            </a:pPr>
            <a:r>
              <a:t>(Ambiguität)</a:t>
            </a:r>
          </a:p>
        </p:txBody>
      </p:sp>
      <p:sp>
        <p:nvSpPr>
          <p:cNvPr id="202" name="Linie"/>
          <p:cNvSpPr/>
          <p:nvPr/>
        </p:nvSpPr>
        <p:spPr>
          <a:xfrm flipH="1">
            <a:off x="3616191" y="3895626"/>
            <a:ext cx="1490980" cy="1878436"/>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03" name="Linie"/>
          <p:cNvSpPr/>
          <p:nvPr/>
        </p:nvSpPr>
        <p:spPr>
          <a:xfrm>
            <a:off x="8416877" y="3873411"/>
            <a:ext cx="1341683" cy="1922867"/>
          </a:xfrm>
          <a:prstGeom prst="line">
            <a:avLst/>
          </a:prstGeom>
          <a:ln w="12700">
            <a:solidFill>
              <a:srgbClr val="443658"/>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204"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205" name="zwei Fokalisierungsinstanzen"/>
          <p:cNvSpPr txBox="1"/>
          <p:nvPr/>
        </p:nvSpPr>
        <p:spPr>
          <a:xfrm>
            <a:off x="1525523" y="1181191"/>
            <a:ext cx="950976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zwei Fokalisierungsinstanzen</a:t>
            </a:r>
          </a:p>
        </p:txBody>
      </p:sp>
      <p:sp>
        <p:nvSpPr>
          <p:cNvPr id="206" name="B"/>
          <p:cNvSpPr txBox="1"/>
          <p:nvPr/>
        </p:nvSpPr>
        <p:spPr>
          <a:xfrm>
            <a:off x="534669" y="1181191"/>
            <a:ext cx="56197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B</a:t>
            </a:r>
          </a:p>
        </p:txBody>
      </p:sp>
      <p:sp>
        <p:nvSpPr>
          <p:cNvPr id="207" name="Wer…"/>
          <p:cNvSpPr/>
          <p:nvPr/>
        </p:nvSpPr>
        <p:spPr>
          <a:xfrm>
            <a:off x="11262036" y="1181191"/>
            <a:ext cx="1525723"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825500">
              <a:defRPr sz="2000">
                <a:solidFill>
                  <a:srgbClr val="FFFFFF"/>
                </a:solidFill>
                <a:latin typeface="Avenir Next Regular"/>
                <a:ea typeface="Avenir Next Regular"/>
                <a:cs typeface="Avenir Next Regular"/>
                <a:sym typeface="Avenir Next Regular"/>
              </a:defRPr>
            </a:pPr>
            <a:r>
              <a:t>Wer </a:t>
            </a:r>
          </a:p>
          <a:p>
            <a:pPr defTabSz="825500">
              <a:defRPr sz="2000">
                <a:solidFill>
                  <a:srgbClr val="FFFFFF"/>
                </a:solidFill>
                <a:latin typeface="Avenir Next Regular"/>
                <a:ea typeface="Avenir Next Regular"/>
                <a:cs typeface="Avenir Next Regular"/>
                <a:sym typeface="Avenir Next Regular"/>
              </a:defRPr>
            </a:pPr>
            <a:r>
              <a:t>sieht?</a:t>
            </a:r>
          </a:p>
        </p:txBody>
      </p:sp>
      <p:sp>
        <p:nvSpPr>
          <p:cNvPr id="208"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0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0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9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ntr" fill="hold" grpId="0" nodeType="clickEffect">
                                  <p:stCondLst>
                                    <p:cond delay="0"/>
                                  </p:stCondLst>
                                  <p:iterate>
                                    <p:tmAbs val="0"/>
                                  </p:iterate>
                                  <p:childTnLst>
                                    <p:set>
                                      <p:cBhvr>
                                        <p:cTn id="17" fill="hold"/>
                                        <p:tgtEl>
                                          <p:spTgt spid="202"/>
                                        </p:tgtEl>
                                        <p:attrNameLst>
                                          <p:attrName>style.visibility</p:attrName>
                                        </p:attrNameLst>
                                      </p:cBhvr>
                                      <p:to>
                                        <p:strVal val="visible"/>
                                      </p:to>
                                    </p:set>
                                    <p:animEffect transition="in" filter="dissolve">
                                      <p:cBhvr>
                                        <p:cTn id="18" dur="1000"/>
                                        <p:tgtEl>
                                          <p:spTgt spid="202"/>
                                        </p:tgtEl>
                                      </p:cBhvr>
                                    </p:animEffect>
                                  </p:childTnLst>
                                </p:cTn>
                              </p:par>
                            </p:childTnLst>
                          </p:cTn>
                        </p:par>
                        <p:par>
                          <p:cTn id="19" fill="hold">
                            <p:stCondLst>
                              <p:cond delay="1000"/>
                            </p:stCondLst>
                            <p:childTnLst>
                              <p:par>
                                <p:cTn id="20" presetID="9" presetClass="entr" fill="hold" grpId="0" nodeType="afterEffect">
                                  <p:stCondLst>
                                    <p:cond delay="0"/>
                                  </p:stCondLst>
                                  <p:iterate>
                                    <p:tmAbs val="0"/>
                                  </p:iterate>
                                  <p:childTnLst>
                                    <p:set>
                                      <p:cBhvr>
                                        <p:cTn id="21" fill="hold"/>
                                        <p:tgtEl>
                                          <p:spTgt spid="203"/>
                                        </p:tgtEl>
                                        <p:attrNameLst>
                                          <p:attrName>style.visibility</p:attrName>
                                        </p:attrNameLst>
                                      </p:cBhvr>
                                      <p:to>
                                        <p:strVal val="visible"/>
                                      </p:to>
                                    </p:set>
                                    <p:animEffect transition="in" filter="dissolve">
                                      <p:cBhvr>
                                        <p:cTn id="22" dur="1000"/>
                                        <p:tgtEl>
                                          <p:spTgt spid="20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0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2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0" animBg="1" advAuto="0"/>
      <p:bldP spid="200" grpId="0" animBg="1" advAuto="0"/>
      <p:bldP spid="201" grpId="0" animBg="1" advAuto="0"/>
      <p:bldP spid="202" grpId="0" animBg="1" advAuto="0"/>
      <p:bldP spid="203" grpId="0" animBg="1" advAuto="0"/>
      <p:bldP spid="205" grpId="0" animBg="1" advAuto="0"/>
      <p:bldP spid="206" grpId="0" animBg="1" advAuto="0"/>
      <p:bldP spid="207"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12"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13"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sp>
        <p:nvSpPr>
          <p:cNvPr id="214" name="Figurenrede"/>
          <p:cNvSpPr txBox="1"/>
          <p:nvPr/>
        </p:nvSpPr>
        <p:spPr>
          <a:xfrm>
            <a:off x="4814008" y="2366166"/>
            <a:ext cx="3571444" cy="8763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4400" spc="88">
                <a:latin typeface="Avenir Next Regular"/>
                <a:ea typeface="Avenir Next Regular"/>
                <a:cs typeface="Avenir Next Regular"/>
                <a:sym typeface="Avenir Next Regular"/>
              </a:defRPr>
            </a:lvl1pPr>
          </a:lstStyle>
          <a:p>
            <a:r>
              <a:t>Figurenrede</a:t>
            </a:r>
          </a:p>
        </p:txBody>
      </p:sp>
      <p:sp>
        <p:nvSpPr>
          <p:cNvPr id="215" name="wörtliche Rede"/>
          <p:cNvSpPr/>
          <p:nvPr/>
        </p:nvSpPr>
        <p:spPr>
          <a:xfrm>
            <a:off x="1045649" y="4878382"/>
            <a:ext cx="2391970" cy="1505966"/>
          </a:xfrm>
          <a:prstGeom prst="roundRect">
            <a:avLst>
              <a:gd name="adj" fmla="val 1265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wörtliche Rede</a:t>
            </a:r>
          </a:p>
        </p:txBody>
      </p:sp>
      <p:sp>
        <p:nvSpPr>
          <p:cNvPr id="216" name="Linie"/>
          <p:cNvSpPr/>
          <p:nvPr/>
        </p:nvSpPr>
        <p:spPr>
          <a:xfrm flipV="1">
            <a:off x="2397739" y="3334624"/>
            <a:ext cx="2092458" cy="1395409"/>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7" name="Linie"/>
          <p:cNvSpPr/>
          <p:nvPr/>
        </p:nvSpPr>
        <p:spPr>
          <a:xfrm flipH="1" flipV="1">
            <a:off x="8874692" y="3272996"/>
            <a:ext cx="2055569" cy="1518666"/>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18" name="erlebte Rede"/>
          <p:cNvSpPr/>
          <p:nvPr/>
        </p:nvSpPr>
        <p:spPr>
          <a:xfrm>
            <a:off x="5492684" y="4878382"/>
            <a:ext cx="2391970" cy="1505966"/>
          </a:xfrm>
          <a:prstGeom prst="roundRect">
            <a:avLst>
              <a:gd name="adj" fmla="val 1265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erlebte Rede</a:t>
            </a:r>
          </a:p>
        </p:txBody>
      </p:sp>
      <p:sp>
        <p:nvSpPr>
          <p:cNvPr id="219" name="indirekte Rede"/>
          <p:cNvSpPr/>
          <p:nvPr/>
        </p:nvSpPr>
        <p:spPr>
          <a:xfrm>
            <a:off x="9908826" y="4878382"/>
            <a:ext cx="2391969" cy="1505966"/>
          </a:xfrm>
          <a:prstGeom prst="roundRect">
            <a:avLst>
              <a:gd name="adj" fmla="val 1265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indirekte Rede</a:t>
            </a:r>
          </a:p>
        </p:txBody>
      </p:sp>
      <p:sp>
        <p:nvSpPr>
          <p:cNvPr id="220" name="Redebericht"/>
          <p:cNvSpPr/>
          <p:nvPr/>
        </p:nvSpPr>
        <p:spPr>
          <a:xfrm>
            <a:off x="3450317" y="7180073"/>
            <a:ext cx="2391970" cy="1505966"/>
          </a:xfrm>
          <a:prstGeom prst="roundRect">
            <a:avLst>
              <a:gd name="adj" fmla="val 1265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b="0">
                <a:latin typeface="Avenir Next Medium"/>
                <a:ea typeface="Avenir Next Medium"/>
                <a:cs typeface="Avenir Next Medium"/>
                <a:sym typeface="Avenir Next Medium"/>
              </a:defRPr>
            </a:lvl1pPr>
          </a:lstStyle>
          <a:p>
            <a:r>
              <a:t>Redebericht</a:t>
            </a:r>
          </a:p>
        </p:txBody>
      </p:sp>
      <p:sp>
        <p:nvSpPr>
          <p:cNvPr id="221" name="Gedankenbericht"/>
          <p:cNvSpPr/>
          <p:nvPr/>
        </p:nvSpPr>
        <p:spPr>
          <a:xfrm>
            <a:off x="7504157" y="7180073"/>
            <a:ext cx="2391970" cy="1505966"/>
          </a:xfrm>
          <a:prstGeom prst="roundRect">
            <a:avLst>
              <a:gd name="adj" fmla="val 12650"/>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200" b="0">
                <a:latin typeface="Avenir Next Medium"/>
                <a:ea typeface="Avenir Next Medium"/>
                <a:cs typeface="Avenir Next Medium"/>
                <a:sym typeface="Avenir Next Medium"/>
              </a:defRPr>
            </a:lvl1pPr>
          </a:lstStyle>
          <a:p>
            <a:r>
              <a:rPr sz="2100" dirty="0" err="1"/>
              <a:t>Gedankenbericht</a:t>
            </a:r>
            <a:endParaRPr sz="2100" dirty="0"/>
          </a:p>
        </p:txBody>
      </p:sp>
      <p:sp>
        <p:nvSpPr>
          <p:cNvPr id="222" name="Linie"/>
          <p:cNvSpPr/>
          <p:nvPr/>
        </p:nvSpPr>
        <p:spPr>
          <a:xfrm flipV="1">
            <a:off x="6682319" y="3396078"/>
            <a:ext cx="1" cy="1272502"/>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23" name="Linie"/>
          <p:cNvSpPr/>
          <p:nvPr/>
        </p:nvSpPr>
        <p:spPr>
          <a:xfrm flipV="1">
            <a:off x="4499768" y="3398592"/>
            <a:ext cx="1134458" cy="3588470"/>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sp>
        <p:nvSpPr>
          <p:cNvPr id="224" name="Linie"/>
          <p:cNvSpPr/>
          <p:nvPr/>
        </p:nvSpPr>
        <p:spPr>
          <a:xfrm flipH="1" flipV="1">
            <a:off x="7730317" y="3398274"/>
            <a:ext cx="1322968" cy="3589107"/>
          </a:xfrm>
          <a:prstGeom prst="line">
            <a:avLst/>
          </a:prstGeom>
          <a:ln w="12700">
            <a:solidFill>
              <a:srgbClr val="000000"/>
            </a:solidFill>
            <a:miter lim="400000"/>
          </a:ln>
        </p:spPr>
        <p:txBody>
          <a:bodyPr lIns="50800" tIns="50800" rIns="50800" bIns="50800" anchor="ctr"/>
          <a:lstStyle/>
          <a:p>
            <a:pPr defTabSz="252871">
              <a:defRPr sz="1400" b="0" spc="28">
                <a:solidFill>
                  <a:srgbClr val="002C3A"/>
                </a:solidFill>
                <a:latin typeface="Avenir Next Medium"/>
                <a:ea typeface="Avenir Next Medium"/>
                <a:cs typeface="Avenir Next Medium"/>
                <a:sym typeface="Avenir Next Medium"/>
              </a:defRPr>
            </a:pPr>
            <a:endParaRPr/>
          </a:p>
        </p:txBody>
      </p:sp>
      <p:pic>
        <p:nvPicPr>
          <p:cNvPr id="225"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226" name="Formen der Redewiedergabe"/>
          <p:cNvSpPr txBox="1"/>
          <p:nvPr/>
        </p:nvSpPr>
        <p:spPr>
          <a:xfrm>
            <a:off x="1518888" y="1111368"/>
            <a:ext cx="9472296"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Formen der Redewiedergabe</a:t>
            </a:r>
          </a:p>
        </p:txBody>
      </p:sp>
      <p:sp>
        <p:nvSpPr>
          <p:cNvPr id="227" name="C"/>
          <p:cNvSpPr txBox="1"/>
          <p:nvPr/>
        </p:nvSpPr>
        <p:spPr>
          <a:xfrm>
            <a:off x="491617" y="1111368"/>
            <a:ext cx="58166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C</a:t>
            </a:r>
          </a:p>
        </p:txBody>
      </p:sp>
      <p:sp>
        <p:nvSpPr>
          <p:cNvPr id="228" name="Wer spricht?"/>
          <p:cNvSpPr/>
          <p:nvPr/>
        </p:nvSpPr>
        <p:spPr>
          <a:xfrm>
            <a:off x="11262036" y="1131339"/>
            <a:ext cx="1525723"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Wer spricht?</a:t>
            </a:r>
          </a:p>
        </p:txBody>
      </p:sp>
      <p:sp>
        <p:nvSpPr>
          <p:cNvPr id="229" name="narrative Distanz"/>
          <p:cNvSpPr/>
          <p:nvPr/>
        </p:nvSpPr>
        <p:spPr>
          <a:xfrm rot="19800000">
            <a:off x="545243" y="7082242"/>
            <a:ext cx="2654315"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narrative Distanz</a:t>
            </a:r>
          </a:p>
        </p:txBody>
      </p:sp>
      <p:sp>
        <p:nvSpPr>
          <p:cNvPr id="230" name="narrative Distanz"/>
          <p:cNvSpPr/>
          <p:nvPr/>
        </p:nvSpPr>
        <p:spPr>
          <a:xfrm rot="19800000">
            <a:off x="10105697" y="7082242"/>
            <a:ext cx="2654316"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narrative Distanz</a:t>
            </a:r>
          </a:p>
        </p:txBody>
      </p:sp>
      <p:sp>
        <p:nvSpPr>
          <p:cNvPr id="231" name="narrative Distanz"/>
          <p:cNvSpPr/>
          <p:nvPr/>
        </p:nvSpPr>
        <p:spPr>
          <a:xfrm rot="19800000">
            <a:off x="545243" y="2798909"/>
            <a:ext cx="2654315"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narrative Distanz</a:t>
            </a:r>
          </a:p>
        </p:txBody>
      </p:sp>
      <p:sp>
        <p:nvSpPr>
          <p:cNvPr id="232" name="narrative Distanz"/>
          <p:cNvSpPr/>
          <p:nvPr/>
        </p:nvSpPr>
        <p:spPr>
          <a:xfrm rot="19800000">
            <a:off x="10129028" y="2798909"/>
            <a:ext cx="2654315" cy="937960"/>
          </a:xfrm>
          <a:prstGeom prst="roundRect">
            <a:avLst>
              <a:gd name="adj" fmla="val 15206"/>
            </a:avLst>
          </a:prstGeom>
          <a:solidFill>
            <a:srgbClr val="000000"/>
          </a:solidFill>
          <a:ln w="127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000">
                <a:solidFill>
                  <a:srgbClr val="FFFFFF"/>
                </a:solidFill>
                <a:latin typeface="Avenir Next Regular"/>
                <a:ea typeface="Avenir Next Regular"/>
                <a:cs typeface="Avenir Next Regular"/>
                <a:sym typeface="Avenir Next Regular"/>
              </a:defRPr>
            </a:lvl1pPr>
          </a:lstStyle>
          <a:p>
            <a:r>
              <a:t>narrative Distanz</a:t>
            </a:r>
          </a:p>
        </p:txBody>
      </p:sp>
      <p:sp>
        <p:nvSpPr>
          <p:cNvPr id="233" name="Pfeil"/>
          <p:cNvSpPr/>
          <p:nvPr/>
        </p:nvSpPr>
        <p:spPr>
          <a:xfrm>
            <a:off x="2852666" y="3532917"/>
            <a:ext cx="7212124" cy="755198"/>
          </a:xfrm>
          <a:prstGeom prst="rightArrow">
            <a:avLst>
              <a:gd name="adj1" fmla="val 32000"/>
              <a:gd name="adj2" fmla="val 107628"/>
            </a:avLst>
          </a:prstGeom>
          <a:gradFill>
            <a:gsLst>
              <a:gs pos="0">
                <a:srgbClr val="FEFDFF"/>
              </a:gs>
              <a:gs pos="100000">
                <a:srgbClr val="000000"/>
              </a:gs>
            </a:gsLst>
          </a:gradFill>
          <a:ln w="25400">
            <a:solidFill>
              <a:srgbClr val="000000"/>
            </a:solidFill>
            <a:miter lim="400000"/>
          </a:ln>
          <a:effectLst>
            <a:outerShdw blurRad="101600" dist="136746" dir="5400000" rotWithShape="0">
              <a:srgbClr val="000000">
                <a:alpha val="50000"/>
              </a:srgbClr>
            </a:outerShdw>
          </a:effectLst>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34"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35" name="„Soll ich mitkommen?“, fragte Peter."/>
          <p:cNvSpPr/>
          <p:nvPr/>
        </p:nvSpPr>
        <p:spPr>
          <a:xfrm>
            <a:off x="508000" y="4032328"/>
            <a:ext cx="3052442" cy="1258563"/>
          </a:xfrm>
          <a:prstGeom prst="wedgeEllipseCallout">
            <a:avLst>
              <a:gd name="adj1" fmla="val 5548"/>
              <a:gd name="adj2" fmla="val 83074"/>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600" b="0">
                <a:solidFill>
                  <a:srgbClr val="FFFFFF"/>
                </a:solidFill>
                <a:latin typeface="Chalkduster"/>
                <a:ea typeface="Chalkduster"/>
                <a:cs typeface="Chalkduster"/>
                <a:sym typeface="Chalkduster"/>
              </a:defRPr>
            </a:lvl1pPr>
          </a:lstStyle>
          <a:p>
            <a:r>
              <a:t>„Soll ich mitkommen?“, fragte Peter. </a:t>
            </a:r>
          </a:p>
        </p:txBody>
      </p:sp>
      <p:sp>
        <p:nvSpPr>
          <p:cNvPr id="236" name="Peter stellte eine Frage."/>
          <p:cNvSpPr/>
          <p:nvPr/>
        </p:nvSpPr>
        <p:spPr>
          <a:xfrm>
            <a:off x="3120119" y="6005731"/>
            <a:ext cx="3052442" cy="1258563"/>
          </a:xfrm>
          <a:prstGeom prst="wedgeEllipseCallout">
            <a:avLst>
              <a:gd name="adj1" fmla="val 5548"/>
              <a:gd name="adj2" fmla="val 83074"/>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600" b="0">
                <a:solidFill>
                  <a:srgbClr val="FFFFFF"/>
                </a:solidFill>
                <a:latin typeface="Chalkduster"/>
                <a:ea typeface="Chalkduster"/>
                <a:cs typeface="Chalkduster"/>
                <a:sym typeface="Chalkduster"/>
              </a:defRPr>
            </a:lvl1pPr>
          </a:lstStyle>
          <a:p>
            <a:r>
              <a:t>Peter stellte eine Frage.</a:t>
            </a:r>
          </a:p>
        </p:txBody>
      </p:sp>
      <p:sp>
        <p:nvSpPr>
          <p:cNvPr id="237" name="Sollte er mitkommen? Peter war unschlüssig."/>
          <p:cNvSpPr/>
          <p:nvPr/>
        </p:nvSpPr>
        <p:spPr>
          <a:xfrm>
            <a:off x="5073546" y="3831173"/>
            <a:ext cx="3052443" cy="1258563"/>
          </a:xfrm>
          <a:prstGeom prst="wedgeEllipseCallout">
            <a:avLst>
              <a:gd name="adj1" fmla="val 5548"/>
              <a:gd name="adj2" fmla="val 83074"/>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600" b="0">
                <a:solidFill>
                  <a:srgbClr val="FFFFFF"/>
                </a:solidFill>
                <a:latin typeface="Chalkduster"/>
                <a:ea typeface="Chalkduster"/>
                <a:cs typeface="Chalkduster"/>
                <a:sym typeface="Chalkduster"/>
              </a:defRPr>
            </a:lvl1pPr>
          </a:lstStyle>
          <a:p>
            <a:r>
              <a:t>Sollte er mitkommen? Peter war unschlüssig.</a:t>
            </a:r>
          </a:p>
        </p:txBody>
      </p:sp>
      <p:sp>
        <p:nvSpPr>
          <p:cNvPr id="238" name="Peter dachte nach."/>
          <p:cNvSpPr/>
          <p:nvPr/>
        </p:nvSpPr>
        <p:spPr>
          <a:xfrm>
            <a:off x="6923670" y="5969038"/>
            <a:ext cx="3052442" cy="1258563"/>
          </a:xfrm>
          <a:prstGeom prst="wedgeEllipseCallout">
            <a:avLst>
              <a:gd name="adj1" fmla="val 5548"/>
              <a:gd name="adj2" fmla="val 83074"/>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600" b="0">
                <a:solidFill>
                  <a:srgbClr val="FFFFFF"/>
                </a:solidFill>
                <a:latin typeface="Chalkduster"/>
                <a:ea typeface="Chalkduster"/>
                <a:cs typeface="Chalkduster"/>
                <a:sym typeface="Chalkduster"/>
              </a:defRPr>
            </a:lvl1pPr>
          </a:lstStyle>
          <a:p>
            <a:r>
              <a:t>Peter dachte nach. </a:t>
            </a:r>
          </a:p>
        </p:txBody>
      </p:sp>
      <p:sp>
        <p:nvSpPr>
          <p:cNvPr id="239" name="Peter fragte unschlüssig, ob er mitkommen sollte."/>
          <p:cNvSpPr/>
          <p:nvPr/>
        </p:nvSpPr>
        <p:spPr>
          <a:xfrm>
            <a:off x="9407850" y="3897909"/>
            <a:ext cx="3052442" cy="1258563"/>
          </a:xfrm>
          <a:prstGeom prst="wedgeEllipseCallout">
            <a:avLst>
              <a:gd name="adj1" fmla="val 5548"/>
              <a:gd name="adj2" fmla="val 83074"/>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500" b="0">
                <a:solidFill>
                  <a:srgbClr val="FFFFFF"/>
                </a:solidFill>
                <a:latin typeface="Chalkduster"/>
                <a:ea typeface="Chalkduster"/>
                <a:cs typeface="Chalkduster"/>
                <a:sym typeface="Chalkduster"/>
              </a:defRPr>
            </a:lvl1pPr>
          </a:lstStyle>
          <a:p>
            <a:r>
              <a:t>Peter fragte unschlüssig, ob er mitkommen sollte.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2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2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9" presetClass="entr" fill="hold" grpId="0" nodeType="clickEffect">
                                  <p:stCondLst>
                                    <p:cond delay="0"/>
                                  </p:stCondLst>
                                  <p:iterate>
                                    <p:tmAbs val="0"/>
                                  </p:iterate>
                                  <p:childTnLst>
                                    <p:set>
                                      <p:cBhvr>
                                        <p:cTn id="17" fill="hold"/>
                                        <p:tgtEl>
                                          <p:spTgt spid="216"/>
                                        </p:tgtEl>
                                        <p:attrNameLst>
                                          <p:attrName>style.visibility</p:attrName>
                                        </p:attrNameLst>
                                      </p:cBhvr>
                                      <p:to>
                                        <p:strVal val="visible"/>
                                      </p:to>
                                    </p:set>
                                    <p:animEffect transition="in" filter="dissolve">
                                      <p:cBhvr>
                                        <p:cTn id="18" dur="1000"/>
                                        <p:tgtEl>
                                          <p:spTgt spid="21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2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fill="hold" grpId="0" nodeType="clickEffect">
                                  <p:stCondLst>
                                    <p:cond delay="0"/>
                                  </p:stCondLst>
                                  <p:iterate>
                                    <p:tmAbs val="0"/>
                                  </p:iterate>
                                  <p:childTnLst>
                                    <p:set>
                                      <p:cBhvr>
                                        <p:cTn id="26" fill="hold"/>
                                        <p:tgtEl>
                                          <p:spTgt spid="235"/>
                                        </p:tgtEl>
                                        <p:attrNameLst>
                                          <p:attrName>style.visibility</p:attrName>
                                        </p:attrNameLst>
                                      </p:cBhvr>
                                      <p:to>
                                        <p:strVal val="visible"/>
                                      </p:to>
                                    </p:set>
                                    <p:animEffect transition="in" filter="fade">
                                      <p:cBhvr>
                                        <p:cTn id="27" dur="1000"/>
                                        <p:tgtEl>
                                          <p:spTgt spid="23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223"/>
                                        </p:tgtEl>
                                        <p:attrNameLst>
                                          <p:attrName>style.visibility</p:attrName>
                                        </p:attrNameLst>
                                      </p:cBhvr>
                                      <p:to>
                                        <p:strVal val="visible"/>
                                      </p:to>
                                    </p:set>
                                    <p:animEffect transition="in" filter="dissolve">
                                      <p:cBhvr>
                                        <p:cTn id="32" dur="1000"/>
                                        <p:tgtEl>
                                          <p:spTgt spid="22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2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fill="hold" grpId="0" nodeType="clickEffect">
                                  <p:stCondLst>
                                    <p:cond delay="0"/>
                                  </p:stCondLst>
                                  <p:iterate>
                                    <p:tmAbs val="0"/>
                                  </p:iterate>
                                  <p:childTnLst>
                                    <p:set>
                                      <p:cBhvr>
                                        <p:cTn id="40" fill="hold"/>
                                        <p:tgtEl>
                                          <p:spTgt spid="236"/>
                                        </p:tgtEl>
                                        <p:attrNameLst>
                                          <p:attrName>style.visibility</p:attrName>
                                        </p:attrNameLst>
                                      </p:cBhvr>
                                      <p:to>
                                        <p:strVal val="visible"/>
                                      </p:to>
                                    </p:set>
                                    <p:animEffect transition="in" filter="fade">
                                      <p:cBhvr>
                                        <p:cTn id="41" dur="1000"/>
                                        <p:tgtEl>
                                          <p:spTgt spid="236"/>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fill="hold" grpId="0" nodeType="clickEffect">
                                  <p:stCondLst>
                                    <p:cond delay="0"/>
                                  </p:stCondLst>
                                  <p:iterate>
                                    <p:tmAbs val="0"/>
                                  </p:iterate>
                                  <p:childTnLst>
                                    <p:set>
                                      <p:cBhvr>
                                        <p:cTn id="45" fill="hold"/>
                                        <p:tgtEl>
                                          <p:spTgt spid="222"/>
                                        </p:tgtEl>
                                        <p:attrNameLst>
                                          <p:attrName>style.visibility</p:attrName>
                                        </p:attrNameLst>
                                      </p:cBhvr>
                                      <p:to>
                                        <p:strVal val="visible"/>
                                      </p:to>
                                    </p:set>
                                    <p:animEffect transition="in" filter="dissolve">
                                      <p:cBhvr>
                                        <p:cTn id="46" dur="1000"/>
                                        <p:tgtEl>
                                          <p:spTgt spid="22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iterate>
                                    <p:tmAbs val="0"/>
                                  </p:iterate>
                                  <p:childTnLst>
                                    <p:set>
                                      <p:cBhvr>
                                        <p:cTn id="50" fill="hold"/>
                                        <p:tgtEl>
                                          <p:spTgt spid="2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fill="hold" grpId="0" nodeType="clickEffect">
                                  <p:stCondLst>
                                    <p:cond delay="0"/>
                                  </p:stCondLst>
                                  <p:iterate>
                                    <p:tmAbs val="0"/>
                                  </p:iterate>
                                  <p:childTnLst>
                                    <p:set>
                                      <p:cBhvr>
                                        <p:cTn id="54" fill="hold"/>
                                        <p:tgtEl>
                                          <p:spTgt spid="237"/>
                                        </p:tgtEl>
                                        <p:attrNameLst>
                                          <p:attrName>style.visibility</p:attrName>
                                        </p:attrNameLst>
                                      </p:cBhvr>
                                      <p:to>
                                        <p:strVal val="visible"/>
                                      </p:to>
                                    </p:set>
                                    <p:animEffect transition="in" filter="fade">
                                      <p:cBhvr>
                                        <p:cTn id="55" dur="1000"/>
                                        <p:tgtEl>
                                          <p:spTgt spid="237"/>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fill="hold" grpId="0" nodeType="clickEffect">
                                  <p:stCondLst>
                                    <p:cond delay="0"/>
                                  </p:stCondLst>
                                  <p:iterate>
                                    <p:tmAbs val="0"/>
                                  </p:iterate>
                                  <p:childTnLst>
                                    <p:set>
                                      <p:cBhvr>
                                        <p:cTn id="59" fill="hold"/>
                                        <p:tgtEl>
                                          <p:spTgt spid="224"/>
                                        </p:tgtEl>
                                        <p:attrNameLst>
                                          <p:attrName>style.visibility</p:attrName>
                                        </p:attrNameLst>
                                      </p:cBhvr>
                                      <p:to>
                                        <p:strVal val="visible"/>
                                      </p:to>
                                    </p:set>
                                    <p:animEffect transition="in" filter="dissolve">
                                      <p:cBhvr>
                                        <p:cTn id="60" dur="1000"/>
                                        <p:tgtEl>
                                          <p:spTgt spid="224"/>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iterate>
                                    <p:tmAbs val="0"/>
                                  </p:iterate>
                                  <p:childTnLst>
                                    <p:set>
                                      <p:cBhvr>
                                        <p:cTn id="64" fill="hold"/>
                                        <p:tgtEl>
                                          <p:spTgt spid="2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fill="hold" grpId="0" nodeType="clickEffect">
                                  <p:stCondLst>
                                    <p:cond delay="0"/>
                                  </p:stCondLst>
                                  <p:iterate>
                                    <p:tmAbs val="0"/>
                                  </p:iterate>
                                  <p:childTnLst>
                                    <p:set>
                                      <p:cBhvr>
                                        <p:cTn id="68" fill="hold"/>
                                        <p:tgtEl>
                                          <p:spTgt spid="238"/>
                                        </p:tgtEl>
                                        <p:attrNameLst>
                                          <p:attrName>style.visibility</p:attrName>
                                        </p:attrNameLst>
                                      </p:cBhvr>
                                      <p:to>
                                        <p:strVal val="visible"/>
                                      </p:to>
                                    </p:set>
                                    <p:animEffect transition="in" filter="fade">
                                      <p:cBhvr>
                                        <p:cTn id="69" dur="1000"/>
                                        <p:tgtEl>
                                          <p:spTgt spid="238"/>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fill="hold" grpId="0" nodeType="clickEffect">
                                  <p:stCondLst>
                                    <p:cond delay="0"/>
                                  </p:stCondLst>
                                  <p:iterate>
                                    <p:tmAbs val="0"/>
                                  </p:iterate>
                                  <p:childTnLst>
                                    <p:set>
                                      <p:cBhvr>
                                        <p:cTn id="73" fill="hold"/>
                                        <p:tgtEl>
                                          <p:spTgt spid="217"/>
                                        </p:tgtEl>
                                        <p:attrNameLst>
                                          <p:attrName>style.visibility</p:attrName>
                                        </p:attrNameLst>
                                      </p:cBhvr>
                                      <p:to>
                                        <p:strVal val="visible"/>
                                      </p:to>
                                    </p:set>
                                    <p:animEffect transition="in" filter="dissolve">
                                      <p:cBhvr>
                                        <p:cTn id="74" dur="1000"/>
                                        <p:tgtEl>
                                          <p:spTgt spid="217"/>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iterate>
                                    <p:tmAbs val="0"/>
                                  </p:iterate>
                                  <p:childTnLst>
                                    <p:set>
                                      <p:cBhvr>
                                        <p:cTn id="78" fill="hold"/>
                                        <p:tgtEl>
                                          <p:spTgt spid="2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fill="hold" grpId="0" nodeType="clickEffect">
                                  <p:stCondLst>
                                    <p:cond delay="0"/>
                                  </p:stCondLst>
                                  <p:iterate>
                                    <p:tmAbs val="0"/>
                                  </p:iterate>
                                  <p:childTnLst>
                                    <p:set>
                                      <p:cBhvr>
                                        <p:cTn id="82" fill="hold"/>
                                        <p:tgtEl>
                                          <p:spTgt spid="239"/>
                                        </p:tgtEl>
                                        <p:attrNameLst>
                                          <p:attrName>style.visibility</p:attrName>
                                        </p:attrNameLst>
                                      </p:cBhvr>
                                      <p:to>
                                        <p:strVal val="visible"/>
                                      </p:to>
                                    </p:set>
                                    <p:animEffect transition="in" filter="fade">
                                      <p:cBhvr>
                                        <p:cTn id="83" dur="1000"/>
                                        <p:tgtEl>
                                          <p:spTgt spid="239"/>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iterate>
                                    <p:tmAbs val="0"/>
                                  </p:iterate>
                                  <p:childTnLst>
                                    <p:set>
                                      <p:cBhvr>
                                        <p:cTn id="87" fill="hold"/>
                                        <p:tgtEl>
                                          <p:spTgt spid="22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iterate>
                                    <p:tmAbs val="0"/>
                                  </p:iterate>
                                  <p:childTnLst>
                                    <p:set>
                                      <p:cBhvr>
                                        <p:cTn id="91" fill="hold"/>
                                        <p:tgtEl>
                                          <p:spTgt spid="231"/>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0" nodeType="afterEffect">
                                  <p:stCondLst>
                                    <p:cond delay="0"/>
                                  </p:stCondLst>
                                  <p:iterate>
                                    <p:tmAbs val="0"/>
                                  </p:iterate>
                                  <p:childTnLst>
                                    <p:set>
                                      <p:cBhvr>
                                        <p:cTn id="94" fill="hold"/>
                                        <p:tgtEl>
                                          <p:spTgt spid="232"/>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iterate>
                                    <p:tmAbs val="0"/>
                                  </p:iterate>
                                  <p:childTnLst>
                                    <p:set>
                                      <p:cBhvr>
                                        <p:cTn id="97" fill="hold"/>
                                        <p:tgtEl>
                                          <p:spTgt spid="230"/>
                                        </p:tgtEl>
                                        <p:attrNameLst>
                                          <p:attrName>style.visibility</p:attrName>
                                        </p:attrNameLst>
                                      </p:cBhvr>
                                      <p:to>
                                        <p:strVal val="visible"/>
                                      </p:to>
                                    </p:set>
                                  </p:childTnLst>
                                </p:cTn>
                              </p:par>
                            </p:childTnLst>
                          </p:cTn>
                        </p:par>
                        <p:par>
                          <p:cTn id="98" fill="hold">
                            <p:stCondLst>
                              <p:cond delay="0"/>
                            </p:stCondLst>
                            <p:childTnLst>
                              <p:par>
                                <p:cTn id="99" presetID="1" presetClass="entr" presetSubtype="0" fill="hold" grpId="0" nodeType="afterEffect">
                                  <p:stCondLst>
                                    <p:cond delay="0"/>
                                  </p:stCondLst>
                                  <p:iterate>
                                    <p:tmAbs val="0"/>
                                  </p:iterate>
                                  <p:childTnLst>
                                    <p:set>
                                      <p:cBhvr>
                                        <p:cTn id="100" fill="hold"/>
                                        <p:tgtEl>
                                          <p:spTgt spid="22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 presetClass="entr" presetSubtype="8" fill="hold" grpId="0" nodeType="clickEffect">
                                  <p:stCondLst>
                                    <p:cond delay="0"/>
                                  </p:stCondLst>
                                  <p:iterate>
                                    <p:tmAbs val="0"/>
                                  </p:iterate>
                                  <p:childTnLst>
                                    <p:set>
                                      <p:cBhvr>
                                        <p:cTn id="104" fill="hold"/>
                                        <p:tgtEl>
                                          <p:spTgt spid="233"/>
                                        </p:tgtEl>
                                        <p:attrNameLst>
                                          <p:attrName>style.visibility</p:attrName>
                                        </p:attrNameLst>
                                      </p:cBhvr>
                                      <p:to>
                                        <p:strVal val="visible"/>
                                      </p:to>
                                    </p:set>
                                    <p:anim calcmode="lin" valueType="num">
                                      <p:cBhvr>
                                        <p:cTn id="105" dur="3000" fill="hold"/>
                                        <p:tgtEl>
                                          <p:spTgt spid="233"/>
                                        </p:tgtEl>
                                        <p:attrNameLst>
                                          <p:attrName>ppt_x</p:attrName>
                                        </p:attrNameLst>
                                      </p:cBhvr>
                                      <p:tavLst>
                                        <p:tav tm="0">
                                          <p:val>
                                            <p:strVal val="0-#ppt_w/2"/>
                                          </p:val>
                                        </p:tav>
                                        <p:tav tm="100000">
                                          <p:val>
                                            <p:strVal val="#ppt_x"/>
                                          </p:val>
                                        </p:tav>
                                      </p:tavLst>
                                    </p:anim>
                                    <p:anim calcmode="lin" valueType="num">
                                      <p:cBhvr>
                                        <p:cTn id="106" dur="3000" fill="hold"/>
                                        <p:tgtEl>
                                          <p:spTgt spid="2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animBg="1" advAuto="0"/>
      <p:bldP spid="215" grpId="0" animBg="1" advAuto="0"/>
      <p:bldP spid="216" grpId="0" animBg="1" advAuto="0"/>
      <p:bldP spid="217" grpId="0" animBg="1" advAuto="0"/>
      <p:bldP spid="218" grpId="0" animBg="1" advAuto="0"/>
      <p:bldP spid="219" grpId="0" animBg="1" advAuto="0"/>
      <p:bldP spid="220" grpId="0" animBg="1" advAuto="0"/>
      <p:bldP spid="221" grpId="0" animBg="1" advAuto="0"/>
      <p:bldP spid="222" grpId="0" animBg="1" advAuto="0"/>
      <p:bldP spid="223" grpId="0" animBg="1" advAuto="0"/>
      <p:bldP spid="224" grpId="0" animBg="1" advAuto="0"/>
      <p:bldP spid="226" grpId="0" animBg="1" advAuto="0"/>
      <p:bldP spid="227" grpId="0" animBg="1" advAuto="0"/>
      <p:bldP spid="228" grpId="0" animBg="1" advAuto="0"/>
      <p:bldP spid="229" grpId="0" animBg="1" advAuto="0"/>
      <p:bldP spid="230" grpId="0" animBg="1" advAuto="0"/>
      <p:bldP spid="231" grpId="0" animBg="1" advAuto="0"/>
      <p:bldP spid="232" grpId="0" animBg="1" advAuto="0"/>
      <p:bldP spid="233" grpId="0" animBg="1" advAuto="0"/>
      <p:bldP spid="235" grpId="0" animBg="1" advAuto="0"/>
      <p:bldP spid="236" grpId="0" animBg="1" advAuto="0"/>
      <p:bldP spid="237" grpId="0" animBg="1" advAuto="0"/>
      <p:bldP spid="238" grpId="0" animBg="1" advAuto="0"/>
      <p:bldP spid="239"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43"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44" name="Beispiel: Cadmus und der Drache (Ovid, met. III 50-60)"/>
          <p:cNvSpPr txBox="1"/>
          <p:nvPr/>
        </p:nvSpPr>
        <p:spPr>
          <a:xfrm>
            <a:off x="476298" y="1099718"/>
            <a:ext cx="8518189" cy="520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a:latin typeface="Avenir Next Regular"/>
                <a:ea typeface="Avenir Next Regular"/>
                <a:cs typeface="Avenir Next Regular"/>
                <a:sym typeface="Avenir Next Regular"/>
              </a:defRPr>
            </a:lvl1pPr>
          </a:lstStyle>
          <a:p>
            <a:r>
              <a:t>Beispiel: Cadmus und der Drache (Ovid, met. III 50-60)</a:t>
            </a:r>
          </a:p>
        </p:txBody>
      </p:sp>
      <p:sp>
        <p:nvSpPr>
          <p:cNvPr id="245" name="Fecerat exiguas iam sol altissimus umbras:                 50…"/>
          <p:cNvSpPr txBox="1"/>
          <p:nvPr/>
        </p:nvSpPr>
        <p:spPr>
          <a:xfrm>
            <a:off x="609550" y="1709621"/>
            <a:ext cx="6765659" cy="6953251"/>
          </a:xfrm>
          <a:prstGeom prst="rect">
            <a:avLst/>
          </a:prstGeom>
          <a:ln w="38100">
            <a:solidFill>
              <a:srgbClr val="FF4015"/>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Fecerat</a:t>
            </a:r>
            <a:r>
              <a:rPr dirty="0"/>
              <a:t> </a:t>
            </a:r>
            <a:r>
              <a:rPr dirty="0" err="1"/>
              <a:t>exiguas</a:t>
            </a:r>
            <a:r>
              <a:rPr dirty="0"/>
              <a:t> </a:t>
            </a:r>
            <a:r>
              <a:rPr dirty="0" err="1"/>
              <a:t>iam</a:t>
            </a:r>
            <a:r>
              <a:rPr dirty="0"/>
              <a:t> sol </a:t>
            </a:r>
            <a:r>
              <a:rPr dirty="0" err="1"/>
              <a:t>altissimus</a:t>
            </a:r>
            <a:r>
              <a:rPr dirty="0"/>
              <a:t> umbras:                 50</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quae</a:t>
            </a:r>
            <a:r>
              <a:rPr dirty="0"/>
              <a:t> mora sit </a:t>
            </a:r>
            <a:r>
              <a:rPr dirty="0" err="1"/>
              <a:t>sociis</a:t>
            </a:r>
            <a:r>
              <a:rPr dirty="0"/>
              <a:t>, </a:t>
            </a:r>
            <a:r>
              <a:rPr b="1" dirty="0" err="1"/>
              <a:t>miratur</a:t>
            </a:r>
            <a:r>
              <a:rPr dirty="0"/>
              <a:t> </a:t>
            </a:r>
            <a:r>
              <a:rPr dirty="0" err="1"/>
              <a:t>Agenore</a:t>
            </a:r>
            <a:r>
              <a:rPr dirty="0"/>
              <a:t> </a:t>
            </a:r>
            <a:r>
              <a:rPr dirty="0" err="1"/>
              <a:t>natus</a:t>
            </a:r>
            <a:endParaRPr dirty="0"/>
          </a:p>
          <a:p>
            <a:pPr algn="l" defTabSz="457200">
              <a:lnSpc>
                <a:spcPct val="175000"/>
              </a:lnSpc>
              <a:defRPr sz="2100" b="0">
                <a:solidFill>
                  <a:srgbClr val="333333"/>
                </a:solidFill>
                <a:latin typeface="Avenir Next Regular"/>
                <a:ea typeface="Avenir Next Regular"/>
                <a:cs typeface="Avenir Next Regular"/>
                <a:sym typeface="Avenir Next Regular"/>
              </a:defRPr>
            </a:pPr>
            <a:r>
              <a:rPr b="1" dirty="0" err="1"/>
              <a:t>vestigat</a:t>
            </a:r>
            <a:r>
              <a:rPr dirty="0" err="1"/>
              <a:t>que</a:t>
            </a:r>
            <a:r>
              <a:rPr dirty="0"/>
              <a:t> </a:t>
            </a:r>
            <a:r>
              <a:rPr dirty="0" err="1"/>
              <a:t>viros</a:t>
            </a:r>
            <a:r>
              <a:rPr dirty="0"/>
              <a:t>. </a:t>
            </a:r>
            <a:r>
              <a:rPr dirty="0" err="1"/>
              <a:t>Tegumen</a:t>
            </a:r>
            <a:r>
              <a:rPr dirty="0"/>
              <a:t> </a:t>
            </a:r>
            <a:r>
              <a:rPr dirty="0" err="1"/>
              <a:t>derepta</a:t>
            </a:r>
            <a:r>
              <a:rPr dirty="0"/>
              <a:t> </a:t>
            </a:r>
            <a:r>
              <a:rPr dirty="0" err="1"/>
              <a:t>leoni</a:t>
            </a:r>
            <a:endParaRPr dirty="0"/>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pellis</a:t>
            </a:r>
            <a:r>
              <a:rPr dirty="0"/>
              <a:t> erat, </a:t>
            </a:r>
            <a:r>
              <a:rPr dirty="0" err="1"/>
              <a:t>telum</a:t>
            </a:r>
            <a:r>
              <a:rPr dirty="0"/>
              <a:t> </a:t>
            </a:r>
            <a:r>
              <a:rPr dirty="0" err="1"/>
              <a:t>splendenti</a:t>
            </a:r>
            <a:r>
              <a:rPr dirty="0"/>
              <a:t> </a:t>
            </a:r>
            <a:r>
              <a:rPr dirty="0" err="1"/>
              <a:t>lancea</a:t>
            </a:r>
            <a:r>
              <a:rPr dirty="0"/>
              <a:t> ferro</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a:t>et </a:t>
            </a:r>
            <a:r>
              <a:rPr dirty="0" err="1"/>
              <a:t>iaculum</a:t>
            </a:r>
            <a:r>
              <a:rPr dirty="0"/>
              <a:t> </a:t>
            </a:r>
            <a:r>
              <a:rPr dirty="0" err="1"/>
              <a:t>teloque</a:t>
            </a:r>
            <a:r>
              <a:rPr dirty="0"/>
              <a:t> animus </a:t>
            </a:r>
            <a:r>
              <a:rPr dirty="0" err="1"/>
              <a:t>praestantior</a:t>
            </a:r>
            <a:r>
              <a:rPr dirty="0"/>
              <a:t> omni.</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a:t>Ut </a:t>
            </a:r>
            <a:r>
              <a:rPr dirty="0" err="1"/>
              <a:t>nemus</a:t>
            </a:r>
            <a:r>
              <a:rPr dirty="0"/>
              <a:t> </a:t>
            </a:r>
            <a:r>
              <a:rPr b="1" dirty="0" err="1"/>
              <a:t>intravit</a:t>
            </a:r>
            <a:r>
              <a:rPr dirty="0"/>
              <a:t> </a:t>
            </a:r>
            <a:r>
              <a:rPr dirty="0" err="1"/>
              <a:t>letataque</a:t>
            </a:r>
            <a:r>
              <a:rPr dirty="0"/>
              <a:t> corpora </a:t>
            </a:r>
            <a:r>
              <a:rPr b="1" dirty="0" err="1"/>
              <a:t>vidit</a:t>
            </a:r>
            <a:r>
              <a:rPr dirty="0"/>
              <a:t>                   55</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victoremque</a:t>
            </a:r>
            <a:r>
              <a:rPr dirty="0"/>
              <a:t> supra </a:t>
            </a:r>
            <a:r>
              <a:rPr dirty="0" err="1"/>
              <a:t>spatiosi</a:t>
            </a:r>
            <a:r>
              <a:rPr dirty="0"/>
              <a:t> </a:t>
            </a:r>
            <a:r>
              <a:rPr dirty="0" err="1"/>
              <a:t>tergoris</a:t>
            </a:r>
            <a:r>
              <a:rPr dirty="0"/>
              <a:t> </a:t>
            </a:r>
            <a:r>
              <a:rPr dirty="0" err="1"/>
              <a:t>hostem</a:t>
            </a:r>
            <a:endParaRPr dirty="0"/>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tristia</a:t>
            </a:r>
            <a:r>
              <a:rPr dirty="0"/>
              <a:t> </a:t>
            </a:r>
            <a:r>
              <a:rPr dirty="0" err="1"/>
              <a:t>sanguinea</a:t>
            </a:r>
            <a:r>
              <a:rPr dirty="0"/>
              <a:t> </a:t>
            </a:r>
            <a:r>
              <a:rPr dirty="0" err="1"/>
              <a:t>lambentem</a:t>
            </a:r>
            <a:r>
              <a:rPr dirty="0"/>
              <a:t> </a:t>
            </a:r>
            <a:r>
              <a:rPr dirty="0" err="1"/>
              <a:t>vulnera</a:t>
            </a:r>
            <a:r>
              <a:rPr dirty="0"/>
              <a:t> lingua,</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a:t>„</a:t>
            </a:r>
            <a:r>
              <a:rPr dirty="0" err="1"/>
              <a:t>aut</a:t>
            </a:r>
            <a:r>
              <a:rPr dirty="0"/>
              <a:t> </a:t>
            </a:r>
            <a:r>
              <a:rPr dirty="0" err="1"/>
              <a:t>ultor</a:t>
            </a:r>
            <a:r>
              <a:rPr dirty="0"/>
              <a:t> </a:t>
            </a:r>
            <a:r>
              <a:rPr dirty="0" err="1"/>
              <a:t>vestrae</a:t>
            </a:r>
            <a:r>
              <a:rPr dirty="0"/>
              <a:t>, </a:t>
            </a:r>
            <a:r>
              <a:rPr dirty="0" err="1"/>
              <a:t>fidissima</a:t>
            </a:r>
            <a:r>
              <a:rPr dirty="0"/>
              <a:t> </a:t>
            </a:r>
            <a:r>
              <a:rPr dirty="0" err="1"/>
              <a:t>pectora</a:t>
            </a:r>
            <a:r>
              <a:rPr dirty="0"/>
              <a:t>, mortis,</a:t>
            </a:r>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aut</a:t>
            </a:r>
            <a:r>
              <a:rPr dirty="0"/>
              <a:t> comes“ </a:t>
            </a:r>
            <a:r>
              <a:rPr b="1" dirty="0" err="1"/>
              <a:t>inquit</a:t>
            </a:r>
            <a:r>
              <a:rPr dirty="0"/>
              <a:t> „</a:t>
            </a:r>
            <a:r>
              <a:rPr dirty="0" err="1"/>
              <a:t>ero</a:t>
            </a:r>
            <a:r>
              <a:rPr dirty="0"/>
              <a:t>.“ </a:t>
            </a:r>
            <a:r>
              <a:rPr b="1" dirty="0"/>
              <a:t>Dixit</a:t>
            </a:r>
            <a:r>
              <a:rPr dirty="0"/>
              <a:t> </a:t>
            </a:r>
            <a:r>
              <a:rPr dirty="0" err="1"/>
              <a:t>dextraque</a:t>
            </a:r>
            <a:r>
              <a:rPr dirty="0"/>
              <a:t> </a:t>
            </a:r>
            <a:r>
              <a:rPr dirty="0" err="1"/>
              <a:t>molarem</a:t>
            </a:r>
            <a:endParaRPr dirty="0"/>
          </a:p>
          <a:p>
            <a:pPr algn="l" defTabSz="457200">
              <a:lnSpc>
                <a:spcPct val="175000"/>
              </a:lnSpc>
              <a:defRPr sz="2100" b="0">
                <a:solidFill>
                  <a:srgbClr val="333333"/>
                </a:solidFill>
                <a:latin typeface="Avenir Next Regular"/>
                <a:ea typeface="Avenir Next Regular"/>
                <a:cs typeface="Avenir Next Regular"/>
                <a:sym typeface="Avenir Next Regular"/>
              </a:defRPr>
            </a:pPr>
            <a:r>
              <a:rPr dirty="0" err="1"/>
              <a:t>sustulit</a:t>
            </a:r>
            <a:r>
              <a:rPr dirty="0"/>
              <a:t> et magnum </a:t>
            </a:r>
            <a:r>
              <a:rPr dirty="0" err="1"/>
              <a:t>magno</a:t>
            </a:r>
            <a:r>
              <a:rPr dirty="0"/>
              <a:t> </a:t>
            </a:r>
            <a:r>
              <a:rPr dirty="0" err="1"/>
              <a:t>conamine</a:t>
            </a:r>
            <a:r>
              <a:rPr dirty="0"/>
              <a:t> </a:t>
            </a:r>
            <a:r>
              <a:rPr dirty="0" err="1"/>
              <a:t>misit</a:t>
            </a:r>
            <a:r>
              <a:rPr dirty="0"/>
              <a:t>.               60</a:t>
            </a:r>
          </a:p>
        </p:txBody>
      </p:sp>
      <p:sp>
        <p:nvSpPr>
          <p:cNvPr id="246" name="Schon hatte die Sonne bei ihrem höchsten Stand die Schatten ganz kurz werden lassen, als, über das lange Ausbleiben der Gefährten verwundert, Kadmos sich aufmacht, um nach den Männern zu suchen. Ihn deckt das einem Löwen abgezogene Fell, seine Waffen sin"/>
          <p:cNvSpPr txBox="1"/>
          <p:nvPr/>
        </p:nvSpPr>
        <p:spPr>
          <a:xfrm>
            <a:off x="7662272" y="4620007"/>
            <a:ext cx="4958464" cy="40005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just" defTabSz="457200">
              <a:lnSpc>
                <a:spcPct val="110000"/>
              </a:lnSpc>
              <a:spcBef>
                <a:spcPts val="1200"/>
              </a:spcBef>
              <a:defRPr sz="1500" b="0" i="1">
                <a:latin typeface="Avenir Next Regular"/>
                <a:ea typeface="Avenir Next Regular"/>
                <a:cs typeface="Avenir Next Regular"/>
                <a:sym typeface="Avenir Next Regular"/>
              </a:defRPr>
            </a:lvl1pPr>
          </a:lstStyle>
          <a:p>
            <a:r>
              <a:t>Schon hatte die Sonne bei ihrem höchsten Stand die Schatten ganz kurz werden lassen, als, über das lange Ausbleiben der Gefährten verwundert, Kadmos sich aufmacht, um nach den Männern zu suchen. Ihn deckt das einem Löwen abgezogene Fell, seine Waffen sind eine Lanze mit schimmerndem Eisen und ein Wurfspieß, dazu sein Mut, mehr wert als jegliche Waffe. Als er den Wald betrat und die hingemordeten Leiber sah und über ihnen siegreich seine riesige Feindin, wie sie die schrecklichen Wunden leckte mit blutiger Zunge, da rief er: „Entweder räche ich euren Tod, ihr meine Getreuen, oder ich folge euch nach!“ Er sprach's, hob mit der Rechten einen Felsblock gleich einem Mühlstein und wirft den Brocken, den großen, mit großem Schwung. </a:t>
            </a:r>
          </a:p>
        </p:txBody>
      </p:sp>
      <p:sp>
        <p:nvSpPr>
          <p:cNvPr id="247"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48"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pic>
        <p:nvPicPr>
          <p:cNvPr id="249"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250" name="Rechteck"/>
          <p:cNvSpPr/>
          <p:nvPr/>
        </p:nvSpPr>
        <p:spPr>
          <a:xfrm>
            <a:off x="3142234" y="2807197"/>
            <a:ext cx="1063722" cy="394602"/>
          </a:xfrm>
          <a:prstGeom prst="rect">
            <a:avLst/>
          </a:prstGeom>
          <a:ln w="12700">
            <a:solidFill>
              <a:schemeClr val="accent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dirty="0"/>
          </a:p>
        </p:txBody>
      </p:sp>
      <p:sp>
        <p:nvSpPr>
          <p:cNvPr id="251" name="Rechteck"/>
          <p:cNvSpPr/>
          <p:nvPr/>
        </p:nvSpPr>
        <p:spPr>
          <a:xfrm>
            <a:off x="5090613" y="4988945"/>
            <a:ext cx="729803" cy="394603"/>
          </a:xfrm>
          <a:prstGeom prst="rect">
            <a:avLst/>
          </a:prstGeom>
          <a:ln w="12700">
            <a:solidFill>
              <a:schemeClr val="accent1"/>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2" name="Verben des Sehens - Marker"/>
          <p:cNvSpPr txBox="1"/>
          <p:nvPr/>
        </p:nvSpPr>
        <p:spPr>
          <a:xfrm>
            <a:off x="8041205" y="1863372"/>
            <a:ext cx="4237940" cy="520701"/>
          </a:xfrm>
          <a:prstGeom prst="rect">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Verben des Sehens - Marker</a:t>
            </a:r>
          </a:p>
        </p:txBody>
      </p:sp>
      <p:sp>
        <p:nvSpPr>
          <p:cNvPr id="253" name="Linie"/>
          <p:cNvSpPr/>
          <p:nvPr/>
        </p:nvSpPr>
        <p:spPr>
          <a:xfrm flipV="1">
            <a:off x="4249199" y="2194107"/>
            <a:ext cx="3725954" cy="569622"/>
          </a:xfrm>
          <a:prstGeom prst="line">
            <a:avLst/>
          </a:prstGeom>
          <a:ln w="38100">
            <a:solidFill>
              <a:schemeClr val="accent1"/>
            </a:solidFill>
            <a:miter lim="400000"/>
          </a:ln>
        </p:spPr>
        <p:txBody>
          <a:bodyPr lIns="50800" tIns="50800" rIns="50800" bIns="50800" anchor="ctr"/>
          <a:lstStyle/>
          <a:p>
            <a:endParaRPr/>
          </a:p>
        </p:txBody>
      </p:sp>
      <p:sp>
        <p:nvSpPr>
          <p:cNvPr id="254" name="Linie"/>
          <p:cNvSpPr/>
          <p:nvPr/>
        </p:nvSpPr>
        <p:spPr>
          <a:xfrm flipV="1">
            <a:off x="5571779" y="2283190"/>
            <a:ext cx="2441813" cy="2695054"/>
          </a:xfrm>
          <a:prstGeom prst="line">
            <a:avLst/>
          </a:prstGeom>
          <a:ln w="38100">
            <a:solidFill>
              <a:schemeClr val="accent1"/>
            </a:solidFill>
            <a:miter lim="400000"/>
          </a:ln>
        </p:spPr>
        <p:txBody>
          <a:bodyPr lIns="50800" tIns="50800" rIns="50800" bIns="50800" anchor="ctr"/>
          <a:lstStyle/>
          <a:p>
            <a:endParaRPr/>
          </a:p>
        </p:txBody>
      </p:sp>
      <p:sp>
        <p:nvSpPr>
          <p:cNvPr id="255" name="Rechteck"/>
          <p:cNvSpPr/>
          <p:nvPr/>
        </p:nvSpPr>
        <p:spPr>
          <a:xfrm>
            <a:off x="648987" y="3378616"/>
            <a:ext cx="1101668" cy="394603"/>
          </a:xfrm>
          <a:prstGeom prst="rect">
            <a:avLst/>
          </a:prstGeom>
          <a:ln w="12700">
            <a:solidFill>
              <a:schemeClr val="accent3"/>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6" name="Rechteck"/>
          <p:cNvSpPr/>
          <p:nvPr/>
        </p:nvSpPr>
        <p:spPr>
          <a:xfrm>
            <a:off x="1868814" y="4988945"/>
            <a:ext cx="987832" cy="394603"/>
          </a:xfrm>
          <a:prstGeom prst="rect">
            <a:avLst/>
          </a:prstGeom>
          <a:ln w="12700">
            <a:solidFill>
              <a:schemeClr val="accent3"/>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57" name="Linie"/>
          <p:cNvSpPr/>
          <p:nvPr/>
        </p:nvSpPr>
        <p:spPr>
          <a:xfrm flipV="1">
            <a:off x="2868557" y="3305702"/>
            <a:ext cx="6311739" cy="1872859"/>
          </a:xfrm>
          <a:prstGeom prst="line">
            <a:avLst/>
          </a:prstGeom>
          <a:ln w="38100">
            <a:solidFill>
              <a:schemeClr val="accent3"/>
            </a:solidFill>
            <a:miter lim="400000"/>
          </a:ln>
        </p:spPr>
        <p:txBody>
          <a:bodyPr lIns="50800" tIns="50800" rIns="50800" bIns="50800" anchor="ctr"/>
          <a:lstStyle/>
          <a:p>
            <a:endParaRPr/>
          </a:p>
        </p:txBody>
      </p:sp>
      <p:sp>
        <p:nvSpPr>
          <p:cNvPr id="258" name="Linie"/>
          <p:cNvSpPr/>
          <p:nvPr/>
        </p:nvSpPr>
        <p:spPr>
          <a:xfrm>
            <a:off x="1780798" y="3384781"/>
            <a:ext cx="7349433" cy="1"/>
          </a:xfrm>
          <a:prstGeom prst="line">
            <a:avLst/>
          </a:prstGeom>
          <a:ln w="38100">
            <a:solidFill>
              <a:schemeClr val="accent3"/>
            </a:solidFill>
            <a:miter lim="400000"/>
          </a:ln>
        </p:spPr>
        <p:txBody>
          <a:bodyPr lIns="50800" tIns="50800" rIns="50800" bIns="50800" anchor="ctr"/>
          <a:lstStyle/>
          <a:p>
            <a:endParaRPr/>
          </a:p>
        </p:txBody>
      </p:sp>
      <p:sp>
        <p:nvSpPr>
          <p:cNvPr id="259" name="Verben der Bewegung"/>
          <p:cNvSpPr txBox="1"/>
          <p:nvPr/>
        </p:nvSpPr>
        <p:spPr>
          <a:xfrm>
            <a:off x="9154025" y="3003844"/>
            <a:ext cx="3444850" cy="520701"/>
          </a:xfrm>
          <a:prstGeom prst="rect">
            <a:avLst/>
          </a:prstGeom>
          <a:solidFill>
            <a:schemeClr val="accent3"/>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Verben der Bewegung</a:t>
            </a:r>
          </a:p>
        </p:txBody>
      </p:sp>
      <p:sp>
        <p:nvSpPr>
          <p:cNvPr id="260" name="Rechteck"/>
          <p:cNvSpPr/>
          <p:nvPr/>
        </p:nvSpPr>
        <p:spPr>
          <a:xfrm>
            <a:off x="2026171" y="7274629"/>
            <a:ext cx="919530" cy="417370"/>
          </a:xfrm>
          <a:prstGeom prst="rect">
            <a:avLst/>
          </a:prstGeom>
          <a:ln w="12700">
            <a:solidFill>
              <a:schemeClr val="accent4">
                <a:hueOff val="-461056"/>
                <a:satOff val="4338"/>
                <a:lumOff val="-10225"/>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dirty="0"/>
          </a:p>
        </p:txBody>
      </p:sp>
      <p:sp>
        <p:nvSpPr>
          <p:cNvPr id="261" name="Rechteck"/>
          <p:cNvSpPr/>
          <p:nvPr/>
        </p:nvSpPr>
        <p:spPr>
          <a:xfrm>
            <a:off x="3555704" y="7263082"/>
            <a:ext cx="790516" cy="440137"/>
          </a:xfrm>
          <a:prstGeom prst="rect">
            <a:avLst/>
          </a:prstGeom>
          <a:ln w="12700">
            <a:solidFill>
              <a:schemeClr val="accent4">
                <a:hueOff val="-461056"/>
                <a:satOff val="4338"/>
                <a:lumOff val="-10225"/>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dirty="0"/>
          </a:p>
        </p:txBody>
      </p:sp>
      <p:sp>
        <p:nvSpPr>
          <p:cNvPr id="262" name="Linie"/>
          <p:cNvSpPr/>
          <p:nvPr/>
        </p:nvSpPr>
        <p:spPr>
          <a:xfrm flipV="1">
            <a:off x="2770439" y="4128502"/>
            <a:ext cx="5279304" cy="3183353"/>
          </a:xfrm>
          <a:prstGeom prst="line">
            <a:avLst/>
          </a:prstGeom>
          <a:ln w="38100">
            <a:solidFill>
              <a:schemeClr val="accent4">
                <a:hueOff val="-461056"/>
                <a:satOff val="4338"/>
                <a:lumOff val="-10225"/>
              </a:schemeClr>
            </a:solidFill>
            <a:miter lim="400000"/>
          </a:ln>
        </p:spPr>
        <p:txBody>
          <a:bodyPr lIns="50800" tIns="50800" rIns="50800" bIns="50800" anchor="ctr"/>
          <a:lstStyle/>
          <a:p>
            <a:endParaRPr/>
          </a:p>
        </p:txBody>
      </p:sp>
      <p:sp>
        <p:nvSpPr>
          <p:cNvPr id="263" name="Linie"/>
          <p:cNvSpPr/>
          <p:nvPr/>
        </p:nvSpPr>
        <p:spPr>
          <a:xfrm flipV="1">
            <a:off x="4107607" y="4224311"/>
            <a:ext cx="3936539" cy="3072369"/>
          </a:xfrm>
          <a:prstGeom prst="line">
            <a:avLst/>
          </a:prstGeom>
          <a:ln w="38100">
            <a:solidFill>
              <a:schemeClr val="accent4">
                <a:hueOff val="-461056"/>
                <a:satOff val="4338"/>
                <a:lumOff val="-10225"/>
              </a:schemeClr>
            </a:solidFill>
            <a:miter lim="400000"/>
          </a:ln>
        </p:spPr>
        <p:txBody>
          <a:bodyPr lIns="50800" tIns="50800" rIns="50800" bIns="50800" anchor="ctr"/>
          <a:lstStyle/>
          <a:p>
            <a:endParaRPr/>
          </a:p>
        </p:txBody>
      </p:sp>
      <p:sp>
        <p:nvSpPr>
          <p:cNvPr id="264" name="Verben des Sagens"/>
          <p:cNvSpPr txBox="1"/>
          <p:nvPr/>
        </p:nvSpPr>
        <p:spPr>
          <a:xfrm>
            <a:off x="8113205" y="4062753"/>
            <a:ext cx="2926996" cy="520701"/>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EFDFF"/>
                </a:solidFill>
                <a:latin typeface="Avenir Next Regular"/>
                <a:ea typeface="Avenir Next Regular"/>
                <a:cs typeface="Avenir Next Regular"/>
                <a:sym typeface="Avenir Next Regular"/>
              </a:defRPr>
            </a:lvl1pPr>
          </a:lstStyle>
          <a:p>
            <a:r>
              <a:t>Verben des Sagens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24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fill="hold" grpId="0" nodeType="clickEffect">
                                  <p:stCondLst>
                                    <p:cond delay="0"/>
                                  </p:stCondLst>
                                  <p:iterate>
                                    <p:tmAbs val="0"/>
                                  </p:iterate>
                                  <p:childTnLst>
                                    <p:set>
                                      <p:cBhvr>
                                        <p:cTn id="13" fill="hold"/>
                                        <p:tgtEl>
                                          <p:spTgt spid="250"/>
                                        </p:tgtEl>
                                        <p:attrNameLst>
                                          <p:attrName>style.visibility</p:attrName>
                                        </p:attrNameLst>
                                      </p:cBhvr>
                                      <p:to>
                                        <p:strVal val="visible"/>
                                      </p:to>
                                    </p:set>
                                    <p:animEffect transition="in" filter="dissolve">
                                      <p:cBhvr>
                                        <p:cTn id="14" dur="2000"/>
                                        <p:tgtEl>
                                          <p:spTgt spid="250"/>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fill="hold" grpId="0" nodeType="clickEffect">
                                  <p:stCondLst>
                                    <p:cond delay="0"/>
                                  </p:stCondLst>
                                  <p:iterate>
                                    <p:tmAbs val="0"/>
                                  </p:iterate>
                                  <p:childTnLst>
                                    <p:set>
                                      <p:cBhvr>
                                        <p:cTn id="18" fill="hold"/>
                                        <p:tgtEl>
                                          <p:spTgt spid="251"/>
                                        </p:tgtEl>
                                        <p:attrNameLst>
                                          <p:attrName>style.visibility</p:attrName>
                                        </p:attrNameLst>
                                      </p:cBhvr>
                                      <p:to>
                                        <p:strVal val="visible"/>
                                      </p:to>
                                    </p:set>
                                    <p:animEffect transition="in" filter="dissolve">
                                      <p:cBhvr>
                                        <p:cTn id="19" dur="2000"/>
                                        <p:tgtEl>
                                          <p:spTgt spid="25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fill="hold" grpId="0" nodeType="clickEffect">
                                  <p:stCondLst>
                                    <p:cond delay="0"/>
                                  </p:stCondLst>
                                  <p:iterate>
                                    <p:tmAbs val="0"/>
                                  </p:iterate>
                                  <p:childTnLst>
                                    <p:set>
                                      <p:cBhvr>
                                        <p:cTn id="23" fill="hold"/>
                                        <p:tgtEl>
                                          <p:spTgt spid="253"/>
                                        </p:tgtEl>
                                        <p:attrNameLst>
                                          <p:attrName>style.visibility</p:attrName>
                                        </p:attrNameLst>
                                      </p:cBhvr>
                                      <p:to>
                                        <p:strVal val="visible"/>
                                      </p:to>
                                    </p:set>
                                    <p:animEffect transition="in" filter="dissolve">
                                      <p:cBhvr>
                                        <p:cTn id="24" dur="1000"/>
                                        <p:tgtEl>
                                          <p:spTgt spid="25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2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fill="hold" grpId="0" nodeType="clickEffect">
                                  <p:stCondLst>
                                    <p:cond delay="0"/>
                                  </p:stCondLst>
                                  <p:iterate>
                                    <p:tmAbs val="0"/>
                                  </p:iterate>
                                  <p:childTnLst>
                                    <p:set>
                                      <p:cBhvr>
                                        <p:cTn id="32" fill="hold"/>
                                        <p:tgtEl>
                                          <p:spTgt spid="254"/>
                                        </p:tgtEl>
                                        <p:attrNameLst>
                                          <p:attrName>style.visibility</p:attrName>
                                        </p:attrNameLst>
                                      </p:cBhvr>
                                      <p:to>
                                        <p:strVal val="visible"/>
                                      </p:to>
                                    </p:set>
                                    <p:animEffect transition="in" filter="dissolve">
                                      <p:cBhvr>
                                        <p:cTn id="33" dur="1000"/>
                                        <p:tgtEl>
                                          <p:spTgt spid="25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fill="hold" grpId="0" nodeType="clickEffect">
                                  <p:stCondLst>
                                    <p:cond delay="0"/>
                                  </p:stCondLst>
                                  <p:iterate>
                                    <p:tmAbs val="0"/>
                                  </p:iterate>
                                  <p:childTnLst>
                                    <p:set>
                                      <p:cBhvr>
                                        <p:cTn id="37" fill="hold"/>
                                        <p:tgtEl>
                                          <p:spTgt spid="255"/>
                                        </p:tgtEl>
                                        <p:attrNameLst>
                                          <p:attrName>style.visibility</p:attrName>
                                        </p:attrNameLst>
                                      </p:cBhvr>
                                      <p:to>
                                        <p:strVal val="visible"/>
                                      </p:to>
                                    </p:set>
                                    <p:animEffect transition="in" filter="dissolve">
                                      <p:cBhvr>
                                        <p:cTn id="38" dur="2000"/>
                                        <p:tgtEl>
                                          <p:spTgt spid="255"/>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fill="hold" grpId="0" nodeType="clickEffect">
                                  <p:stCondLst>
                                    <p:cond delay="0"/>
                                  </p:stCondLst>
                                  <p:iterate>
                                    <p:tmAbs val="0"/>
                                  </p:iterate>
                                  <p:childTnLst>
                                    <p:set>
                                      <p:cBhvr>
                                        <p:cTn id="42" fill="hold"/>
                                        <p:tgtEl>
                                          <p:spTgt spid="256"/>
                                        </p:tgtEl>
                                        <p:attrNameLst>
                                          <p:attrName>style.visibility</p:attrName>
                                        </p:attrNameLst>
                                      </p:cBhvr>
                                      <p:to>
                                        <p:strVal val="visible"/>
                                      </p:to>
                                    </p:set>
                                    <p:animEffect transition="in" filter="dissolve">
                                      <p:cBhvr>
                                        <p:cTn id="43" dur="2000"/>
                                        <p:tgtEl>
                                          <p:spTgt spid="256"/>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fill="hold" grpId="0" nodeType="clickEffect">
                                  <p:stCondLst>
                                    <p:cond delay="0"/>
                                  </p:stCondLst>
                                  <p:iterate>
                                    <p:tmAbs val="0"/>
                                  </p:iterate>
                                  <p:childTnLst>
                                    <p:set>
                                      <p:cBhvr>
                                        <p:cTn id="47" fill="hold"/>
                                        <p:tgtEl>
                                          <p:spTgt spid="257"/>
                                        </p:tgtEl>
                                        <p:attrNameLst>
                                          <p:attrName>style.visibility</p:attrName>
                                        </p:attrNameLst>
                                      </p:cBhvr>
                                      <p:to>
                                        <p:strVal val="visible"/>
                                      </p:to>
                                    </p:set>
                                    <p:animEffect transition="in" filter="dissolve">
                                      <p:cBhvr>
                                        <p:cTn id="48" dur="1000"/>
                                        <p:tgtEl>
                                          <p:spTgt spid="257"/>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fill="hold" grpId="0" nodeType="clickEffect">
                                  <p:stCondLst>
                                    <p:cond delay="0"/>
                                  </p:stCondLst>
                                  <p:iterate>
                                    <p:tmAbs val="0"/>
                                  </p:iterate>
                                  <p:childTnLst>
                                    <p:set>
                                      <p:cBhvr>
                                        <p:cTn id="52" fill="hold"/>
                                        <p:tgtEl>
                                          <p:spTgt spid="258"/>
                                        </p:tgtEl>
                                        <p:attrNameLst>
                                          <p:attrName>style.visibility</p:attrName>
                                        </p:attrNameLst>
                                      </p:cBhvr>
                                      <p:to>
                                        <p:strVal val="visible"/>
                                      </p:to>
                                    </p:set>
                                    <p:animEffect transition="in" filter="dissolve">
                                      <p:cBhvr>
                                        <p:cTn id="53" dur="1000"/>
                                        <p:tgtEl>
                                          <p:spTgt spid="25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iterate>
                                    <p:tmAbs val="0"/>
                                  </p:iterate>
                                  <p:childTnLst>
                                    <p:set>
                                      <p:cBhvr>
                                        <p:cTn id="57" fill="hold"/>
                                        <p:tgtEl>
                                          <p:spTgt spid="25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260"/>
                                        </p:tgtEl>
                                        <p:attrNameLst>
                                          <p:attrName>style.visibility</p:attrName>
                                        </p:attrNameLst>
                                      </p:cBhvr>
                                      <p:to>
                                        <p:strVal val="visible"/>
                                      </p:to>
                                    </p:set>
                                    <p:animEffect transition="in" filter="dissolve">
                                      <p:cBhvr>
                                        <p:cTn id="62" dur="2000"/>
                                        <p:tgtEl>
                                          <p:spTgt spid="26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261"/>
                                        </p:tgtEl>
                                        <p:attrNameLst>
                                          <p:attrName>style.visibility</p:attrName>
                                        </p:attrNameLst>
                                      </p:cBhvr>
                                      <p:to>
                                        <p:strVal val="visible"/>
                                      </p:to>
                                    </p:set>
                                    <p:animEffect transition="in" filter="dissolve">
                                      <p:cBhvr>
                                        <p:cTn id="67" dur="2000"/>
                                        <p:tgtEl>
                                          <p:spTgt spid="26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262"/>
                                        </p:tgtEl>
                                        <p:attrNameLst>
                                          <p:attrName>style.visibility</p:attrName>
                                        </p:attrNameLst>
                                      </p:cBhvr>
                                      <p:to>
                                        <p:strVal val="visible"/>
                                      </p:to>
                                    </p:set>
                                    <p:animEffect transition="in" filter="dissolve">
                                      <p:cBhvr>
                                        <p:cTn id="72" dur="1000"/>
                                        <p:tgtEl>
                                          <p:spTgt spid="262"/>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263"/>
                                        </p:tgtEl>
                                        <p:attrNameLst>
                                          <p:attrName>style.visibility</p:attrName>
                                        </p:attrNameLst>
                                      </p:cBhvr>
                                      <p:to>
                                        <p:strVal val="visible"/>
                                      </p:to>
                                    </p:set>
                                    <p:animEffect transition="in" filter="dissolve">
                                      <p:cBhvr>
                                        <p:cTn id="77" dur="1000"/>
                                        <p:tgtEl>
                                          <p:spTgt spid="263"/>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iterate>
                                    <p:tmAbs val="0"/>
                                  </p:iterate>
                                  <p:childTnLst>
                                    <p:set>
                                      <p:cBhvr>
                                        <p:cTn id="81" fill="hold"/>
                                        <p:tgtEl>
                                          <p:spTgt spid="2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animBg="1" advAuto="0"/>
      <p:bldP spid="246" grpId="0" animBg="1" advAuto="0"/>
      <p:bldP spid="250" grpId="0" animBg="1" advAuto="0"/>
      <p:bldP spid="251" grpId="0" animBg="1" advAuto="0"/>
      <p:bldP spid="252" grpId="0" animBg="1" advAuto="0"/>
      <p:bldP spid="253" grpId="0" animBg="1" advAuto="0"/>
      <p:bldP spid="254" grpId="0" animBg="1" advAuto="0"/>
      <p:bldP spid="255" grpId="0" animBg="1" advAuto="0"/>
      <p:bldP spid="256" grpId="0" animBg="1" advAuto="0"/>
      <p:bldP spid="257" grpId="0" animBg="1" advAuto="0"/>
      <p:bldP spid="258" grpId="0" animBg="1" advAuto="0"/>
      <p:bldP spid="259" grpId="0" animBg="1" advAuto="0"/>
      <p:bldP spid="260" grpId="0" animBg="1" advAuto="0"/>
      <p:bldP spid="261" grpId="0" animBg="1" advAuto="0"/>
      <p:bldP spid="262" grpId="0" animBg="1" advAuto="0"/>
      <p:bldP spid="263" grpId="0" animBg="1" advAuto="0"/>
      <p:bldP spid="264"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DFF"/>
        </a:solidFill>
        <a:effectLst/>
      </p:bgPr>
    </p:bg>
    <p:spTree>
      <p:nvGrpSpPr>
        <p:cNvPr id="1" name=""/>
        <p:cNvGrpSpPr/>
        <p:nvPr/>
      </p:nvGrpSpPr>
      <p:grpSpPr>
        <a:xfrm>
          <a:off x="0" y="0"/>
          <a:ext cx="0" cy="0"/>
          <a:chOff x="0" y="0"/>
          <a:chExt cx="0" cy="0"/>
        </a:xfrm>
      </p:grpSpPr>
      <p:pic>
        <p:nvPicPr>
          <p:cNvPr id="268" name="KuMi_ZSL_Logo_mit_Schutzraum_4c.jpg" descr="KuMi_ZSL_Logo_mit_Schutzraum_4c.jpg"/>
          <p:cNvPicPr>
            <a:picLocks noChangeAspect="1"/>
          </p:cNvPicPr>
          <p:nvPr/>
        </p:nvPicPr>
        <p:blipFill>
          <a:blip r:embed="rId3"/>
          <a:stretch>
            <a:fillRect/>
          </a:stretch>
        </p:blipFill>
        <p:spPr>
          <a:xfrm>
            <a:off x="11820181" y="9211561"/>
            <a:ext cx="973928" cy="427739"/>
          </a:xfrm>
          <a:prstGeom prst="rect">
            <a:avLst/>
          </a:prstGeom>
          <a:ln w="12700">
            <a:miter lim="400000"/>
          </a:ln>
        </p:spPr>
      </p:pic>
      <p:sp>
        <p:nvSpPr>
          <p:cNvPr id="269" name="IV. FOKALISIERUNG"/>
          <p:cNvSpPr txBox="1"/>
          <p:nvPr/>
        </p:nvSpPr>
        <p:spPr>
          <a:xfrm>
            <a:off x="508000" y="63500"/>
            <a:ext cx="2702324" cy="590550"/>
          </a:xfrm>
          <a:prstGeom prst="rect">
            <a:avLst/>
          </a:prstGeom>
          <a:solidFill>
            <a:srgbClr val="FF5E2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lgn="l" defTabSz="495300">
              <a:defRPr sz="2100">
                <a:latin typeface="Avenir Next Regular"/>
                <a:ea typeface="Avenir Next Regular"/>
                <a:cs typeface="Avenir Next Regular"/>
                <a:sym typeface="Avenir Next Regular"/>
              </a:defRPr>
            </a:lvl1pPr>
          </a:lstStyle>
          <a:p>
            <a:r>
              <a:t>IV. FOKALISIERUNG</a:t>
            </a:r>
          </a:p>
        </p:txBody>
      </p:sp>
      <p:pic>
        <p:nvPicPr>
          <p:cNvPr id="270" name="Symbol_Fokalisierung.pdf" descr="Symbol_Fokalisierung.pdf"/>
          <p:cNvPicPr>
            <a:picLocks noChangeAspect="1"/>
          </p:cNvPicPr>
          <p:nvPr/>
        </p:nvPicPr>
        <p:blipFill>
          <a:blip r:embed="rId4"/>
          <a:stretch>
            <a:fillRect/>
          </a:stretch>
        </p:blipFill>
        <p:spPr>
          <a:xfrm>
            <a:off x="11929047" y="173186"/>
            <a:ext cx="546101" cy="468164"/>
          </a:xfrm>
          <a:prstGeom prst="rect">
            <a:avLst/>
          </a:prstGeom>
          <a:ln w="38100">
            <a:solidFill>
              <a:srgbClr val="FF5E29"/>
            </a:solidFill>
            <a:miter lim="400000"/>
          </a:ln>
        </p:spPr>
      </p:pic>
      <p:sp>
        <p:nvSpPr>
          <p:cNvPr id="271" name="Narratologisches Close-Reading"/>
          <p:cNvSpPr txBox="1"/>
          <p:nvPr/>
        </p:nvSpPr>
        <p:spPr>
          <a:xfrm>
            <a:off x="210691" y="9285730"/>
            <a:ext cx="2102347"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49580">
              <a:defRPr sz="1200">
                <a:latin typeface="Calibri"/>
                <a:ea typeface="Calibri"/>
                <a:cs typeface="Calibri"/>
                <a:sym typeface="Calibri"/>
              </a:defRPr>
            </a:lvl1pPr>
          </a:lstStyle>
          <a:p>
            <a:r>
              <a:t>Narratologisches Close-Reading</a:t>
            </a:r>
          </a:p>
        </p:txBody>
      </p:sp>
      <p:sp>
        <p:nvSpPr>
          <p:cNvPr id="272" name="ENDE"/>
          <p:cNvSpPr txBox="1"/>
          <p:nvPr/>
        </p:nvSpPr>
        <p:spPr>
          <a:xfrm>
            <a:off x="5531484" y="4387850"/>
            <a:ext cx="1941831" cy="977901"/>
          </a:xfrm>
          <a:prstGeom prst="rect">
            <a:avLst/>
          </a:prstGeom>
          <a:ln w="127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252871">
              <a:defRPr sz="5000" spc="100">
                <a:latin typeface="Avenir Next Regular"/>
                <a:ea typeface="Avenir Next Regular"/>
                <a:cs typeface="Avenir Next Regular"/>
                <a:sym typeface="Avenir Next Regular"/>
              </a:defRPr>
            </a:lvl1pPr>
          </a:lstStyle>
          <a:p>
            <a:r>
              <a:t>ENDE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 grpId="0"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Benutzerdefiniert</PresentationFormat>
  <Slides>8</Slides>
  <Notes>8</Notes>
  <HiddenSlides>0</HiddenSlide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White</vt:lpstr>
      <vt:lpstr>narratologische kategorien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narratologische kategorien</dc:title>
  <cp:lastModifiedBy>L000454</cp:lastModifiedBy>
  <cp:revision>1</cp:revision>
  <dcterms:modified xsi:type="dcterms:W3CDTF">2021-10-26T08:24:19Z</dcterms:modified>
</cp:coreProperties>
</file>