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79" r:id="rId3"/>
    <p:sldId id="257" r:id="rId4"/>
    <p:sldId id="269" r:id="rId5"/>
    <p:sldId id="275" r:id="rId6"/>
    <p:sldId id="271" r:id="rId7"/>
    <p:sldId id="272" r:id="rId8"/>
    <p:sldId id="258" r:id="rId9"/>
    <p:sldId id="259" r:id="rId10"/>
    <p:sldId id="260" r:id="rId11"/>
    <p:sldId id="261" r:id="rId12"/>
    <p:sldId id="274" r:id="rId13"/>
    <p:sldId id="262" r:id="rId14"/>
    <p:sldId id="263" r:id="rId15"/>
    <p:sldId id="264" r:id="rId16"/>
    <p:sldId id="265" r:id="rId17"/>
    <p:sldId id="270" r:id="rId18"/>
    <p:sldId id="266" r:id="rId19"/>
    <p:sldId id="280" r:id="rId20"/>
    <p:sldId id="267" r:id="rId21"/>
    <p:sldId id="276" r:id="rId22"/>
    <p:sldId id="277" r:id="rId2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BD12D7-C539-4281-B513-8D035021556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s-ES"/>
          </a:p>
        </p:txBody>
      </p:sp>
      <p:sp>
        <p:nvSpPr>
          <p:cNvPr id="3" name="Untertitel 2">
            <a:extLst>
              <a:ext uri="{FF2B5EF4-FFF2-40B4-BE49-F238E27FC236}">
                <a16:creationId xmlns:a16="http://schemas.microsoft.com/office/drawing/2014/main" id="{AF88B9B2-D386-4504-AE24-D238E54DEA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s-ES"/>
          </a:p>
        </p:txBody>
      </p:sp>
      <p:sp>
        <p:nvSpPr>
          <p:cNvPr id="4" name="Datumsplatzhalter 3">
            <a:extLst>
              <a:ext uri="{FF2B5EF4-FFF2-40B4-BE49-F238E27FC236}">
                <a16:creationId xmlns:a16="http://schemas.microsoft.com/office/drawing/2014/main" id="{04636288-44DE-4453-A509-FB3ABCDFAEB3}"/>
              </a:ext>
            </a:extLst>
          </p:cNvPr>
          <p:cNvSpPr>
            <a:spLocks noGrp="1"/>
          </p:cNvSpPr>
          <p:nvPr>
            <p:ph type="dt" sz="half" idx="10"/>
          </p:nvPr>
        </p:nvSpPr>
        <p:spPr/>
        <p:txBody>
          <a:bodyPr/>
          <a:lstStyle/>
          <a:p>
            <a:fld id="{EE31734D-E835-481F-8E5E-FBF6BBB3246E}" type="datetimeFigureOut">
              <a:rPr lang="es-ES" smtClean="0"/>
              <a:t>15/12/2021</a:t>
            </a:fld>
            <a:endParaRPr lang="es-ES"/>
          </a:p>
        </p:txBody>
      </p:sp>
      <p:sp>
        <p:nvSpPr>
          <p:cNvPr id="5" name="Fußzeilenplatzhalter 4">
            <a:extLst>
              <a:ext uri="{FF2B5EF4-FFF2-40B4-BE49-F238E27FC236}">
                <a16:creationId xmlns:a16="http://schemas.microsoft.com/office/drawing/2014/main" id="{3B394AC5-B5E1-4C50-BE18-B17D8A0F11B3}"/>
              </a:ext>
            </a:extLst>
          </p:cNvPr>
          <p:cNvSpPr>
            <a:spLocks noGrp="1"/>
          </p:cNvSpPr>
          <p:nvPr>
            <p:ph type="ftr" sz="quarter" idx="11"/>
          </p:nvPr>
        </p:nvSpPr>
        <p:spPr/>
        <p:txBody>
          <a:bodyPr/>
          <a:lstStyle/>
          <a:p>
            <a:endParaRPr lang="es-ES"/>
          </a:p>
        </p:txBody>
      </p:sp>
      <p:sp>
        <p:nvSpPr>
          <p:cNvPr id="6" name="Foliennummernplatzhalter 5">
            <a:extLst>
              <a:ext uri="{FF2B5EF4-FFF2-40B4-BE49-F238E27FC236}">
                <a16:creationId xmlns:a16="http://schemas.microsoft.com/office/drawing/2014/main" id="{FF774259-3CF4-43D1-9F7D-FA4399FE5A73}"/>
              </a:ext>
            </a:extLst>
          </p:cNvPr>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3873310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986F3-21E7-4DD0-89FF-5037AFBB36C7}"/>
              </a:ext>
            </a:extLst>
          </p:cNvPr>
          <p:cNvSpPr>
            <a:spLocks noGrp="1"/>
          </p:cNvSpPr>
          <p:nvPr>
            <p:ph type="title"/>
          </p:nvPr>
        </p:nvSpPr>
        <p:spPr/>
        <p:txBody>
          <a:bodyPr/>
          <a:lstStyle/>
          <a:p>
            <a:r>
              <a:rPr lang="de-DE"/>
              <a:t>Mastertitelformat bearbeiten</a:t>
            </a:r>
            <a:endParaRPr lang="es-ES"/>
          </a:p>
        </p:txBody>
      </p:sp>
      <p:sp>
        <p:nvSpPr>
          <p:cNvPr id="3" name="Vertikaler Textplatzhalter 2">
            <a:extLst>
              <a:ext uri="{FF2B5EF4-FFF2-40B4-BE49-F238E27FC236}">
                <a16:creationId xmlns:a16="http://schemas.microsoft.com/office/drawing/2014/main" id="{2072E00C-E153-4FE1-BD73-6F0BBCA03D3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s-ES"/>
          </a:p>
        </p:txBody>
      </p:sp>
      <p:sp>
        <p:nvSpPr>
          <p:cNvPr id="4" name="Datumsplatzhalter 3">
            <a:extLst>
              <a:ext uri="{FF2B5EF4-FFF2-40B4-BE49-F238E27FC236}">
                <a16:creationId xmlns:a16="http://schemas.microsoft.com/office/drawing/2014/main" id="{2F1E2A1B-80D4-4240-B3E0-3BEFFF25C914}"/>
              </a:ext>
            </a:extLst>
          </p:cNvPr>
          <p:cNvSpPr>
            <a:spLocks noGrp="1"/>
          </p:cNvSpPr>
          <p:nvPr>
            <p:ph type="dt" sz="half" idx="10"/>
          </p:nvPr>
        </p:nvSpPr>
        <p:spPr/>
        <p:txBody>
          <a:bodyPr/>
          <a:lstStyle/>
          <a:p>
            <a:fld id="{EE31734D-E835-481F-8E5E-FBF6BBB3246E}" type="datetimeFigureOut">
              <a:rPr lang="es-ES" smtClean="0"/>
              <a:t>15/12/2021</a:t>
            </a:fld>
            <a:endParaRPr lang="es-ES"/>
          </a:p>
        </p:txBody>
      </p:sp>
      <p:sp>
        <p:nvSpPr>
          <p:cNvPr id="5" name="Fußzeilenplatzhalter 4">
            <a:extLst>
              <a:ext uri="{FF2B5EF4-FFF2-40B4-BE49-F238E27FC236}">
                <a16:creationId xmlns:a16="http://schemas.microsoft.com/office/drawing/2014/main" id="{8C3DD1C8-2BD2-484A-B2D1-F62535FC9BD5}"/>
              </a:ext>
            </a:extLst>
          </p:cNvPr>
          <p:cNvSpPr>
            <a:spLocks noGrp="1"/>
          </p:cNvSpPr>
          <p:nvPr>
            <p:ph type="ftr" sz="quarter" idx="11"/>
          </p:nvPr>
        </p:nvSpPr>
        <p:spPr/>
        <p:txBody>
          <a:bodyPr/>
          <a:lstStyle/>
          <a:p>
            <a:endParaRPr lang="es-ES"/>
          </a:p>
        </p:txBody>
      </p:sp>
      <p:sp>
        <p:nvSpPr>
          <p:cNvPr id="6" name="Foliennummernplatzhalter 5">
            <a:extLst>
              <a:ext uri="{FF2B5EF4-FFF2-40B4-BE49-F238E27FC236}">
                <a16:creationId xmlns:a16="http://schemas.microsoft.com/office/drawing/2014/main" id="{BA207A78-E7C2-4EEB-AFD7-5905D0A9C025}"/>
              </a:ext>
            </a:extLst>
          </p:cNvPr>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3607570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BCF4C32-9D56-46C3-B88D-6CC368C091AE}"/>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es-ES"/>
          </a:p>
        </p:txBody>
      </p:sp>
      <p:sp>
        <p:nvSpPr>
          <p:cNvPr id="3" name="Vertikaler Textplatzhalter 2">
            <a:extLst>
              <a:ext uri="{FF2B5EF4-FFF2-40B4-BE49-F238E27FC236}">
                <a16:creationId xmlns:a16="http://schemas.microsoft.com/office/drawing/2014/main" id="{C84EE5F0-09A5-4D93-8760-9AD6FFEDA4F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s-ES"/>
          </a:p>
        </p:txBody>
      </p:sp>
      <p:sp>
        <p:nvSpPr>
          <p:cNvPr id="4" name="Datumsplatzhalter 3">
            <a:extLst>
              <a:ext uri="{FF2B5EF4-FFF2-40B4-BE49-F238E27FC236}">
                <a16:creationId xmlns:a16="http://schemas.microsoft.com/office/drawing/2014/main" id="{C42D8FF6-CA2D-4ECD-A175-6FDC2F6D35AA}"/>
              </a:ext>
            </a:extLst>
          </p:cNvPr>
          <p:cNvSpPr>
            <a:spLocks noGrp="1"/>
          </p:cNvSpPr>
          <p:nvPr>
            <p:ph type="dt" sz="half" idx="10"/>
          </p:nvPr>
        </p:nvSpPr>
        <p:spPr/>
        <p:txBody>
          <a:bodyPr/>
          <a:lstStyle/>
          <a:p>
            <a:fld id="{EE31734D-E835-481F-8E5E-FBF6BBB3246E}" type="datetimeFigureOut">
              <a:rPr lang="es-ES" smtClean="0"/>
              <a:t>15/12/2021</a:t>
            </a:fld>
            <a:endParaRPr lang="es-ES"/>
          </a:p>
        </p:txBody>
      </p:sp>
      <p:sp>
        <p:nvSpPr>
          <p:cNvPr id="5" name="Fußzeilenplatzhalter 4">
            <a:extLst>
              <a:ext uri="{FF2B5EF4-FFF2-40B4-BE49-F238E27FC236}">
                <a16:creationId xmlns:a16="http://schemas.microsoft.com/office/drawing/2014/main" id="{F22609E1-366D-4067-82DC-A5BBD0DE593C}"/>
              </a:ext>
            </a:extLst>
          </p:cNvPr>
          <p:cNvSpPr>
            <a:spLocks noGrp="1"/>
          </p:cNvSpPr>
          <p:nvPr>
            <p:ph type="ftr" sz="quarter" idx="11"/>
          </p:nvPr>
        </p:nvSpPr>
        <p:spPr/>
        <p:txBody>
          <a:bodyPr/>
          <a:lstStyle/>
          <a:p>
            <a:endParaRPr lang="es-ES"/>
          </a:p>
        </p:txBody>
      </p:sp>
      <p:sp>
        <p:nvSpPr>
          <p:cNvPr id="6" name="Foliennummernplatzhalter 5">
            <a:extLst>
              <a:ext uri="{FF2B5EF4-FFF2-40B4-BE49-F238E27FC236}">
                <a16:creationId xmlns:a16="http://schemas.microsoft.com/office/drawing/2014/main" id="{9A323E21-9975-4D7A-8510-4A239B825DF0}"/>
              </a:ext>
            </a:extLst>
          </p:cNvPr>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826083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de-DE"/>
              <a:t>Mastertitelformat bearbeiten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EE31734D-E835-481F-8E5E-FBF6BBB3246E}" type="datetimeFigureOut">
              <a:rPr lang="es-ES" smtClean="0"/>
              <a:t>15/12/2021</a:t>
            </a:fld>
            <a:endParaRPr lang="es-E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s-ES"/>
          </a:p>
        </p:txBody>
      </p:sp>
      <p:sp>
        <p:nvSpPr>
          <p:cNvPr id="6" name="Slide Number Placeholder 5"/>
          <p:cNvSpPr>
            <a:spLocks noGrp="1"/>
          </p:cNvSpPr>
          <p:nvPr>
            <p:ph type="sldNum" sz="quarter" idx="12"/>
          </p:nvPr>
        </p:nvSpPr>
        <p:spPr>
          <a:xfrm>
            <a:off x="10469880" y="320040"/>
            <a:ext cx="914400" cy="320040"/>
          </a:xfrm>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3126669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de-DE"/>
              <a:t>Mastertitelformat bearbeiten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E31734D-E835-481F-8E5E-FBF6BBB3246E}" type="datetimeFigureOut">
              <a:rPr lang="es-ES" smtClean="0"/>
              <a:t>15/12/2021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3743517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de-DE"/>
              <a:t>Mastertitelformat bearbeiten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804672" y="320040"/>
            <a:ext cx="3657600" cy="320040"/>
          </a:xfrm>
        </p:spPr>
        <p:txBody>
          <a:bodyPr/>
          <a:lstStyle/>
          <a:p>
            <a:fld id="{EE31734D-E835-481F-8E5E-FBF6BBB3246E}" type="datetimeFigureOut">
              <a:rPr lang="es-ES" smtClean="0"/>
              <a:t>15/12/2021</a:t>
            </a:fld>
            <a:endParaRPr lang="es-E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s-ES"/>
          </a:p>
        </p:txBody>
      </p:sp>
      <p:sp>
        <p:nvSpPr>
          <p:cNvPr id="6" name="Slide Number Placeholder 5"/>
          <p:cNvSpPr>
            <a:spLocks noGrp="1"/>
          </p:cNvSpPr>
          <p:nvPr>
            <p:ph type="sldNum" sz="quarter" idx="12"/>
          </p:nvPr>
        </p:nvSpPr>
        <p:spPr>
          <a:xfrm>
            <a:off x="10469880" y="320040"/>
            <a:ext cx="914400" cy="320040"/>
          </a:xfrm>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439711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de-DE"/>
              <a:t>Mastertitelformat bearbeiten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a:xfrm>
            <a:off x="804672" y="320040"/>
            <a:ext cx="3657600" cy="320040"/>
          </a:xfrm>
        </p:spPr>
        <p:txBody>
          <a:bodyPr/>
          <a:lstStyle/>
          <a:p>
            <a:fld id="{EE31734D-E835-481F-8E5E-FBF6BBB3246E}" type="datetimeFigureOut">
              <a:rPr lang="es-ES" smtClean="0"/>
              <a:t>15/12/2021</a:t>
            </a:fld>
            <a:endParaRPr lang="es-ES"/>
          </a:p>
        </p:txBody>
      </p:sp>
      <p:sp>
        <p:nvSpPr>
          <p:cNvPr id="6" name="Footer Placeholder 5"/>
          <p:cNvSpPr>
            <a:spLocks noGrp="1"/>
          </p:cNvSpPr>
          <p:nvPr>
            <p:ph type="ftr" sz="quarter" idx="11"/>
          </p:nvPr>
        </p:nvSpPr>
        <p:spPr>
          <a:xfrm>
            <a:off x="804672" y="6227064"/>
            <a:ext cx="10588752" cy="320040"/>
          </a:xfrm>
        </p:spPr>
        <p:txBody>
          <a:bodyPr/>
          <a:lstStyle/>
          <a:p>
            <a:endParaRPr lang="es-ES"/>
          </a:p>
        </p:txBody>
      </p:sp>
      <p:sp>
        <p:nvSpPr>
          <p:cNvPr id="7" name="Slide Number Placeholder 6"/>
          <p:cNvSpPr>
            <a:spLocks noGrp="1"/>
          </p:cNvSpPr>
          <p:nvPr>
            <p:ph type="sldNum" sz="quarter" idx="12"/>
          </p:nvPr>
        </p:nvSpPr>
        <p:spPr>
          <a:xfrm>
            <a:off x="10469880" y="320040"/>
            <a:ext cx="914400" cy="320040"/>
          </a:xfrm>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583645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de-DE"/>
              <a:t>Mastertitelformat bearbeiten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5125305" y="1488985"/>
            <a:ext cx="6264350" cy="16968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118447" y="4351687"/>
            <a:ext cx="6265588" cy="17040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a:xfrm>
            <a:off x="804672" y="320040"/>
            <a:ext cx="3657600" cy="320040"/>
          </a:xfrm>
        </p:spPr>
        <p:txBody>
          <a:bodyPr/>
          <a:lstStyle/>
          <a:p>
            <a:fld id="{EE31734D-E835-481F-8E5E-FBF6BBB3246E}" type="datetimeFigureOut">
              <a:rPr lang="es-ES" smtClean="0"/>
              <a:t>15/12/2021</a:t>
            </a:fld>
            <a:endParaRPr lang="es-ES"/>
          </a:p>
        </p:txBody>
      </p:sp>
      <p:sp>
        <p:nvSpPr>
          <p:cNvPr id="8" name="Footer Placeholder 7"/>
          <p:cNvSpPr>
            <a:spLocks noGrp="1"/>
          </p:cNvSpPr>
          <p:nvPr>
            <p:ph type="ftr" sz="quarter" idx="11"/>
          </p:nvPr>
        </p:nvSpPr>
        <p:spPr>
          <a:xfrm>
            <a:off x="804672" y="6227064"/>
            <a:ext cx="10588752" cy="320040"/>
          </a:xfrm>
        </p:spPr>
        <p:txBody>
          <a:bodyPr/>
          <a:lstStyle/>
          <a:p>
            <a:endParaRPr lang="es-ES"/>
          </a:p>
        </p:txBody>
      </p:sp>
      <p:sp>
        <p:nvSpPr>
          <p:cNvPr id="9" name="Slide Number Placeholder 8"/>
          <p:cNvSpPr>
            <a:spLocks noGrp="1"/>
          </p:cNvSpPr>
          <p:nvPr>
            <p:ph type="sldNum" sz="quarter" idx="12"/>
          </p:nvPr>
        </p:nvSpPr>
        <p:spPr>
          <a:xfrm>
            <a:off x="10469880" y="320040"/>
            <a:ext cx="914400" cy="320040"/>
          </a:xfrm>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403702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de-DE"/>
              <a:t>Mastertitelformat bearbeiten</a:t>
            </a:r>
            <a:endParaRPr lang="en-US" dirty="0"/>
          </a:p>
        </p:txBody>
      </p:sp>
      <p:sp>
        <p:nvSpPr>
          <p:cNvPr id="3" name="Date Placeholder 2"/>
          <p:cNvSpPr>
            <a:spLocks noGrp="1"/>
          </p:cNvSpPr>
          <p:nvPr>
            <p:ph type="dt" sz="half" idx="10"/>
          </p:nvPr>
        </p:nvSpPr>
        <p:spPr/>
        <p:txBody>
          <a:bodyPr/>
          <a:lstStyle/>
          <a:p>
            <a:fld id="{EE31734D-E835-481F-8E5E-FBF6BBB3246E}" type="datetimeFigureOut">
              <a:rPr lang="es-ES" smtClean="0"/>
              <a:t>15/12/2021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38532142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EE31734D-E835-481F-8E5E-FBF6BBB3246E}" type="datetimeFigureOut">
              <a:rPr lang="es-ES" smtClean="0"/>
              <a:t>15/12/2021</a:t>
            </a:fld>
            <a:endParaRPr lang="es-ES"/>
          </a:p>
        </p:txBody>
      </p:sp>
      <p:sp>
        <p:nvSpPr>
          <p:cNvPr id="3" name="Footer Placeholder 2"/>
          <p:cNvSpPr>
            <a:spLocks noGrp="1"/>
          </p:cNvSpPr>
          <p:nvPr>
            <p:ph type="ftr" sz="quarter" idx="11"/>
          </p:nvPr>
        </p:nvSpPr>
        <p:spPr>
          <a:xfrm>
            <a:off x="804672" y="6227064"/>
            <a:ext cx="10588752" cy="320040"/>
          </a:xfrm>
        </p:spPr>
        <p:txBody>
          <a:bodyPr/>
          <a:lstStyle/>
          <a:p>
            <a:endParaRPr lang="es-ES"/>
          </a:p>
        </p:txBody>
      </p:sp>
      <p:sp>
        <p:nvSpPr>
          <p:cNvPr id="4" name="Slide Number Placeholder 3"/>
          <p:cNvSpPr>
            <a:spLocks noGrp="1"/>
          </p:cNvSpPr>
          <p:nvPr>
            <p:ph type="sldNum" sz="quarter" idx="12"/>
          </p:nvPr>
        </p:nvSpPr>
        <p:spPr>
          <a:xfrm>
            <a:off x="10469880" y="320040"/>
            <a:ext cx="914400" cy="320040"/>
          </a:xfrm>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731980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de-DE"/>
              <a:t>Mastertitelformat bearbeiten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EE31734D-E835-481F-8E5E-FBF6BBB3246E}" type="datetimeFigureOut">
              <a:rPr lang="es-ES" smtClean="0"/>
              <a:t>15/12/2021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382845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E48EA8-A71E-4A14-98CB-2FF9EDB49BDF}"/>
              </a:ext>
            </a:extLst>
          </p:cNvPr>
          <p:cNvSpPr>
            <a:spLocks noGrp="1"/>
          </p:cNvSpPr>
          <p:nvPr>
            <p:ph type="title"/>
          </p:nvPr>
        </p:nvSpPr>
        <p:spPr/>
        <p:txBody>
          <a:bodyPr/>
          <a:lstStyle/>
          <a:p>
            <a:r>
              <a:rPr lang="de-DE"/>
              <a:t>Mastertitelformat bearbeiten</a:t>
            </a:r>
            <a:endParaRPr lang="es-ES"/>
          </a:p>
        </p:txBody>
      </p:sp>
      <p:sp>
        <p:nvSpPr>
          <p:cNvPr id="3" name="Inhaltsplatzhalter 2">
            <a:extLst>
              <a:ext uri="{FF2B5EF4-FFF2-40B4-BE49-F238E27FC236}">
                <a16:creationId xmlns:a16="http://schemas.microsoft.com/office/drawing/2014/main" id="{50DF2B5E-EAAC-45A9-AF98-CA627F48479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s-ES"/>
          </a:p>
        </p:txBody>
      </p:sp>
      <p:sp>
        <p:nvSpPr>
          <p:cNvPr id="4" name="Datumsplatzhalter 3">
            <a:extLst>
              <a:ext uri="{FF2B5EF4-FFF2-40B4-BE49-F238E27FC236}">
                <a16:creationId xmlns:a16="http://schemas.microsoft.com/office/drawing/2014/main" id="{CCE1EB61-61AA-4934-8714-F9C89BB0B59C}"/>
              </a:ext>
            </a:extLst>
          </p:cNvPr>
          <p:cNvSpPr>
            <a:spLocks noGrp="1"/>
          </p:cNvSpPr>
          <p:nvPr>
            <p:ph type="dt" sz="half" idx="10"/>
          </p:nvPr>
        </p:nvSpPr>
        <p:spPr/>
        <p:txBody>
          <a:bodyPr/>
          <a:lstStyle/>
          <a:p>
            <a:fld id="{EE31734D-E835-481F-8E5E-FBF6BBB3246E}" type="datetimeFigureOut">
              <a:rPr lang="es-ES" smtClean="0"/>
              <a:t>15/12/2021</a:t>
            </a:fld>
            <a:endParaRPr lang="es-ES"/>
          </a:p>
        </p:txBody>
      </p:sp>
      <p:sp>
        <p:nvSpPr>
          <p:cNvPr id="5" name="Fußzeilenplatzhalter 4">
            <a:extLst>
              <a:ext uri="{FF2B5EF4-FFF2-40B4-BE49-F238E27FC236}">
                <a16:creationId xmlns:a16="http://schemas.microsoft.com/office/drawing/2014/main" id="{B559F603-A0C6-458C-9193-738F5FF8AA6D}"/>
              </a:ext>
            </a:extLst>
          </p:cNvPr>
          <p:cNvSpPr>
            <a:spLocks noGrp="1"/>
          </p:cNvSpPr>
          <p:nvPr>
            <p:ph type="ftr" sz="quarter" idx="11"/>
          </p:nvPr>
        </p:nvSpPr>
        <p:spPr/>
        <p:txBody>
          <a:bodyPr/>
          <a:lstStyle/>
          <a:p>
            <a:endParaRPr lang="es-ES"/>
          </a:p>
        </p:txBody>
      </p:sp>
      <p:sp>
        <p:nvSpPr>
          <p:cNvPr id="6" name="Foliennummernplatzhalter 5">
            <a:extLst>
              <a:ext uri="{FF2B5EF4-FFF2-40B4-BE49-F238E27FC236}">
                <a16:creationId xmlns:a16="http://schemas.microsoft.com/office/drawing/2014/main" id="{9BB05790-DB71-4A29-8E05-DE5BDD9EB16D}"/>
              </a:ext>
            </a:extLst>
          </p:cNvPr>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26546327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de-DE"/>
              <a:t>Mastertitelformat bearbeiten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804672" y="320040"/>
            <a:ext cx="3657600" cy="320040"/>
          </a:xfrm>
        </p:spPr>
        <p:txBody>
          <a:bodyPr/>
          <a:lstStyle/>
          <a:p>
            <a:fld id="{EE31734D-E835-481F-8E5E-FBF6BBB3246E}" type="datetimeFigureOut">
              <a:rPr lang="es-ES" smtClean="0"/>
              <a:t>15/12/2021</a:t>
            </a:fld>
            <a:endParaRPr lang="es-ES"/>
          </a:p>
        </p:txBody>
      </p:sp>
      <p:sp>
        <p:nvSpPr>
          <p:cNvPr id="6" name="Footer Placeholder 5"/>
          <p:cNvSpPr>
            <a:spLocks noGrp="1"/>
          </p:cNvSpPr>
          <p:nvPr>
            <p:ph type="ftr" sz="quarter" idx="11"/>
          </p:nvPr>
        </p:nvSpPr>
        <p:spPr>
          <a:xfrm>
            <a:off x="804672" y="6227064"/>
            <a:ext cx="5942203" cy="320040"/>
          </a:xfrm>
        </p:spPr>
        <p:txBody>
          <a:bodyPr/>
          <a:lstStyle/>
          <a:p>
            <a:endParaRPr lang="es-ES"/>
          </a:p>
        </p:txBody>
      </p:sp>
      <p:sp>
        <p:nvSpPr>
          <p:cNvPr id="7" name="Slide Number Placeholder 6"/>
          <p:cNvSpPr>
            <a:spLocks noGrp="1"/>
          </p:cNvSpPr>
          <p:nvPr>
            <p:ph type="sldNum" sz="quarter" idx="12"/>
          </p:nvPr>
        </p:nvSpPr>
        <p:spPr>
          <a:xfrm>
            <a:off x="5828377" y="320040"/>
            <a:ext cx="914400" cy="320040"/>
          </a:xfrm>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2520492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de-DE"/>
              <a:t>Mastertitelformat bearbeiten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E31734D-E835-481F-8E5E-FBF6BBB3246E}" type="datetimeFigureOut">
              <a:rPr lang="es-ES" smtClean="0"/>
              <a:t>15/12/2021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200478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de-DE"/>
              <a:t>Mastertitelformat bearbeiten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804672" y="320040"/>
            <a:ext cx="3657600" cy="320040"/>
          </a:xfrm>
        </p:spPr>
        <p:txBody>
          <a:bodyPr/>
          <a:lstStyle/>
          <a:p>
            <a:fld id="{EE31734D-E835-481F-8E5E-FBF6BBB3246E}" type="datetimeFigureOut">
              <a:rPr lang="es-ES" smtClean="0"/>
              <a:t>15/12/2021</a:t>
            </a:fld>
            <a:endParaRPr lang="es-ES"/>
          </a:p>
        </p:txBody>
      </p:sp>
      <p:sp>
        <p:nvSpPr>
          <p:cNvPr id="5" name="Footer Placeholder 4"/>
          <p:cNvSpPr>
            <a:spLocks noGrp="1"/>
          </p:cNvSpPr>
          <p:nvPr>
            <p:ph type="ftr" sz="quarter" idx="11"/>
          </p:nvPr>
        </p:nvSpPr>
        <p:spPr>
          <a:xfrm>
            <a:off x="804672" y="6227064"/>
            <a:ext cx="10588752" cy="320040"/>
          </a:xfrm>
        </p:spPr>
        <p:txBody>
          <a:bodyPr/>
          <a:lstStyle/>
          <a:p>
            <a:endParaRPr lang="es-ES"/>
          </a:p>
        </p:txBody>
      </p:sp>
      <p:sp>
        <p:nvSpPr>
          <p:cNvPr id="6" name="Slide Number Placeholder 5"/>
          <p:cNvSpPr>
            <a:spLocks noGrp="1"/>
          </p:cNvSpPr>
          <p:nvPr>
            <p:ph type="sldNum" sz="quarter" idx="12"/>
          </p:nvPr>
        </p:nvSpPr>
        <p:spPr>
          <a:xfrm>
            <a:off x="10469880" y="320040"/>
            <a:ext cx="914400" cy="320040"/>
          </a:xfrm>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3213771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3829F0-2C6A-43A3-9D68-14AC819AD95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s-ES"/>
          </a:p>
        </p:txBody>
      </p:sp>
      <p:sp>
        <p:nvSpPr>
          <p:cNvPr id="3" name="Textplatzhalter 2">
            <a:extLst>
              <a:ext uri="{FF2B5EF4-FFF2-40B4-BE49-F238E27FC236}">
                <a16:creationId xmlns:a16="http://schemas.microsoft.com/office/drawing/2014/main" id="{928610A8-8171-42B8-B81E-FE10BC0B11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A0FD5AB-D76C-4DAC-83AE-FE96E415B6F0}"/>
              </a:ext>
            </a:extLst>
          </p:cNvPr>
          <p:cNvSpPr>
            <a:spLocks noGrp="1"/>
          </p:cNvSpPr>
          <p:nvPr>
            <p:ph type="dt" sz="half" idx="10"/>
          </p:nvPr>
        </p:nvSpPr>
        <p:spPr/>
        <p:txBody>
          <a:bodyPr/>
          <a:lstStyle/>
          <a:p>
            <a:fld id="{EE31734D-E835-481F-8E5E-FBF6BBB3246E}" type="datetimeFigureOut">
              <a:rPr lang="es-ES" smtClean="0"/>
              <a:t>15/12/2021</a:t>
            </a:fld>
            <a:endParaRPr lang="es-ES"/>
          </a:p>
        </p:txBody>
      </p:sp>
      <p:sp>
        <p:nvSpPr>
          <p:cNvPr id="5" name="Fußzeilenplatzhalter 4">
            <a:extLst>
              <a:ext uri="{FF2B5EF4-FFF2-40B4-BE49-F238E27FC236}">
                <a16:creationId xmlns:a16="http://schemas.microsoft.com/office/drawing/2014/main" id="{47A10A6F-1C03-4CB9-BDA9-F7DD75B70094}"/>
              </a:ext>
            </a:extLst>
          </p:cNvPr>
          <p:cNvSpPr>
            <a:spLocks noGrp="1"/>
          </p:cNvSpPr>
          <p:nvPr>
            <p:ph type="ftr" sz="quarter" idx="11"/>
          </p:nvPr>
        </p:nvSpPr>
        <p:spPr/>
        <p:txBody>
          <a:bodyPr/>
          <a:lstStyle/>
          <a:p>
            <a:endParaRPr lang="es-ES"/>
          </a:p>
        </p:txBody>
      </p:sp>
      <p:sp>
        <p:nvSpPr>
          <p:cNvPr id="6" name="Foliennummernplatzhalter 5">
            <a:extLst>
              <a:ext uri="{FF2B5EF4-FFF2-40B4-BE49-F238E27FC236}">
                <a16:creationId xmlns:a16="http://schemas.microsoft.com/office/drawing/2014/main" id="{36577045-CABF-47AF-B58B-E816CAF2C3FB}"/>
              </a:ext>
            </a:extLst>
          </p:cNvPr>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1069844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5E6AA2-C9E7-4E64-BD35-FEB0764C5686}"/>
              </a:ext>
            </a:extLst>
          </p:cNvPr>
          <p:cNvSpPr>
            <a:spLocks noGrp="1"/>
          </p:cNvSpPr>
          <p:nvPr>
            <p:ph type="title"/>
          </p:nvPr>
        </p:nvSpPr>
        <p:spPr/>
        <p:txBody>
          <a:bodyPr/>
          <a:lstStyle/>
          <a:p>
            <a:r>
              <a:rPr lang="de-DE"/>
              <a:t>Mastertitelformat bearbeiten</a:t>
            </a:r>
            <a:endParaRPr lang="es-ES"/>
          </a:p>
        </p:txBody>
      </p:sp>
      <p:sp>
        <p:nvSpPr>
          <p:cNvPr id="3" name="Inhaltsplatzhalter 2">
            <a:extLst>
              <a:ext uri="{FF2B5EF4-FFF2-40B4-BE49-F238E27FC236}">
                <a16:creationId xmlns:a16="http://schemas.microsoft.com/office/drawing/2014/main" id="{E3246FD1-41A7-4110-9DFB-9A1C5641274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s-ES"/>
          </a:p>
        </p:txBody>
      </p:sp>
      <p:sp>
        <p:nvSpPr>
          <p:cNvPr id="4" name="Inhaltsplatzhalter 3">
            <a:extLst>
              <a:ext uri="{FF2B5EF4-FFF2-40B4-BE49-F238E27FC236}">
                <a16:creationId xmlns:a16="http://schemas.microsoft.com/office/drawing/2014/main" id="{F75B31AA-764B-449B-97E2-3F921C23B4D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s-ES"/>
          </a:p>
        </p:txBody>
      </p:sp>
      <p:sp>
        <p:nvSpPr>
          <p:cNvPr id="5" name="Datumsplatzhalter 4">
            <a:extLst>
              <a:ext uri="{FF2B5EF4-FFF2-40B4-BE49-F238E27FC236}">
                <a16:creationId xmlns:a16="http://schemas.microsoft.com/office/drawing/2014/main" id="{FDDFF036-6919-4FE8-B5F7-F26BDF1CD70F}"/>
              </a:ext>
            </a:extLst>
          </p:cNvPr>
          <p:cNvSpPr>
            <a:spLocks noGrp="1"/>
          </p:cNvSpPr>
          <p:nvPr>
            <p:ph type="dt" sz="half" idx="10"/>
          </p:nvPr>
        </p:nvSpPr>
        <p:spPr/>
        <p:txBody>
          <a:bodyPr/>
          <a:lstStyle/>
          <a:p>
            <a:fld id="{EE31734D-E835-481F-8E5E-FBF6BBB3246E}" type="datetimeFigureOut">
              <a:rPr lang="es-ES" smtClean="0"/>
              <a:t>15/12/2021</a:t>
            </a:fld>
            <a:endParaRPr lang="es-ES"/>
          </a:p>
        </p:txBody>
      </p:sp>
      <p:sp>
        <p:nvSpPr>
          <p:cNvPr id="6" name="Fußzeilenplatzhalter 5">
            <a:extLst>
              <a:ext uri="{FF2B5EF4-FFF2-40B4-BE49-F238E27FC236}">
                <a16:creationId xmlns:a16="http://schemas.microsoft.com/office/drawing/2014/main" id="{236B5B30-C56A-4288-80F7-9DCF8B587D19}"/>
              </a:ext>
            </a:extLst>
          </p:cNvPr>
          <p:cNvSpPr>
            <a:spLocks noGrp="1"/>
          </p:cNvSpPr>
          <p:nvPr>
            <p:ph type="ftr" sz="quarter" idx="11"/>
          </p:nvPr>
        </p:nvSpPr>
        <p:spPr/>
        <p:txBody>
          <a:bodyPr/>
          <a:lstStyle/>
          <a:p>
            <a:endParaRPr lang="es-ES"/>
          </a:p>
        </p:txBody>
      </p:sp>
      <p:sp>
        <p:nvSpPr>
          <p:cNvPr id="7" name="Foliennummernplatzhalter 6">
            <a:extLst>
              <a:ext uri="{FF2B5EF4-FFF2-40B4-BE49-F238E27FC236}">
                <a16:creationId xmlns:a16="http://schemas.microsoft.com/office/drawing/2014/main" id="{53C1B524-1D71-4157-B560-9B569EAB8FF5}"/>
              </a:ext>
            </a:extLst>
          </p:cNvPr>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2540762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4EA80F-0A1E-4226-9D72-7CF0CA74153C}"/>
              </a:ext>
            </a:extLst>
          </p:cNvPr>
          <p:cNvSpPr>
            <a:spLocks noGrp="1"/>
          </p:cNvSpPr>
          <p:nvPr>
            <p:ph type="title"/>
          </p:nvPr>
        </p:nvSpPr>
        <p:spPr>
          <a:xfrm>
            <a:off x="839788" y="365125"/>
            <a:ext cx="10515600" cy="1325563"/>
          </a:xfrm>
        </p:spPr>
        <p:txBody>
          <a:bodyPr/>
          <a:lstStyle/>
          <a:p>
            <a:r>
              <a:rPr lang="de-DE"/>
              <a:t>Mastertitelformat bearbeiten</a:t>
            </a:r>
            <a:endParaRPr lang="es-ES"/>
          </a:p>
        </p:txBody>
      </p:sp>
      <p:sp>
        <p:nvSpPr>
          <p:cNvPr id="3" name="Textplatzhalter 2">
            <a:extLst>
              <a:ext uri="{FF2B5EF4-FFF2-40B4-BE49-F238E27FC236}">
                <a16:creationId xmlns:a16="http://schemas.microsoft.com/office/drawing/2014/main" id="{2099641F-F720-4385-92F9-2597E9C672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BB2EB0-8BB8-4939-852D-083903C92F4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s-ES"/>
          </a:p>
        </p:txBody>
      </p:sp>
      <p:sp>
        <p:nvSpPr>
          <p:cNvPr id="5" name="Textplatzhalter 4">
            <a:extLst>
              <a:ext uri="{FF2B5EF4-FFF2-40B4-BE49-F238E27FC236}">
                <a16:creationId xmlns:a16="http://schemas.microsoft.com/office/drawing/2014/main" id="{9E502249-FCC0-4C26-BB3F-A0DAFEA720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824F479-6981-45F0-9D1F-CE0404EBC35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s-ES"/>
          </a:p>
        </p:txBody>
      </p:sp>
      <p:sp>
        <p:nvSpPr>
          <p:cNvPr id="7" name="Datumsplatzhalter 6">
            <a:extLst>
              <a:ext uri="{FF2B5EF4-FFF2-40B4-BE49-F238E27FC236}">
                <a16:creationId xmlns:a16="http://schemas.microsoft.com/office/drawing/2014/main" id="{0014712A-F9B4-4269-B146-DCBBFCB9C8AC}"/>
              </a:ext>
            </a:extLst>
          </p:cNvPr>
          <p:cNvSpPr>
            <a:spLocks noGrp="1"/>
          </p:cNvSpPr>
          <p:nvPr>
            <p:ph type="dt" sz="half" idx="10"/>
          </p:nvPr>
        </p:nvSpPr>
        <p:spPr/>
        <p:txBody>
          <a:bodyPr/>
          <a:lstStyle/>
          <a:p>
            <a:fld id="{EE31734D-E835-481F-8E5E-FBF6BBB3246E}" type="datetimeFigureOut">
              <a:rPr lang="es-ES" smtClean="0"/>
              <a:t>15/12/2021</a:t>
            </a:fld>
            <a:endParaRPr lang="es-ES"/>
          </a:p>
        </p:txBody>
      </p:sp>
      <p:sp>
        <p:nvSpPr>
          <p:cNvPr id="8" name="Fußzeilenplatzhalter 7">
            <a:extLst>
              <a:ext uri="{FF2B5EF4-FFF2-40B4-BE49-F238E27FC236}">
                <a16:creationId xmlns:a16="http://schemas.microsoft.com/office/drawing/2014/main" id="{ECC2E632-100A-4BEC-866D-EB22D8702F99}"/>
              </a:ext>
            </a:extLst>
          </p:cNvPr>
          <p:cNvSpPr>
            <a:spLocks noGrp="1"/>
          </p:cNvSpPr>
          <p:nvPr>
            <p:ph type="ftr" sz="quarter" idx="11"/>
          </p:nvPr>
        </p:nvSpPr>
        <p:spPr/>
        <p:txBody>
          <a:bodyPr/>
          <a:lstStyle/>
          <a:p>
            <a:endParaRPr lang="es-ES"/>
          </a:p>
        </p:txBody>
      </p:sp>
      <p:sp>
        <p:nvSpPr>
          <p:cNvPr id="9" name="Foliennummernplatzhalter 8">
            <a:extLst>
              <a:ext uri="{FF2B5EF4-FFF2-40B4-BE49-F238E27FC236}">
                <a16:creationId xmlns:a16="http://schemas.microsoft.com/office/drawing/2014/main" id="{F42C49DA-73DC-4583-B401-9CB4D3A64846}"/>
              </a:ext>
            </a:extLst>
          </p:cNvPr>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2253133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1A75BE-B535-4055-AA0F-B81356A18724}"/>
              </a:ext>
            </a:extLst>
          </p:cNvPr>
          <p:cNvSpPr>
            <a:spLocks noGrp="1"/>
          </p:cNvSpPr>
          <p:nvPr>
            <p:ph type="title"/>
          </p:nvPr>
        </p:nvSpPr>
        <p:spPr/>
        <p:txBody>
          <a:bodyPr/>
          <a:lstStyle/>
          <a:p>
            <a:r>
              <a:rPr lang="de-DE"/>
              <a:t>Mastertitelformat bearbeiten</a:t>
            </a:r>
            <a:endParaRPr lang="es-ES"/>
          </a:p>
        </p:txBody>
      </p:sp>
      <p:sp>
        <p:nvSpPr>
          <p:cNvPr id="3" name="Datumsplatzhalter 2">
            <a:extLst>
              <a:ext uri="{FF2B5EF4-FFF2-40B4-BE49-F238E27FC236}">
                <a16:creationId xmlns:a16="http://schemas.microsoft.com/office/drawing/2014/main" id="{3B1584F6-159D-4C0E-A5A8-5FB7D01E19FE}"/>
              </a:ext>
            </a:extLst>
          </p:cNvPr>
          <p:cNvSpPr>
            <a:spLocks noGrp="1"/>
          </p:cNvSpPr>
          <p:nvPr>
            <p:ph type="dt" sz="half" idx="10"/>
          </p:nvPr>
        </p:nvSpPr>
        <p:spPr/>
        <p:txBody>
          <a:bodyPr/>
          <a:lstStyle/>
          <a:p>
            <a:fld id="{EE31734D-E835-481F-8E5E-FBF6BBB3246E}" type="datetimeFigureOut">
              <a:rPr lang="es-ES" smtClean="0"/>
              <a:t>15/12/2021</a:t>
            </a:fld>
            <a:endParaRPr lang="es-ES"/>
          </a:p>
        </p:txBody>
      </p:sp>
      <p:sp>
        <p:nvSpPr>
          <p:cNvPr id="4" name="Fußzeilenplatzhalter 3">
            <a:extLst>
              <a:ext uri="{FF2B5EF4-FFF2-40B4-BE49-F238E27FC236}">
                <a16:creationId xmlns:a16="http://schemas.microsoft.com/office/drawing/2014/main" id="{2F2DAB00-EBB8-4C0C-A8B2-A2EE6BF3E45A}"/>
              </a:ext>
            </a:extLst>
          </p:cNvPr>
          <p:cNvSpPr>
            <a:spLocks noGrp="1"/>
          </p:cNvSpPr>
          <p:nvPr>
            <p:ph type="ftr" sz="quarter" idx="11"/>
          </p:nvPr>
        </p:nvSpPr>
        <p:spPr/>
        <p:txBody>
          <a:bodyPr/>
          <a:lstStyle/>
          <a:p>
            <a:endParaRPr lang="es-ES"/>
          </a:p>
        </p:txBody>
      </p:sp>
      <p:sp>
        <p:nvSpPr>
          <p:cNvPr id="5" name="Foliennummernplatzhalter 4">
            <a:extLst>
              <a:ext uri="{FF2B5EF4-FFF2-40B4-BE49-F238E27FC236}">
                <a16:creationId xmlns:a16="http://schemas.microsoft.com/office/drawing/2014/main" id="{B8691408-2866-4E3C-B76D-A5901FB86728}"/>
              </a:ext>
            </a:extLst>
          </p:cNvPr>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2427275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9FE7264-B027-48B8-BFC8-96DA9EE25E93}"/>
              </a:ext>
            </a:extLst>
          </p:cNvPr>
          <p:cNvSpPr>
            <a:spLocks noGrp="1"/>
          </p:cNvSpPr>
          <p:nvPr>
            <p:ph type="dt" sz="half" idx="10"/>
          </p:nvPr>
        </p:nvSpPr>
        <p:spPr/>
        <p:txBody>
          <a:bodyPr/>
          <a:lstStyle/>
          <a:p>
            <a:fld id="{EE31734D-E835-481F-8E5E-FBF6BBB3246E}" type="datetimeFigureOut">
              <a:rPr lang="es-ES" smtClean="0"/>
              <a:t>15/12/2021</a:t>
            </a:fld>
            <a:endParaRPr lang="es-ES"/>
          </a:p>
        </p:txBody>
      </p:sp>
      <p:sp>
        <p:nvSpPr>
          <p:cNvPr id="3" name="Fußzeilenplatzhalter 2">
            <a:extLst>
              <a:ext uri="{FF2B5EF4-FFF2-40B4-BE49-F238E27FC236}">
                <a16:creationId xmlns:a16="http://schemas.microsoft.com/office/drawing/2014/main" id="{E390FE0E-3717-4D52-8D14-87D77999B47B}"/>
              </a:ext>
            </a:extLst>
          </p:cNvPr>
          <p:cNvSpPr>
            <a:spLocks noGrp="1"/>
          </p:cNvSpPr>
          <p:nvPr>
            <p:ph type="ftr" sz="quarter" idx="11"/>
          </p:nvPr>
        </p:nvSpPr>
        <p:spPr/>
        <p:txBody>
          <a:bodyPr/>
          <a:lstStyle/>
          <a:p>
            <a:endParaRPr lang="es-ES"/>
          </a:p>
        </p:txBody>
      </p:sp>
      <p:sp>
        <p:nvSpPr>
          <p:cNvPr id="4" name="Foliennummernplatzhalter 3">
            <a:extLst>
              <a:ext uri="{FF2B5EF4-FFF2-40B4-BE49-F238E27FC236}">
                <a16:creationId xmlns:a16="http://schemas.microsoft.com/office/drawing/2014/main" id="{9BDE3CE7-BBB8-4FE3-BE54-A7EAD94302CA}"/>
              </a:ext>
            </a:extLst>
          </p:cNvPr>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3327504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958138-D0DD-4708-A774-0F01C373508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s-ES"/>
          </a:p>
        </p:txBody>
      </p:sp>
      <p:sp>
        <p:nvSpPr>
          <p:cNvPr id="3" name="Inhaltsplatzhalter 2">
            <a:extLst>
              <a:ext uri="{FF2B5EF4-FFF2-40B4-BE49-F238E27FC236}">
                <a16:creationId xmlns:a16="http://schemas.microsoft.com/office/drawing/2014/main" id="{61ABEE0B-8EC1-4117-91D6-B844A96E8B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s-ES"/>
          </a:p>
        </p:txBody>
      </p:sp>
      <p:sp>
        <p:nvSpPr>
          <p:cNvPr id="4" name="Textplatzhalter 3">
            <a:extLst>
              <a:ext uri="{FF2B5EF4-FFF2-40B4-BE49-F238E27FC236}">
                <a16:creationId xmlns:a16="http://schemas.microsoft.com/office/drawing/2014/main" id="{2FAA92C9-2A17-4B4E-AA4F-FFF454E2EF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AE1D7B7-E373-426A-845A-F5AF5BF8B03A}"/>
              </a:ext>
            </a:extLst>
          </p:cNvPr>
          <p:cNvSpPr>
            <a:spLocks noGrp="1"/>
          </p:cNvSpPr>
          <p:nvPr>
            <p:ph type="dt" sz="half" idx="10"/>
          </p:nvPr>
        </p:nvSpPr>
        <p:spPr/>
        <p:txBody>
          <a:bodyPr/>
          <a:lstStyle/>
          <a:p>
            <a:fld id="{EE31734D-E835-481F-8E5E-FBF6BBB3246E}" type="datetimeFigureOut">
              <a:rPr lang="es-ES" smtClean="0"/>
              <a:t>15/12/2021</a:t>
            </a:fld>
            <a:endParaRPr lang="es-ES"/>
          </a:p>
        </p:txBody>
      </p:sp>
      <p:sp>
        <p:nvSpPr>
          <p:cNvPr id="6" name="Fußzeilenplatzhalter 5">
            <a:extLst>
              <a:ext uri="{FF2B5EF4-FFF2-40B4-BE49-F238E27FC236}">
                <a16:creationId xmlns:a16="http://schemas.microsoft.com/office/drawing/2014/main" id="{BA314707-DF93-434E-8E74-7132DA5BFE8C}"/>
              </a:ext>
            </a:extLst>
          </p:cNvPr>
          <p:cNvSpPr>
            <a:spLocks noGrp="1"/>
          </p:cNvSpPr>
          <p:nvPr>
            <p:ph type="ftr" sz="quarter" idx="11"/>
          </p:nvPr>
        </p:nvSpPr>
        <p:spPr/>
        <p:txBody>
          <a:bodyPr/>
          <a:lstStyle/>
          <a:p>
            <a:endParaRPr lang="es-ES"/>
          </a:p>
        </p:txBody>
      </p:sp>
      <p:sp>
        <p:nvSpPr>
          <p:cNvPr id="7" name="Foliennummernplatzhalter 6">
            <a:extLst>
              <a:ext uri="{FF2B5EF4-FFF2-40B4-BE49-F238E27FC236}">
                <a16:creationId xmlns:a16="http://schemas.microsoft.com/office/drawing/2014/main" id="{C89512C9-E6A4-44D8-A9B7-82CFDDDC969C}"/>
              </a:ext>
            </a:extLst>
          </p:cNvPr>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346976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948043-4187-45C9-81D7-B02B3FE3C75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s-ES"/>
          </a:p>
        </p:txBody>
      </p:sp>
      <p:sp>
        <p:nvSpPr>
          <p:cNvPr id="3" name="Bildplatzhalter 2">
            <a:extLst>
              <a:ext uri="{FF2B5EF4-FFF2-40B4-BE49-F238E27FC236}">
                <a16:creationId xmlns:a16="http://schemas.microsoft.com/office/drawing/2014/main" id="{AD2CB39F-7BAE-4998-991D-3A49A827A6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platzhalter 3">
            <a:extLst>
              <a:ext uri="{FF2B5EF4-FFF2-40B4-BE49-F238E27FC236}">
                <a16:creationId xmlns:a16="http://schemas.microsoft.com/office/drawing/2014/main" id="{0DDD9AD8-4CCC-48FC-A03E-1736E99ECE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68BC092-7CCC-4ABD-ADFE-255C23AADF4A}"/>
              </a:ext>
            </a:extLst>
          </p:cNvPr>
          <p:cNvSpPr>
            <a:spLocks noGrp="1"/>
          </p:cNvSpPr>
          <p:nvPr>
            <p:ph type="dt" sz="half" idx="10"/>
          </p:nvPr>
        </p:nvSpPr>
        <p:spPr/>
        <p:txBody>
          <a:bodyPr/>
          <a:lstStyle/>
          <a:p>
            <a:fld id="{EE31734D-E835-481F-8E5E-FBF6BBB3246E}" type="datetimeFigureOut">
              <a:rPr lang="es-ES" smtClean="0"/>
              <a:t>15/12/2021</a:t>
            </a:fld>
            <a:endParaRPr lang="es-ES"/>
          </a:p>
        </p:txBody>
      </p:sp>
      <p:sp>
        <p:nvSpPr>
          <p:cNvPr id="6" name="Fußzeilenplatzhalter 5">
            <a:extLst>
              <a:ext uri="{FF2B5EF4-FFF2-40B4-BE49-F238E27FC236}">
                <a16:creationId xmlns:a16="http://schemas.microsoft.com/office/drawing/2014/main" id="{833BBC7F-49C1-4C8B-A3B0-906481B20962}"/>
              </a:ext>
            </a:extLst>
          </p:cNvPr>
          <p:cNvSpPr>
            <a:spLocks noGrp="1"/>
          </p:cNvSpPr>
          <p:nvPr>
            <p:ph type="ftr" sz="quarter" idx="11"/>
          </p:nvPr>
        </p:nvSpPr>
        <p:spPr/>
        <p:txBody>
          <a:bodyPr/>
          <a:lstStyle/>
          <a:p>
            <a:endParaRPr lang="es-ES"/>
          </a:p>
        </p:txBody>
      </p:sp>
      <p:sp>
        <p:nvSpPr>
          <p:cNvPr id="7" name="Foliennummernplatzhalter 6">
            <a:extLst>
              <a:ext uri="{FF2B5EF4-FFF2-40B4-BE49-F238E27FC236}">
                <a16:creationId xmlns:a16="http://schemas.microsoft.com/office/drawing/2014/main" id="{81515D35-F33D-463F-ADBA-CE4CE00FE751}"/>
              </a:ext>
            </a:extLst>
          </p:cNvPr>
          <p:cNvSpPr>
            <a:spLocks noGrp="1"/>
          </p:cNvSpPr>
          <p:nvPr>
            <p:ph type="sldNum" sz="quarter" idx="12"/>
          </p:nvPr>
        </p:nvSpPr>
        <p:spPr/>
        <p:txBody>
          <a:bodyPr/>
          <a:lstStyle/>
          <a:p>
            <a:fld id="{5ADD0B7D-0435-4503-A140-86F82F0B7F0B}" type="slidenum">
              <a:rPr lang="es-ES" smtClean="0"/>
              <a:t>‹Nr.›</a:t>
            </a:fld>
            <a:endParaRPr lang="es-ES"/>
          </a:p>
        </p:txBody>
      </p:sp>
    </p:spTree>
    <p:extLst>
      <p:ext uri="{BB962C8B-B14F-4D97-AF65-F5344CB8AC3E}">
        <p14:creationId xmlns:p14="http://schemas.microsoft.com/office/powerpoint/2010/main" val="3985267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4296064-8DEC-43B7-AED1-8FE84C4896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s-ES"/>
          </a:p>
        </p:txBody>
      </p:sp>
      <p:sp>
        <p:nvSpPr>
          <p:cNvPr id="3" name="Textplatzhalter 2">
            <a:extLst>
              <a:ext uri="{FF2B5EF4-FFF2-40B4-BE49-F238E27FC236}">
                <a16:creationId xmlns:a16="http://schemas.microsoft.com/office/drawing/2014/main" id="{46C48BAA-9E34-46E3-A2FB-E5E5CE7D97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s-ES"/>
          </a:p>
        </p:txBody>
      </p:sp>
      <p:sp>
        <p:nvSpPr>
          <p:cNvPr id="4" name="Datumsplatzhalter 3">
            <a:extLst>
              <a:ext uri="{FF2B5EF4-FFF2-40B4-BE49-F238E27FC236}">
                <a16:creationId xmlns:a16="http://schemas.microsoft.com/office/drawing/2014/main" id="{839BC04E-17B1-4038-8A52-1BFF026592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31734D-E835-481F-8E5E-FBF6BBB3246E}" type="datetimeFigureOut">
              <a:rPr lang="es-ES" smtClean="0"/>
              <a:t>15/12/2021</a:t>
            </a:fld>
            <a:endParaRPr lang="es-ES"/>
          </a:p>
        </p:txBody>
      </p:sp>
      <p:sp>
        <p:nvSpPr>
          <p:cNvPr id="5" name="Fußzeilenplatzhalter 4">
            <a:extLst>
              <a:ext uri="{FF2B5EF4-FFF2-40B4-BE49-F238E27FC236}">
                <a16:creationId xmlns:a16="http://schemas.microsoft.com/office/drawing/2014/main" id="{C634F248-C10E-452D-8A19-DA6DA2F37E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Foliennummernplatzhalter 5">
            <a:extLst>
              <a:ext uri="{FF2B5EF4-FFF2-40B4-BE49-F238E27FC236}">
                <a16:creationId xmlns:a16="http://schemas.microsoft.com/office/drawing/2014/main" id="{407C706D-05CF-4179-8EA2-5E855887C4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DD0B7D-0435-4503-A140-86F82F0B7F0B}" type="slidenum">
              <a:rPr lang="es-ES" smtClean="0"/>
              <a:t>‹Nr.›</a:t>
            </a:fld>
            <a:endParaRPr lang="es-ES"/>
          </a:p>
        </p:txBody>
      </p:sp>
    </p:spTree>
    <p:extLst>
      <p:ext uri="{BB962C8B-B14F-4D97-AF65-F5344CB8AC3E}">
        <p14:creationId xmlns:p14="http://schemas.microsoft.com/office/powerpoint/2010/main" val="7162541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EE31734D-E835-481F-8E5E-FBF6BBB3246E}" type="datetimeFigureOut">
              <a:rPr lang="es-ES" smtClean="0"/>
              <a:t>15/12/2021</a:t>
            </a:fld>
            <a:endParaRPr lang="es-E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5ADD0B7D-0435-4503-A140-86F82F0B7F0B}" type="slidenum">
              <a:rPr lang="es-ES" smtClean="0"/>
              <a:t>‹Nr.›</a:t>
            </a:fld>
            <a:endParaRPr lang="es-ES"/>
          </a:p>
        </p:txBody>
      </p:sp>
    </p:spTree>
    <p:extLst>
      <p:ext uri="{BB962C8B-B14F-4D97-AF65-F5344CB8AC3E}">
        <p14:creationId xmlns:p14="http://schemas.microsoft.com/office/powerpoint/2010/main" val="18512718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8F8321A-1F25-4E63-951E-588126587381}"/>
              </a:ext>
            </a:extLst>
          </p:cNvPr>
          <p:cNvSpPr>
            <a:spLocks noGrp="1"/>
          </p:cNvSpPr>
          <p:nvPr>
            <p:ph type="ctrTitle"/>
          </p:nvPr>
        </p:nvSpPr>
        <p:spPr/>
        <p:txBody>
          <a:bodyPr/>
          <a:lstStyle/>
          <a:p>
            <a:r>
              <a:rPr lang="es-ES" dirty="0"/>
              <a:t>Vivir es fácil con los ojos cerrados</a:t>
            </a:r>
          </a:p>
        </p:txBody>
      </p:sp>
      <p:sp>
        <p:nvSpPr>
          <p:cNvPr id="5" name="Untertitel 4">
            <a:extLst>
              <a:ext uri="{FF2B5EF4-FFF2-40B4-BE49-F238E27FC236}">
                <a16:creationId xmlns:a16="http://schemas.microsoft.com/office/drawing/2014/main" id="{59A3959E-8199-4E96-8E46-0F7A3B51C05C}"/>
              </a:ext>
            </a:extLst>
          </p:cNvPr>
          <p:cNvSpPr>
            <a:spLocks noGrp="1"/>
          </p:cNvSpPr>
          <p:nvPr>
            <p:ph type="subTitle" idx="1"/>
          </p:nvPr>
        </p:nvSpPr>
        <p:spPr/>
        <p:txBody>
          <a:bodyPr/>
          <a:lstStyle/>
          <a:p>
            <a:r>
              <a:rPr lang="es-ES" dirty="0"/>
              <a:t>escrita y dirigida por</a:t>
            </a:r>
          </a:p>
          <a:p>
            <a:r>
              <a:rPr lang="es-ES" dirty="0"/>
              <a:t>David Trueba</a:t>
            </a:r>
          </a:p>
        </p:txBody>
      </p:sp>
    </p:spTree>
    <p:extLst>
      <p:ext uri="{BB962C8B-B14F-4D97-AF65-F5344CB8AC3E}">
        <p14:creationId xmlns:p14="http://schemas.microsoft.com/office/powerpoint/2010/main" val="2177110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1B7462DF-5D4F-483F-81B9-649C8225EB9F}"/>
              </a:ext>
            </a:extLst>
          </p:cNvPr>
          <p:cNvGraphicFramePr>
            <a:graphicFrameLocks noGrp="1"/>
          </p:cNvGraphicFramePr>
          <p:nvPr>
            <p:extLst>
              <p:ext uri="{D42A27DB-BD31-4B8C-83A1-F6EECF244321}">
                <p14:modId xmlns:p14="http://schemas.microsoft.com/office/powerpoint/2010/main" val="449941356"/>
              </p:ext>
            </p:extLst>
          </p:nvPr>
        </p:nvGraphicFramePr>
        <p:xfrm>
          <a:off x="922175" y="629816"/>
          <a:ext cx="10347649" cy="5598368"/>
        </p:xfrm>
        <a:graphic>
          <a:graphicData uri="http://schemas.openxmlformats.org/drawingml/2006/table">
            <a:tbl>
              <a:tblPr>
                <a:tableStyleId>{5C22544A-7EE6-4342-B048-85BDC9FD1C3A}</a:tableStyleId>
              </a:tblPr>
              <a:tblGrid>
                <a:gridCol w="686981">
                  <a:extLst>
                    <a:ext uri="{9D8B030D-6E8A-4147-A177-3AD203B41FA5}">
                      <a16:colId xmlns:a16="http://schemas.microsoft.com/office/drawing/2014/main" val="420033692"/>
                    </a:ext>
                  </a:extLst>
                </a:gridCol>
                <a:gridCol w="1620845">
                  <a:extLst>
                    <a:ext uri="{9D8B030D-6E8A-4147-A177-3AD203B41FA5}">
                      <a16:colId xmlns:a16="http://schemas.microsoft.com/office/drawing/2014/main" val="618185712"/>
                    </a:ext>
                  </a:extLst>
                </a:gridCol>
                <a:gridCol w="1620845">
                  <a:extLst>
                    <a:ext uri="{9D8B030D-6E8A-4147-A177-3AD203B41FA5}">
                      <a16:colId xmlns:a16="http://schemas.microsoft.com/office/drawing/2014/main" val="2992781491"/>
                    </a:ext>
                  </a:extLst>
                </a:gridCol>
                <a:gridCol w="3209489">
                  <a:extLst>
                    <a:ext uri="{9D8B030D-6E8A-4147-A177-3AD203B41FA5}">
                      <a16:colId xmlns:a16="http://schemas.microsoft.com/office/drawing/2014/main" val="2998786700"/>
                    </a:ext>
                  </a:extLst>
                </a:gridCol>
                <a:gridCol w="3209489">
                  <a:extLst>
                    <a:ext uri="{9D8B030D-6E8A-4147-A177-3AD203B41FA5}">
                      <a16:colId xmlns:a16="http://schemas.microsoft.com/office/drawing/2014/main" val="2017752312"/>
                    </a:ext>
                  </a:extLst>
                </a:gridCol>
              </a:tblGrid>
              <a:tr h="1181682">
                <a:tc rowSpan="4">
                  <a:txBody>
                    <a:bodyPr/>
                    <a:lstStyle/>
                    <a:p>
                      <a:pPr algn="ctr" fontAlgn="ctr"/>
                      <a:r>
                        <a:rPr lang="de-DE" sz="1100" u="none" strike="noStrike" dirty="0" err="1">
                          <a:effectLst/>
                        </a:rPr>
                        <a:t>Personajes</a:t>
                      </a:r>
                      <a:endParaRPr lang="de-DE" sz="1100" b="0"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ctr"/>
                      <a:r>
                        <a:rPr lang="de-DE" sz="1100" u="none" strike="noStrike">
                          <a:effectLst/>
                        </a:rPr>
                        <a:t>Protagonista</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Es el personaje principal.</a:t>
                      </a:r>
                      <a:br>
                        <a:rPr lang="es-ES" sz="1100" u="none" strike="noStrike">
                          <a:effectLst/>
                        </a:rPr>
                      </a:br>
                      <a:r>
                        <a:rPr lang="es-ES" sz="1100" u="none" strike="noStrike">
                          <a:effectLst/>
                        </a:rPr>
                        <a:t>Son los personajes principales.</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La película se cuenta desde </a:t>
                      </a:r>
                      <a:br>
                        <a:rPr lang="es-ES" sz="1100" u="none" strike="noStrike">
                          <a:effectLst/>
                        </a:rPr>
                      </a:br>
                      <a:r>
                        <a:rPr lang="es-ES" sz="1100" u="none" strike="noStrike">
                          <a:effectLst/>
                        </a:rPr>
                        <a:t>su punto de vista. Sufre el conflicto y tiene un desarrollo.</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400" u="none" strike="noStrike" dirty="0">
                          <a:effectLst/>
                        </a:rPr>
                        <a:t>Antonio</a:t>
                      </a:r>
                      <a:endParaRPr lang="de-DE"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97396828"/>
                  </a:ext>
                </a:extLst>
              </a:tr>
              <a:tr h="1105551">
                <a:tc vMerge="1">
                  <a:txBody>
                    <a:bodyPr/>
                    <a:lstStyle/>
                    <a:p>
                      <a:endParaRPr lang="es-ES"/>
                    </a:p>
                  </a:txBody>
                  <a:tcPr/>
                </a:tc>
                <a:tc>
                  <a:txBody>
                    <a:bodyPr/>
                    <a:lstStyle/>
                    <a:p>
                      <a:pPr algn="ctr" fontAlgn="ctr"/>
                      <a:r>
                        <a:rPr lang="de-DE" sz="1100" u="none" strike="noStrike">
                          <a:effectLst/>
                        </a:rPr>
                        <a:t>Antagonista</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Es el contrincante del personaje principal.</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También tiene un objetivo </a:t>
                      </a:r>
                      <a:br>
                        <a:rPr lang="es-ES" sz="1100" u="none" strike="noStrike">
                          <a:effectLst/>
                        </a:rPr>
                      </a:br>
                      <a:r>
                        <a:rPr lang="es-ES" sz="1100" u="none" strike="noStrike">
                          <a:effectLst/>
                        </a:rPr>
                        <a:t>personal que es contrario a la meta del protagonista.</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400" u="none" strike="noStrike" dirty="0" err="1">
                          <a:effectLst/>
                        </a:rPr>
                        <a:t>el</a:t>
                      </a:r>
                      <a:r>
                        <a:rPr lang="de-DE" sz="1400" u="none" strike="noStrike" dirty="0">
                          <a:effectLst/>
                        </a:rPr>
                        <a:t> </a:t>
                      </a:r>
                      <a:r>
                        <a:rPr lang="de-DE" sz="1400" u="none" strike="noStrike" dirty="0" err="1">
                          <a:effectLst/>
                        </a:rPr>
                        <a:t>Franquismo</a:t>
                      </a:r>
                      <a:endParaRPr lang="de-DE"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13996599"/>
                  </a:ext>
                </a:extLst>
              </a:tr>
              <a:tr h="1105551">
                <a:tc vMerge="1">
                  <a:txBody>
                    <a:bodyPr/>
                    <a:lstStyle/>
                    <a:p>
                      <a:endParaRPr lang="es-ES"/>
                    </a:p>
                  </a:txBody>
                  <a:tcPr/>
                </a:tc>
                <a:tc>
                  <a:txBody>
                    <a:bodyPr/>
                    <a:lstStyle/>
                    <a:p>
                      <a:pPr algn="ctr" fontAlgn="ctr"/>
                      <a:r>
                        <a:rPr lang="de-DE" sz="1100" u="none" strike="noStrike">
                          <a:effectLst/>
                        </a:rPr>
                        <a:t>Figura</a:t>
                      </a:r>
                      <a:br>
                        <a:rPr lang="de-DE" sz="1100" u="none" strike="noStrike">
                          <a:effectLst/>
                        </a:rPr>
                      </a:br>
                      <a:r>
                        <a:rPr lang="de-DE" sz="1100" u="none" strike="noStrike">
                          <a:effectLst/>
                        </a:rPr>
                        <a:t>dominante</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900" u="none" strike="noStrike">
                          <a:effectLst/>
                        </a:rPr>
                        <a:t>Principal figura de apoyo que acompaña al protagonista </a:t>
                      </a:r>
                      <a:br>
                        <a:rPr lang="es-ES" sz="900" u="none" strike="noStrike">
                          <a:effectLst/>
                        </a:rPr>
                      </a:br>
                      <a:r>
                        <a:rPr lang="es-ES" sz="900" u="none" strike="noStrike">
                          <a:effectLst/>
                        </a:rPr>
                        <a:t>PMP = Personaje más próximo al protagonista</a:t>
                      </a:r>
                      <a:endParaRPr lang="es-ES" sz="9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900" u="none" strike="noStrike">
                          <a:effectLst/>
                        </a:rPr>
                        <a:t>A través de la figura dominante </a:t>
                      </a:r>
                      <a:br>
                        <a:rPr lang="es-ES" sz="900" u="none" strike="noStrike">
                          <a:effectLst/>
                        </a:rPr>
                      </a:br>
                      <a:r>
                        <a:rPr lang="es-ES" sz="900" u="none" strike="noStrike">
                          <a:effectLst/>
                        </a:rPr>
                        <a:t>el espectador tiene muchas informaciones sobre el carácter del protagonista.</a:t>
                      </a:r>
                      <a:endParaRPr lang="es-ES" sz="9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400" u="none" strike="noStrike">
                          <a:effectLst/>
                        </a:rPr>
                        <a:t>Belén y Juanjo</a:t>
                      </a:r>
                      <a:endParaRPr lang="de-DE"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49044097"/>
                  </a:ext>
                </a:extLst>
              </a:tr>
              <a:tr h="2205584">
                <a:tc vMerge="1">
                  <a:txBody>
                    <a:bodyPr/>
                    <a:lstStyle/>
                    <a:p>
                      <a:endParaRPr lang="es-ES"/>
                    </a:p>
                  </a:txBody>
                  <a:tcPr/>
                </a:tc>
                <a:tc>
                  <a:txBody>
                    <a:bodyPr/>
                    <a:lstStyle/>
                    <a:p>
                      <a:pPr algn="ctr" fontAlgn="ctr"/>
                      <a:r>
                        <a:rPr lang="de-DE" sz="1100" u="none" strike="noStrike">
                          <a:effectLst/>
                        </a:rPr>
                        <a:t>Secundarios</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a) Personaje de apoyo</a:t>
                      </a:r>
                      <a:br>
                        <a:rPr lang="es-ES" sz="1100" u="none" strike="noStrike">
                          <a:effectLst/>
                        </a:rPr>
                      </a:br>
                      <a:r>
                        <a:rPr lang="es-ES" sz="1100" u="none" strike="noStrike">
                          <a:effectLst/>
                        </a:rPr>
                        <a:t>b) Personajes temáticos</a:t>
                      </a:r>
                      <a:br>
                        <a:rPr lang="es-ES" sz="1100" u="none" strike="noStrike">
                          <a:effectLst/>
                        </a:rPr>
                      </a:br>
                      <a:r>
                        <a:rPr lang="es-ES" sz="1100" u="none" strike="noStrike">
                          <a:effectLst/>
                        </a:rPr>
                        <a:t>c) Personajes catalizadores</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900" u="none" strike="noStrike">
                          <a:effectLst/>
                        </a:rPr>
                        <a:t>a) Personajes que revelan el carácter de los personajes principales</a:t>
                      </a:r>
                      <a:br>
                        <a:rPr lang="es-ES" sz="900" u="none" strike="noStrike">
                          <a:effectLst/>
                        </a:rPr>
                      </a:br>
                      <a:r>
                        <a:rPr lang="es-ES" sz="900" u="none" strike="noStrike">
                          <a:effectLst/>
                        </a:rPr>
                        <a:t>b) Personajes que hacen inteligible el tema</a:t>
                      </a:r>
                      <a:br>
                        <a:rPr lang="es-ES" sz="900" u="none" strike="noStrike">
                          <a:effectLst/>
                        </a:rPr>
                      </a:br>
                      <a:r>
                        <a:rPr lang="es-ES" sz="900" u="none" strike="noStrike">
                          <a:effectLst/>
                        </a:rPr>
                        <a:t>c) Personajes que proporcionan nuevas dimensiones</a:t>
                      </a:r>
                      <a:endParaRPr lang="es-ES" sz="900" b="0" i="0" u="none" strike="noStrike">
                        <a:solidFill>
                          <a:srgbClr val="000000"/>
                        </a:solidFill>
                        <a:effectLst/>
                        <a:latin typeface="Calibri" panose="020F0502020204030204" pitchFamily="34" charset="0"/>
                      </a:endParaRPr>
                    </a:p>
                  </a:txBody>
                  <a:tcPr marL="9525" marR="9525" marT="9525" marB="0" anchor="ctr"/>
                </a:tc>
                <a:tc>
                  <a:txBody>
                    <a:bodyPr/>
                    <a:lstStyle/>
                    <a:p>
                      <a:pPr marL="0" indent="0" algn="ctr" fontAlgn="ctr">
                        <a:buNone/>
                      </a:pPr>
                      <a:r>
                        <a:rPr lang="es-ES" sz="1400" u="none" strike="noStrike" dirty="0">
                          <a:effectLst/>
                        </a:rPr>
                        <a:t>a) Ramón </a:t>
                      </a:r>
                    </a:p>
                    <a:p>
                      <a:pPr marL="0" indent="0" algn="ctr" fontAlgn="ctr">
                        <a:buNone/>
                      </a:pPr>
                      <a:r>
                        <a:rPr lang="es-ES" sz="1400" u="none" strike="noStrike" dirty="0">
                          <a:effectLst/>
                        </a:rPr>
                        <a:t>b) los padres de Juanjo</a:t>
                      </a:r>
                      <a:br>
                        <a:rPr lang="es-ES" sz="1400" u="none" strike="noStrike" dirty="0">
                          <a:effectLst/>
                        </a:rPr>
                      </a:br>
                      <a:r>
                        <a:rPr lang="es-ES" sz="1400" u="none" strike="noStrike" dirty="0">
                          <a:effectLst/>
                        </a:rPr>
                        <a:t> Doña Mercedes</a:t>
                      </a:r>
                      <a:br>
                        <a:rPr lang="es-ES" sz="1400" u="none" strike="noStrike" dirty="0">
                          <a:effectLst/>
                        </a:rPr>
                      </a:br>
                      <a:r>
                        <a:rPr lang="es-ES" sz="1400" u="none" strike="noStrike" dirty="0">
                          <a:effectLst/>
                        </a:rPr>
                        <a:t> Mozo</a:t>
                      </a:r>
                    </a:p>
                    <a:p>
                      <a:pPr marL="0" indent="0" algn="ctr" fontAlgn="ctr">
                        <a:buNone/>
                      </a:pPr>
                      <a:r>
                        <a:rPr lang="es-ES" sz="1400" u="none" strike="noStrike" dirty="0">
                          <a:effectLst/>
                        </a:rPr>
                        <a:t>c</a:t>
                      </a:r>
                      <a:r>
                        <a:rPr lang="de-DE" sz="1400" u="none" strike="noStrike" dirty="0">
                          <a:effectLst/>
                        </a:rPr>
                        <a:t>) Bruno/(Manolo Escobar)</a:t>
                      </a:r>
                      <a:endParaRPr lang="es-ES" sz="1400" u="none" strike="noStrike" dirty="0">
                        <a:effectLst/>
                      </a:endParaRPr>
                    </a:p>
                    <a:p>
                      <a:pPr marL="0" indent="0" algn="ctr" fontAlgn="ctr">
                        <a:buNone/>
                      </a:pPr>
                      <a:endParaRPr lang="es-ES" sz="1400" b="0" i="0" u="none" strike="noStrike" dirty="0">
                        <a:solidFill>
                          <a:srgbClr val="000000"/>
                        </a:solidFill>
                        <a:effectLst/>
                        <a:latin typeface="Calibri" panose="020F0502020204030204" pitchFamily="34" charset="0"/>
                      </a:endParaRPr>
                    </a:p>
                    <a:p>
                      <a:pPr marL="0" indent="0" algn="ctr" fontAlgn="ctr">
                        <a:buNone/>
                      </a:pPr>
                      <a:r>
                        <a:rPr lang="es-ES" sz="1400" b="0" i="0" u="none" strike="noStrike" dirty="0">
                          <a:solidFill>
                            <a:srgbClr val="000000"/>
                          </a:solidFill>
                          <a:effectLst/>
                          <a:latin typeface="Calibri" panose="020F0502020204030204" pitchFamily="34" charset="0"/>
                        </a:rPr>
                        <a:t>  John Lennon</a:t>
                      </a:r>
                    </a:p>
                  </a:txBody>
                  <a:tcPr marL="9525" marR="9525" marT="9525" marB="0" anchor="ctr"/>
                </a:tc>
                <a:extLst>
                  <a:ext uri="{0D108BD9-81ED-4DB2-BD59-A6C34878D82A}">
                    <a16:rowId xmlns:a16="http://schemas.microsoft.com/office/drawing/2014/main" val="416995404"/>
                  </a:ext>
                </a:extLst>
              </a:tr>
            </a:tbl>
          </a:graphicData>
        </a:graphic>
      </p:graphicFrame>
    </p:spTree>
    <p:extLst>
      <p:ext uri="{BB962C8B-B14F-4D97-AF65-F5344CB8AC3E}">
        <p14:creationId xmlns:p14="http://schemas.microsoft.com/office/powerpoint/2010/main" val="1795327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A103ECDE-537A-4C5D-BE0C-FCEC45BBE8CB}"/>
              </a:ext>
            </a:extLst>
          </p:cNvPr>
          <p:cNvGraphicFramePr>
            <a:graphicFrameLocks noGrp="1"/>
          </p:cNvGraphicFramePr>
          <p:nvPr>
            <p:extLst>
              <p:ext uri="{D42A27DB-BD31-4B8C-83A1-F6EECF244321}">
                <p14:modId xmlns:p14="http://schemas.microsoft.com/office/powerpoint/2010/main" val="851343979"/>
              </p:ext>
            </p:extLst>
          </p:nvPr>
        </p:nvGraphicFramePr>
        <p:xfrm>
          <a:off x="276837" y="226502"/>
          <a:ext cx="11618752" cy="6459523"/>
        </p:xfrm>
        <a:graphic>
          <a:graphicData uri="http://schemas.openxmlformats.org/drawingml/2006/table">
            <a:tbl>
              <a:tblPr>
                <a:tableStyleId>{5C22544A-7EE6-4342-B048-85BDC9FD1C3A}</a:tableStyleId>
              </a:tblPr>
              <a:tblGrid>
                <a:gridCol w="771370">
                  <a:extLst>
                    <a:ext uri="{9D8B030D-6E8A-4147-A177-3AD203B41FA5}">
                      <a16:colId xmlns:a16="http://schemas.microsoft.com/office/drawing/2014/main" val="3301735711"/>
                    </a:ext>
                  </a:extLst>
                </a:gridCol>
                <a:gridCol w="1819950">
                  <a:extLst>
                    <a:ext uri="{9D8B030D-6E8A-4147-A177-3AD203B41FA5}">
                      <a16:colId xmlns:a16="http://schemas.microsoft.com/office/drawing/2014/main" val="3279585285"/>
                    </a:ext>
                  </a:extLst>
                </a:gridCol>
                <a:gridCol w="1819950">
                  <a:extLst>
                    <a:ext uri="{9D8B030D-6E8A-4147-A177-3AD203B41FA5}">
                      <a16:colId xmlns:a16="http://schemas.microsoft.com/office/drawing/2014/main" val="2117412447"/>
                    </a:ext>
                  </a:extLst>
                </a:gridCol>
                <a:gridCol w="3603741">
                  <a:extLst>
                    <a:ext uri="{9D8B030D-6E8A-4147-A177-3AD203B41FA5}">
                      <a16:colId xmlns:a16="http://schemas.microsoft.com/office/drawing/2014/main" val="3206612096"/>
                    </a:ext>
                  </a:extLst>
                </a:gridCol>
                <a:gridCol w="3603741">
                  <a:extLst>
                    <a:ext uri="{9D8B030D-6E8A-4147-A177-3AD203B41FA5}">
                      <a16:colId xmlns:a16="http://schemas.microsoft.com/office/drawing/2014/main" val="3192588846"/>
                    </a:ext>
                  </a:extLst>
                </a:gridCol>
              </a:tblGrid>
              <a:tr h="1589437">
                <a:tc rowSpan="4">
                  <a:txBody>
                    <a:bodyPr/>
                    <a:lstStyle/>
                    <a:p>
                      <a:pPr algn="ctr" fontAlgn="ctr"/>
                      <a:r>
                        <a:rPr lang="de-DE" sz="900" u="none" strike="noStrike">
                          <a:effectLst/>
                        </a:rPr>
                        <a:t>Protagonista</a:t>
                      </a:r>
                      <a:endParaRPr lang="de-DE" sz="900" b="0" i="0" u="none" strike="noStrike">
                        <a:solidFill>
                          <a:srgbClr val="000000"/>
                        </a:solidFill>
                        <a:effectLst/>
                        <a:latin typeface="Calibri" panose="020F0502020204030204" pitchFamily="34" charset="0"/>
                      </a:endParaRPr>
                    </a:p>
                  </a:txBody>
                  <a:tcPr marL="8034" marR="8034" marT="8034" marB="0" vert="vert270" anchor="ctr"/>
                </a:tc>
                <a:tc>
                  <a:txBody>
                    <a:bodyPr/>
                    <a:lstStyle/>
                    <a:p>
                      <a:pPr algn="ctr" fontAlgn="ctr"/>
                      <a:r>
                        <a:rPr lang="de-DE" sz="900" u="none" strike="noStrike">
                          <a:effectLst/>
                        </a:rPr>
                        <a:t>Conflicto</a:t>
                      </a:r>
                      <a:br>
                        <a:rPr lang="de-DE" sz="900" u="none" strike="noStrike">
                          <a:effectLst/>
                        </a:rPr>
                      </a:br>
                      <a:r>
                        <a:rPr lang="de-DE" sz="900" u="none" strike="noStrike">
                          <a:effectLst/>
                        </a:rPr>
                        <a:t>Objetivo</a:t>
                      </a:r>
                      <a:br>
                        <a:rPr lang="de-DE" sz="900" u="none" strike="noStrike">
                          <a:effectLst/>
                        </a:rPr>
                      </a:br>
                      <a:r>
                        <a:rPr lang="de-DE" sz="900" u="none" strike="noStrike">
                          <a:effectLst/>
                        </a:rPr>
                        <a:t>Pregunta</a:t>
                      </a:r>
                      <a:br>
                        <a:rPr lang="de-DE" sz="900" u="none" strike="noStrike">
                          <a:effectLst/>
                        </a:rPr>
                      </a:br>
                      <a:r>
                        <a:rPr lang="de-DE" sz="900" u="none" strike="noStrike">
                          <a:effectLst/>
                        </a:rPr>
                        <a:t>    principal</a:t>
                      </a:r>
                      <a:endParaRPr lang="de-DE" sz="900" b="0" i="0" u="none" strike="noStrike">
                        <a:solidFill>
                          <a:srgbClr val="000000"/>
                        </a:solidFill>
                        <a:effectLst/>
                        <a:latin typeface="Calibri" panose="020F0502020204030204" pitchFamily="34" charset="0"/>
                      </a:endParaRPr>
                    </a:p>
                  </a:txBody>
                  <a:tcPr marL="8034" marR="8034" marT="8034" marB="0" anchor="ctr"/>
                </a:tc>
                <a:tc>
                  <a:txBody>
                    <a:bodyPr/>
                    <a:lstStyle/>
                    <a:p>
                      <a:pPr algn="ctr" fontAlgn="ctr"/>
                      <a:r>
                        <a:rPr lang="es-ES" sz="900" u="none" strike="noStrike">
                          <a:effectLst/>
                        </a:rPr>
                        <a:t>Se formula un objetivo muy </a:t>
                      </a:r>
                      <a:br>
                        <a:rPr lang="es-ES" sz="900" u="none" strike="noStrike">
                          <a:effectLst/>
                        </a:rPr>
                      </a:br>
                      <a:r>
                        <a:rPr lang="es-ES" sz="900" u="none" strike="noStrike">
                          <a:effectLst/>
                        </a:rPr>
                        <a:t>concreto que el protagonista intenta alcanzar durante el transcurso de la película</a:t>
                      </a:r>
                      <a:endParaRPr lang="es-ES" sz="900" b="0" i="0" u="none" strike="noStrike">
                        <a:solidFill>
                          <a:srgbClr val="000000"/>
                        </a:solidFill>
                        <a:effectLst/>
                        <a:latin typeface="Calibri" panose="020F0502020204030204" pitchFamily="34" charset="0"/>
                      </a:endParaRPr>
                    </a:p>
                  </a:txBody>
                  <a:tcPr marL="8034" marR="8034" marT="8034" marB="0" anchor="ctr"/>
                </a:tc>
                <a:tc>
                  <a:txBody>
                    <a:bodyPr/>
                    <a:lstStyle/>
                    <a:p>
                      <a:pPr algn="ctr" fontAlgn="ctr"/>
                      <a:r>
                        <a:rPr lang="es-ES" sz="900" u="none" strike="noStrike">
                          <a:effectLst/>
                        </a:rPr>
                        <a:t>En general, el objetivo se formula de la siguiente manera:</a:t>
                      </a:r>
                      <a:br>
                        <a:rPr lang="es-ES" sz="900" u="none" strike="noStrike">
                          <a:effectLst/>
                        </a:rPr>
                      </a:br>
                      <a:r>
                        <a:rPr lang="es-ES" sz="900" u="none" strike="noStrike">
                          <a:effectLst/>
                        </a:rPr>
                        <a:t>¿Conseguirá el protagonista…?</a:t>
                      </a:r>
                      <a:br>
                        <a:rPr lang="es-ES" sz="900" u="none" strike="noStrike">
                          <a:effectLst/>
                        </a:rPr>
                      </a:br>
                      <a:r>
                        <a:rPr lang="es-ES" sz="900" u="none" strike="noStrike">
                          <a:effectLst/>
                        </a:rPr>
                        <a:t>El propio protagonista conoce este objetivo.</a:t>
                      </a:r>
                      <a:endParaRPr lang="es-ES" sz="900" b="0" i="0" u="none" strike="noStrike">
                        <a:solidFill>
                          <a:srgbClr val="000000"/>
                        </a:solidFill>
                        <a:effectLst/>
                        <a:latin typeface="Calibri" panose="020F0502020204030204" pitchFamily="34" charset="0"/>
                      </a:endParaRPr>
                    </a:p>
                  </a:txBody>
                  <a:tcPr marL="8034" marR="8034" marT="8034" marB="0" anchor="ctr"/>
                </a:tc>
                <a:tc>
                  <a:txBody>
                    <a:bodyPr/>
                    <a:lstStyle/>
                    <a:p>
                      <a:pPr algn="ctr" fontAlgn="ctr"/>
                      <a:r>
                        <a:rPr lang="es-ES" sz="1400" u="none" strike="noStrike" dirty="0">
                          <a:effectLst/>
                        </a:rPr>
                        <a:t>¿Conseguirá Antonio reunirse con John Lennon y convencerle para que publique las letras de las canciones como método para modernizar el aprendizaje de un idioma extranjero?</a:t>
                      </a:r>
                      <a:br>
                        <a:rPr lang="es-ES" sz="1400" u="none" strike="noStrike" dirty="0">
                          <a:effectLst/>
                        </a:rPr>
                      </a:br>
                      <a:r>
                        <a:rPr lang="es-ES" sz="1400" u="none" strike="noStrike" dirty="0">
                          <a:effectLst/>
                        </a:rPr>
                        <a:t>(entrar en un mundo moderno)</a:t>
                      </a:r>
                      <a:endParaRPr lang="es-ES" sz="1400" b="0" i="0" u="none" strike="noStrike" dirty="0">
                        <a:solidFill>
                          <a:srgbClr val="000000"/>
                        </a:solidFill>
                        <a:effectLst/>
                        <a:latin typeface="Calibri" panose="020F0502020204030204" pitchFamily="34" charset="0"/>
                      </a:endParaRPr>
                    </a:p>
                  </a:txBody>
                  <a:tcPr marL="8034" marR="8034" marT="8034" marB="0" anchor="ctr"/>
                </a:tc>
                <a:extLst>
                  <a:ext uri="{0D108BD9-81ED-4DB2-BD59-A6C34878D82A}">
                    <a16:rowId xmlns:a16="http://schemas.microsoft.com/office/drawing/2014/main" val="1046796689"/>
                  </a:ext>
                </a:extLst>
              </a:tr>
              <a:tr h="1589437">
                <a:tc vMerge="1">
                  <a:txBody>
                    <a:bodyPr/>
                    <a:lstStyle/>
                    <a:p>
                      <a:endParaRPr lang="es-ES"/>
                    </a:p>
                  </a:txBody>
                  <a:tcPr/>
                </a:tc>
                <a:tc>
                  <a:txBody>
                    <a:bodyPr/>
                    <a:lstStyle/>
                    <a:p>
                      <a:pPr algn="ctr" fontAlgn="ctr"/>
                      <a:r>
                        <a:rPr lang="de-DE" sz="900" u="none" strike="noStrike">
                          <a:effectLst/>
                        </a:rPr>
                        <a:t>Necesidad</a:t>
                      </a:r>
                      <a:endParaRPr lang="de-DE" sz="900" b="0" i="0" u="none" strike="noStrike">
                        <a:solidFill>
                          <a:srgbClr val="000000"/>
                        </a:solidFill>
                        <a:effectLst/>
                        <a:latin typeface="Calibri" panose="020F0502020204030204" pitchFamily="34" charset="0"/>
                      </a:endParaRPr>
                    </a:p>
                  </a:txBody>
                  <a:tcPr marL="8034" marR="8034" marT="8034" marB="0" anchor="ctr"/>
                </a:tc>
                <a:tc>
                  <a:txBody>
                    <a:bodyPr/>
                    <a:lstStyle/>
                    <a:p>
                      <a:pPr algn="ctr" fontAlgn="ctr"/>
                      <a:r>
                        <a:rPr lang="es-ES" sz="900" u="none" strike="noStrike">
                          <a:effectLst/>
                        </a:rPr>
                        <a:t>Es lo que el protagonista quiere </a:t>
                      </a:r>
                      <a:br>
                        <a:rPr lang="es-ES" sz="900" u="none" strike="noStrike">
                          <a:effectLst/>
                        </a:rPr>
                      </a:br>
                      <a:r>
                        <a:rPr lang="es-ES" sz="900" u="none" strike="noStrike">
                          <a:effectLst/>
                        </a:rPr>
                        <a:t>conseguir a nivel sicológico/emocional/social etc.</a:t>
                      </a:r>
                      <a:endParaRPr lang="es-ES" sz="900" b="0" i="0" u="none" strike="noStrike">
                        <a:solidFill>
                          <a:srgbClr val="000000"/>
                        </a:solidFill>
                        <a:effectLst/>
                        <a:latin typeface="Calibri" panose="020F0502020204030204" pitchFamily="34" charset="0"/>
                      </a:endParaRPr>
                    </a:p>
                  </a:txBody>
                  <a:tcPr marL="8034" marR="8034" marT="8034" marB="0" anchor="ctr"/>
                </a:tc>
                <a:tc>
                  <a:txBody>
                    <a:bodyPr/>
                    <a:lstStyle/>
                    <a:p>
                      <a:pPr algn="ctr" fontAlgn="ctr"/>
                      <a:r>
                        <a:rPr lang="es-ES" sz="900" u="none" strike="noStrike">
                          <a:effectLst/>
                        </a:rPr>
                        <a:t>El propio protagonista no tiene por qué conocer la necesidad. A veces sí la conoce, otras no.</a:t>
                      </a:r>
                      <a:endParaRPr lang="es-ES" sz="900" b="0" i="0" u="none" strike="noStrike">
                        <a:solidFill>
                          <a:srgbClr val="000000"/>
                        </a:solidFill>
                        <a:effectLst/>
                        <a:latin typeface="Calibri" panose="020F0502020204030204" pitchFamily="34" charset="0"/>
                      </a:endParaRPr>
                    </a:p>
                  </a:txBody>
                  <a:tcPr marL="8034" marR="8034" marT="8034" marB="0" anchor="ctr"/>
                </a:tc>
                <a:tc>
                  <a:txBody>
                    <a:bodyPr/>
                    <a:lstStyle/>
                    <a:p>
                      <a:pPr algn="ctr" fontAlgn="ctr"/>
                      <a:r>
                        <a:rPr lang="es-ES" sz="1400" u="none" strike="noStrike" dirty="0">
                          <a:effectLst/>
                        </a:rPr>
                        <a:t>Actuar de forma coherente</a:t>
                      </a:r>
                      <a:br>
                        <a:rPr lang="es-ES" sz="1400" u="none" strike="noStrike" dirty="0">
                          <a:effectLst/>
                        </a:rPr>
                      </a:br>
                      <a:r>
                        <a:rPr lang="es-ES" sz="1400" u="none" strike="noStrike" dirty="0">
                          <a:effectLst/>
                        </a:rPr>
                        <a:t>superar su miedo - tener más libertad - tener confianza en sí mismo - tener un futuro para él y sus alumnos …</a:t>
                      </a:r>
                      <a:endParaRPr lang="es-ES" sz="1400" b="0" i="0" u="none" strike="noStrike" dirty="0">
                        <a:solidFill>
                          <a:srgbClr val="000000"/>
                        </a:solidFill>
                        <a:effectLst/>
                        <a:latin typeface="Calibri" panose="020F0502020204030204" pitchFamily="34" charset="0"/>
                      </a:endParaRPr>
                    </a:p>
                  </a:txBody>
                  <a:tcPr marL="8034" marR="8034" marT="8034" marB="0" anchor="ctr"/>
                </a:tc>
                <a:extLst>
                  <a:ext uri="{0D108BD9-81ED-4DB2-BD59-A6C34878D82A}">
                    <a16:rowId xmlns:a16="http://schemas.microsoft.com/office/drawing/2014/main" val="256634390"/>
                  </a:ext>
                </a:extLst>
              </a:tr>
              <a:tr h="1589437">
                <a:tc vMerge="1">
                  <a:txBody>
                    <a:bodyPr/>
                    <a:lstStyle/>
                    <a:p>
                      <a:endParaRPr lang="es-ES"/>
                    </a:p>
                  </a:txBody>
                  <a:tcPr/>
                </a:tc>
                <a:tc>
                  <a:txBody>
                    <a:bodyPr/>
                    <a:lstStyle/>
                    <a:p>
                      <a:pPr algn="ctr" fontAlgn="ctr"/>
                      <a:r>
                        <a:rPr lang="de-DE" sz="900" u="none" strike="noStrike">
                          <a:effectLst/>
                        </a:rPr>
                        <a:t>Obstáculos</a:t>
                      </a:r>
                      <a:endParaRPr lang="de-DE" sz="900" b="0" i="0" u="none" strike="noStrike">
                        <a:solidFill>
                          <a:srgbClr val="000000"/>
                        </a:solidFill>
                        <a:effectLst/>
                        <a:latin typeface="Calibri" panose="020F0502020204030204" pitchFamily="34" charset="0"/>
                      </a:endParaRPr>
                    </a:p>
                  </a:txBody>
                  <a:tcPr marL="8034" marR="8034" marT="8034" marB="0" anchor="ctr"/>
                </a:tc>
                <a:tc>
                  <a:txBody>
                    <a:bodyPr/>
                    <a:lstStyle/>
                    <a:p>
                      <a:pPr algn="ctr" fontAlgn="ctr"/>
                      <a:r>
                        <a:rPr lang="es-ES" sz="900" u="none" strike="noStrike">
                          <a:effectLst/>
                        </a:rPr>
                        <a:t>acciones que dificultan que el</a:t>
                      </a:r>
                      <a:br>
                        <a:rPr lang="es-ES" sz="900" u="none" strike="noStrike">
                          <a:effectLst/>
                        </a:rPr>
                      </a:br>
                      <a:r>
                        <a:rPr lang="es-ES" sz="900" u="none" strike="noStrike">
                          <a:effectLst/>
                        </a:rPr>
                        <a:t>protagonista consiga su objetivo de forma directa</a:t>
                      </a:r>
                      <a:endParaRPr lang="es-ES" sz="900" b="0" i="0" u="none" strike="noStrike">
                        <a:solidFill>
                          <a:srgbClr val="000000"/>
                        </a:solidFill>
                        <a:effectLst/>
                        <a:latin typeface="Calibri" panose="020F0502020204030204" pitchFamily="34" charset="0"/>
                      </a:endParaRPr>
                    </a:p>
                  </a:txBody>
                  <a:tcPr marL="8034" marR="8034" marT="8034" marB="0" anchor="ctr"/>
                </a:tc>
                <a:tc>
                  <a:txBody>
                    <a:bodyPr/>
                    <a:lstStyle/>
                    <a:p>
                      <a:pPr algn="ctr" fontAlgn="ctr"/>
                      <a:r>
                        <a:rPr lang="es-ES" sz="900" u="none" strike="noStrike">
                          <a:effectLst/>
                        </a:rPr>
                        <a:t>De no haber obstáculos, </a:t>
                      </a:r>
                      <a:br>
                        <a:rPr lang="es-ES" sz="900" u="none" strike="noStrike">
                          <a:effectLst/>
                        </a:rPr>
                      </a:br>
                      <a:r>
                        <a:rPr lang="es-ES" sz="900" u="none" strike="noStrike">
                          <a:effectLst/>
                        </a:rPr>
                        <a:t>la película aburriría por ser demasiado ligera y unidireccional.</a:t>
                      </a:r>
                      <a:endParaRPr lang="es-ES" sz="900" b="0" i="0" u="none" strike="noStrike">
                        <a:solidFill>
                          <a:srgbClr val="000000"/>
                        </a:solidFill>
                        <a:effectLst/>
                        <a:latin typeface="Calibri" panose="020F0502020204030204" pitchFamily="34" charset="0"/>
                      </a:endParaRPr>
                    </a:p>
                  </a:txBody>
                  <a:tcPr marL="8034" marR="8034" marT="8034" marB="0" anchor="ctr"/>
                </a:tc>
                <a:tc>
                  <a:txBody>
                    <a:bodyPr/>
                    <a:lstStyle/>
                    <a:p>
                      <a:pPr algn="ctr" fontAlgn="ctr"/>
                      <a:r>
                        <a:rPr lang="es-ES" sz="1400" u="none" strike="noStrike" dirty="0">
                          <a:effectLst/>
                        </a:rPr>
                        <a:t>el Franquismo y su afán de mantener el status quo</a:t>
                      </a:r>
                      <a:br>
                        <a:rPr lang="es-ES" sz="1400" u="none" strike="noStrike" dirty="0">
                          <a:effectLst/>
                        </a:rPr>
                      </a:br>
                      <a:r>
                        <a:rPr lang="es-ES" sz="1400" u="none" strike="noStrike" dirty="0">
                          <a:effectLst/>
                        </a:rPr>
                        <a:t>las trabas que interpone en el camino </a:t>
                      </a:r>
                      <a:endParaRPr lang="es-ES" sz="1400" b="0" i="0" u="none" strike="noStrike" dirty="0">
                        <a:solidFill>
                          <a:srgbClr val="000000"/>
                        </a:solidFill>
                        <a:effectLst/>
                        <a:latin typeface="Calibri" panose="020F0502020204030204" pitchFamily="34" charset="0"/>
                      </a:endParaRPr>
                    </a:p>
                  </a:txBody>
                  <a:tcPr marL="8034" marR="8034" marT="8034" marB="0" anchor="ctr"/>
                </a:tc>
                <a:extLst>
                  <a:ext uri="{0D108BD9-81ED-4DB2-BD59-A6C34878D82A}">
                    <a16:rowId xmlns:a16="http://schemas.microsoft.com/office/drawing/2014/main" val="1092730928"/>
                  </a:ext>
                </a:extLst>
              </a:tr>
              <a:tr h="1691212">
                <a:tc vMerge="1">
                  <a:txBody>
                    <a:bodyPr/>
                    <a:lstStyle/>
                    <a:p>
                      <a:endParaRPr lang="es-ES"/>
                    </a:p>
                  </a:txBody>
                  <a:tcPr/>
                </a:tc>
                <a:tc>
                  <a:txBody>
                    <a:bodyPr/>
                    <a:lstStyle/>
                    <a:p>
                      <a:pPr algn="ctr" fontAlgn="ctr"/>
                      <a:r>
                        <a:rPr lang="de-DE" sz="900" u="none" strike="noStrike">
                          <a:effectLst/>
                        </a:rPr>
                        <a:t>Desarrollo</a:t>
                      </a:r>
                      <a:br>
                        <a:rPr lang="de-DE" sz="900" u="none" strike="noStrike">
                          <a:effectLst/>
                        </a:rPr>
                      </a:br>
                      <a:r>
                        <a:rPr lang="de-DE" sz="900" u="none" strike="noStrike">
                          <a:effectLst/>
                        </a:rPr>
                        <a:t>del</a:t>
                      </a:r>
                      <a:br>
                        <a:rPr lang="de-DE" sz="900" u="none" strike="noStrike">
                          <a:effectLst/>
                        </a:rPr>
                      </a:br>
                      <a:r>
                        <a:rPr lang="de-DE" sz="900" u="none" strike="noStrike">
                          <a:effectLst/>
                        </a:rPr>
                        <a:t>carácter</a:t>
                      </a:r>
                      <a:endParaRPr lang="de-DE" sz="900" b="0" i="0" u="none" strike="noStrike">
                        <a:solidFill>
                          <a:srgbClr val="000000"/>
                        </a:solidFill>
                        <a:effectLst/>
                        <a:latin typeface="Calibri" panose="020F0502020204030204" pitchFamily="34" charset="0"/>
                      </a:endParaRPr>
                    </a:p>
                  </a:txBody>
                  <a:tcPr marL="8034" marR="8034" marT="8034" marB="0" anchor="ctr"/>
                </a:tc>
                <a:tc>
                  <a:txBody>
                    <a:bodyPr/>
                    <a:lstStyle/>
                    <a:p>
                      <a:pPr algn="ctr" fontAlgn="ctr"/>
                      <a:r>
                        <a:rPr lang="es-ES" sz="900" u="none" strike="noStrike">
                          <a:effectLst/>
                        </a:rPr>
                        <a:t>El protagonista tiene que </a:t>
                      </a:r>
                      <a:br>
                        <a:rPr lang="es-ES" sz="900" u="none" strike="noStrike">
                          <a:effectLst/>
                        </a:rPr>
                      </a:br>
                      <a:r>
                        <a:rPr lang="es-ES" sz="900" u="none" strike="noStrike">
                          <a:effectLst/>
                        </a:rPr>
                        <a:t>experimentar un desarrollo para conseguir su objetivo.</a:t>
                      </a:r>
                      <a:br>
                        <a:rPr lang="es-ES" sz="900" u="none" strike="noStrike">
                          <a:effectLst/>
                        </a:rPr>
                      </a:br>
                      <a:r>
                        <a:rPr lang="es-ES" sz="900" u="none" strike="noStrike">
                          <a:effectLst/>
                        </a:rPr>
                        <a:t>El antagonista puede evolucionar, pero no es preciso.</a:t>
                      </a:r>
                      <a:endParaRPr lang="es-ES" sz="900" b="0" i="0" u="none" strike="noStrike">
                        <a:solidFill>
                          <a:srgbClr val="000000"/>
                        </a:solidFill>
                        <a:effectLst/>
                        <a:latin typeface="Calibri" panose="020F0502020204030204" pitchFamily="34" charset="0"/>
                      </a:endParaRPr>
                    </a:p>
                  </a:txBody>
                  <a:tcPr marL="8034" marR="8034" marT="8034" marB="0" anchor="ctr"/>
                </a:tc>
                <a:tc>
                  <a:txBody>
                    <a:bodyPr/>
                    <a:lstStyle/>
                    <a:p>
                      <a:pPr algn="ctr" fontAlgn="ctr"/>
                      <a:r>
                        <a:rPr lang="es-ES" sz="900" u="none" strike="noStrike">
                          <a:effectLst/>
                        </a:rPr>
                        <a:t>Hay géneros de películas en los que los protagonistas no experimentan ningún desarrollo. En estos filmes la acción (aventura) prevalece sobre los caracteres. </a:t>
                      </a:r>
                      <a:endParaRPr lang="es-ES" sz="900" b="0" i="0" u="none" strike="noStrike">
                        <a:solidFill>
                          <a:srgbClr val="000000"/>
                        </a:solidFill>
                        <a:effectLst/>
                        <a:latin typeface="Calibri" panose="020F0502020204030204" pitchFamily="34" charset="0"/>
                      </a:endParaRPr>
                    </a:p>
                  </a:txBody>
                  <a:tcPr marL="8034" marR="8034" marT="8034" marB="0" anchor="ctr"/>
                </a:tc>
                <a:tc>
                  <a:txBody>
                    <a:bodyPr/>
                    <a:lstStyle/>
                    <a:p>
                      <a:pPr algn="ctr" fontAlgn="ctr"/>
                      <a:r>
                        <a:rPr lang="es-ES" sz="1400" u="none" strike="noStrike" dirty="0">
                          <a:effectLst/>
                        </a:rPr>
                        <a:t>Antonio aprende a actuar de forma coherente con sus principios. Al principio da consejos, habla mucho, pero no actúa  contra las amenazas del Régimen (¿se deja intimidar?), lo que le impide avanzar en su camino.</a:t>
                      </a:r>
                      <a:br>
                        <a:rPr lang="es-ES" sz="1400" u="none" strike="noStrike" dirty="0">
                          <a:effectLst/>
                        </a:rPr>
                      </a:br>
                      <a:r>
                        <a:rPr lang="es-ES" sz="1400" u="none" strike="noStrike" dirty="0">
                          <a:effectLst/>
                        </a:rPr>
                        <a:t>Habiendo perdido el miedo, se atreve a actuar contra el Régimen. </a:t>
                      </a:r>
                      <a:endParaRPr lang="es-ES" sz="1400" b="0" i="0" u="none" strike="noStrike" dirty="0">
                        <a:solidFill>
                          <a:srgbClr val="000000"/>
                        </a:solidFill>
                        <a:effectLst/>
                        <a:latin typeface="Calibri" panose="020F0502020204030204" pitchFamily="34" charset="0"/>
                      </a:endParaRPr>
                    </a:p>
                  </a:txBody>
                  <a:tcPr marL="8034" marR="8034" marT="8034" marB="0" anchor="ctr"/>
                </a:tc>
                <a:extLst>
                  <a:ext uri="{0D108BD9-81ED-4DB2-BD59-A6C34878D82A}">
                    <a16:rowId xmlns:a16="http://schemas.microsoft.com/office/drawing/2014/main" val="1462289420"/>
                  </a:ext>
                </a:extLst>
              </a:tr>
            </a:tbl>
          </a:graphicData>
        </a:graphic>
      </p:graphicFrame>
    </p:spTree>
    <p:extLst>
      <p:ext uri="{BB962C8B-B14F-4D97-AF65-F5344CB8AC3E}">
        <p14:creationId xmlns:p14="http://schemas.microsoft.com/office/powerpoint/2010/main" val="3841230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7CEF6EDD-CFF7-4C2A-95B3-6A1C99D8DA9E}"/>
              </a:ext>
            </a:extLst>
          </p:cNvPr>
          <p:cNvGraphicFramePr>
            <a:graphicFrameLocks noGrp="1"/>
          </p:cNvGraphicFramePr>
          <p:nvPr>
            <p:extLst>
              <p:ext uri="{D42A27DB-BD31-4B8C-83A1-F6EECF244321}">
                <p14:modId xmlns:p14="http://schemas.microsoft.com/office/powerpoint/2010/main" val="1190410003"/>
              </p:ext>
            </p:extLst>
          </p:nvPr>
        </p:nvGraphicFramePr>
        <p:xfrm>
          <a:off x="255037" y="317240"/>
          <a:ext cx="11681925" cy="6223520"/>
        </p:xfrm>
        <a:graphic>
          <a:graphicData uri="http://schemas.openxmlformats.org/drawingml/2006/table">
            <a:tbl>
              <a:tblPr>
                <a:tableStyleId>{5C22544A-7EE6-4342-B048-85BDC9FD1C3A}</a:tableStyleId>
              </a:tblPr>
              <a:tblGrid>
                <a:gridCol w="449305">
                  <a:extLst>
                    <a:ext uri="{9D8B030D-6E8A-4147-A177-3AD203B41FA5}">
                      <a16:colId xmlns:a16="http://schemas.microsoft.com/office/drawing/2014/main" val="1330077693"/>
                    </a:ext>
                  </a:extLst>
                </a:gridCol>
                <a:gridCol w="1884584">
                  <a:extLst>
                    <a:ext uri="{9D8B030D-6E8A-4147-A177-3AD203B41FA5}">
                      <a16:colId xmlns:a16="http://schemas.microsoft.com/office/drawing/2014/main" val="3558540210"/>
                    </a:ext>
                  </a:extLst>
                </a:gridCol>
                <a:gridCol w="1884584">
                  <a:extLst>
                    <a:ext uri="{9D8B030D-6E8A-4147-A177-3AD203B41FA5}">
                      <a16:colId xmlns:a16="http://schemas.microsoft.com/office/drawing/2014/main" val="2493313745"/>
                    </a:ext>
                  </a:extLst>
                </a:gridCol>
                <a:gridCol w="3731726">
                  <a:extLst>
                    <a:ext uri="{9D8B030D-6E8A-4147-A177-3AD203B41FA5}">
                      <a16:colId xmlns:a16="http://schemas.microsoft.com/office/drawing/2014/main" val="3781675338"/>
                    </a:ext>
                  </a:extLst>
                </a:gridCol>
                <a:gridCol w="3731726">
                  <a:extLst>
                    <a:ext uri="{9D8B030D-6E8A-4147-A177-3AD203B41FA5}">
                      <a16:colId xmlns:a16="http://schemas.microsoft.com/office/drawing/2014/main" val="2206142360"/>
                    </a:ext>
                  </a:extLst>
                </a:gridCol>
              </a:tblGrid>
              <a:tr h="1635462">
                <a:tc>
                  <a:txBody>
                    <a:bodyPr/>
                    <a:lstStyle/>
                    <a:p>
                      <a:pPr algn="ctr" fontAlgn="ctr"/>
                      <a:r>
                        <a:rPr lang="de-DE" sz="900" u="none" strike="noStrike">
                          <a:effectLst/>
                        </a:rPr>
                        <a:t>Antagonista</a:t>
                      </a:r>
                      <a:endParaRPr lang="de-DE" sz="900" b="0" i="0" u="none" strike="noStrike">
                        <a:solidFill>
                          <a:srgbClr val="000000"/>
                        </a:solidFill>
                        <a:effectLst/>
                        <a:latin typeface="Calibri" panose="020F0502020204030204" pitchFamily="34" charset="0"/>
                      </a:endParaRPr>
                    </a:p>
                  </a:txBody>
                  <a:tcPr marL="8064" marR="8064" marT="8064" marB="0" vert="vert270" anchor="ctr"/>
                </a:tc>
                <a:tc>
                  <a:txBody>
                    <a:bodyPr/>
                    <a:lstStyle/>
                    <a:p>
                      <a:pPr algn="ctr" fontAlgn="ctr"/>
                      <a:r>
                        <a:rPr lang="de-DE" sz="900" u="none" strike="noStrike">
                          <a:effectLst/>
                        </a:rPr>
                        <a:t>Objetivo</a:t>
                      </a:r>
                      <a:endParaRPr lang="de-DE" sz="900" b="0" i="0" u="none" strike="noStrike">
                        <a:solidFill>
                          <a:srgbClr val="000000"/>
                        </a:solidFill>
                        <a:effectLst/>
                        <a:latin typeface="Calibri" panose="020F0502020204030204" pitchFamily="34" charset="0"/>
                      </a:endParaRPr>
                    </a:p>
                  </a:txBody>
                  <a:tcPr marL="8064" marR="8064" marT="8064" marB="0" anchor="ctr"/>
                </a:tc>
                <a:tc>
                  <a:txBody>
                    <a:bodyPr/>
                    <a:lstStyle/>
                    <a:p>
                      <a:pPr algn="ctr" fontAlgn="ctr"/>
                      <a:r>
                        <a:rPr lang="es-ES" sz="900" u="none" strike="noStrike">
                          <a:effectLst/>
                        </a:rPr>
                        <a:t>El antagonista (el personaje o el fenómeno) también tiene su </a:t>
                      </a:r>
                      <a:br>
                        <a:rPr lang="es-ES" sz="900" u="none" strike="noStrike">
                          <a:effectLst/>
                        </a:rPr>
                      </a:br>
                      <a:r>
                        <a:rPr lang="es-ES" sz="900" u="none" strike="noStrike">
                          <a:effectLst/>
                        </a:rPr>
                        <a:t>propio objetivo que suele ser imcompatible con la meta del protagonista.</a:t>
                      </a:r>
                      <a:endParaRPr lang="es-ES" sz="900" b="0" i="0" u="none" strike="noStrike">
                        <a:solidFill>
                          <a:srgbClr val="000000"/>
                        </a:solidFill>
                        <a:effectLst/>
                        <a:latin typeface="Calibri" panose="020F0502020204030204" pitchFamily="34" charset="0"/>
                      </a:endParaRPr>
                    </a:p>
                  </a:txBody>
                  <a:tcPr marL="8064" marR="8064" marT="8064" marB="0" anchor="ctr"/>
                </a:tc>
                <a:tc>
                  <a:txBody>
                    <a:bodyPr/>
                    <a:lstStyle/>
                    <a:p>
                      <a:pPr algn="ctr" fontAlgn="ctr"/>
                      <a:r>
                        <a:rPr lang="es-ES" sz="900" u="none" strike="noStrike">
                          <a:effectLst/>
                        </a:rPr>
                        <a:t>En películas hollywoodianas prevalecen objetivos de estilo 'bueno - malo' mientras que en películas europeas los objetivos no se excluyen del todo.</a:t>
                      </a:r>
                      <a:endParaRPr lang="es-ES" sz="900" b="0" i="0" u="none" strike="noStrike">
                        <a:solidFill>
                          <a:srgbClr val="000000"/>
                        </a:solidFill>
                        <a:effectLst/>
                        <a:latin typeface="Calibri" panose="020F0502020204030204" pitchFamily="34" charset="0"/>
                      </a:endParaRPr>
                    </a:p>
                  </a:txBody>
                  <a:tcPr marL="8064" marR="8064" marT="8064" marB="0" anchor="ctr"/>
                </a:tc>
                <a:tc>
                  <a:txBody>
                    <a:bodyPr/>
                    <a:lstStyle/>
                    <a:p>
                      <a:pPr algn="ctr" fontAlgn="ctr"/>
                      <a:r>
                        <a:rPr lang="es-ES" sz="1400" u="none" strike="noStrike" dirty="0">
                          <a:effectLst/>
                        </a:rPr>
                        <a:t>¿Conseguirá el Franquismo sobrevivir manteniendo sus valores y represiones?</a:t>
                      </a:r>
                      <a:br>
                        <a:rPr lang="es-ES" sz="1400" u="none" strike="noStrike" dirty="0">
                          <a:effectLst/>
                        </a:rPr>
                      </a:br>
                      <a:r>
                        <a:rPr lang="es-ES" sz="1400" u="none" strike="noStrike" dirty="0">
                          <a:effectLst/>
                        </a:rPr>
                        <a:t>(el papel de la mujer sin derechos, el papel de la Iglesia católica, el papel de los órganos represivos, la enseñanza anticuada, los niños robados, etc.)</a:t>
                      </a:r>
                      <a:endParaRPr lang="es-ES" sz="1400" b="0" i="0" u="none" strike="noStrike" dirty="0">
                        <a:solidFill>
                          <a:srgbClr val="000000"/>
                        </a:solidFill>
                        <a:effectLst/>
                        <a:latin typeface="Calibri" panose="020F0502020204030204" pitchFamily="34" charset="0"/>
                      </a:endParaRPr>
                    </a:p>
                  </a:txBody>
                  <a:tcPr marL="8064" marR="8064" marT="8064" marB="0" anchor="ctr"/>
                </a:tc>
                <a:extLst>
                  <a:ext uri="{0D108BD9-81ED-4DB2-BD59-A6C34878D82A}">
                    <a16:rowId xmlns:a16="http://schemas.microsoft.com/office/drawing/2014/main" val="3356192331"/>
                  </a:ext>
                </a:extLst>
              </a:tr>
              <a:tr h="1462458">
                <a:tc rowSpan="3">
                  <a:txBody>
                    <a:bodyPr/>
                    <a:lstStyle/>
                    <a:p>
                      <a:pPr algn="ctr" fontAlgn="ctr"/>
                      <a:r>
                        <a:rPr lang="de-DE" sz="900" u="none" strike="noStrike">
                          <a:effectLst/>
                        </a:rPr>
                        <a:t>Personajes</a:t>
                      </a:r>
                      <a:br>
                        <a:rPr lang="de-DE" sz="900" u="none" strike="noStrike">
                          <a:effectLst/>
                        </a:rPr>
                      </a:br>
                      <a:r>
                        <a:rPr lang="de-DE" sz="900" u="none" strike="noStrike">
                          <a:effectLst/>
                        </a:rPr>
                        <a:t>secundarios</a:t>
                      </a:r>
                      <a:endParaRPr lang="de-DE" sz="900" b="0" i="0" u="none" strike="noStrike">
                        <a:solidFill>
                          <a:srgbClr val="000000"/>
                        </a:solidFill>
                        <a:effectLst/>
                        <a:latin typeface="Calibri" panose="020F0502020204030204" pitchFamily="34" charset="0"/>
                      </a:endParaRPr>
                    </a:p>
                  </a:txBody>
                  <a:tcPr marL="8064" marR="8064" marT="8064" marB="0" vert="vert270" anchor="ctr"/>
                </a:tc>
                <a:tc>
                  <a:txBody>
                    <a:bodyPr/>
                    <a:lstStyle/>
                    <a:p>
                      <a:pPr algn="ctr" fontAlgn="ctr"/>
                      <a:r>
                        <a:rPr lang="de-DE" sz="900" u="none" strike="noStrike">
                          <a:effectLst/>
                        </a:rPr>
                        <a:t>Apoyo</a:t>
                      </a:r>
                      <a:endParaRPr lang="de-DE" sz="900" b="0" i="0" u="none" strike="noStrike">
                        <a:solidFill>
                          <a:srgbClr val="000000"/>
                        </a:solidFill>
                        <a:effectLst/>
                        <a:latin typeface="Calibri" panose="020F0502020204030204" pitchFamily="34" charset="0"/>
                      </a:endParaRPr>
                    </a:p>
                  </a:txBody>
                  <a:tcPr marL="8064" marR="8064" marT="8064" marB="0" anchor="ctr"/>
                </a:tc>
                <a:tc>
                  <a:txBody>
                    <a:bodyPr/>
                    <a:lstStyle/>
                    <a:p>
                      <a:pPr algn="ctr" fontAlgn="ctr"/>
                      <a:r>
                        <a:rPr lang="es-ES" sz="900" u="none" strike="noStrike">
                          <a:effectLst/>
                        </a:rPr>
                        <a:t>Apoyan al protagonista a conseguir su objetivo. </a:t>
                      </a:r>
                      <a:endParaRPr lang="es-ES" sz="900" b="0" i="0" u="none" strike="noStrike">
                        <a:solidFill>
                          <a:srgbClr val="000000"/>
                        </a:solidFill>
                        <a:effectLst/>
                        <a:latin typeface="Calibri" panose="020F0502020204030204" pitchFamily="34" charset="0"/>
                      </a:endParaRPr>
                    </a:p>
                  </a:txBody>
                  <a:tcPr marL="8064" marR="8064" marT="8064" marB="0" anchor="ctr"/>
                </a:tc>
                <a:tc>
                  <a:txBody>
                    <a:bodyPr/>
                    <a:lstStyle/>
                    <a:p>
                      <a:pPr algn="ctr" fontAlgn="ctr"/>
                      <a:r>
                        <a:rPr lang="es-ES" sz="900" u="none" strike="noStrike">
                          <a:effectLst/>
                        </a:rPr>
                        <a:t>Hay varios tipos como </a:t>
                      </a:r>
                      <a:br>
                        <a:rPr lang="es-ES" sz="900" u="none" strike="noStrike">
                          <a:effectLst/>
                        </a:rPr>
                      </a:br>
                      <a:r>
                        <a:rPr lang="es-ES" sz="900" u="none" strike="noStrike">
                          <a:effectLst/>
                        </a:rPr>
                        <a:t>la figura dominante (que es la que casi siempre está presente y, en general, comparte el mismo objetivo), amigos íntimos del protagonista, etc.</a:t>
                      </a:r>
                      <a:endParaRPr lang="es-ES" sz="900" b="0" i="0" u="none" strike="noStrike">
                        <a:solidFill>
                          <a:srgbClr val="000000"/>
                        </a:solidFill>
                        <a:effectLst/>
                        <a:latin typeface="Calibri" panose="020F0502020204030204" pitchFamily="34" charset="0"/>
                      </a:endParaRPr>
                    </a:p>
                  </a:txBody>
                  <a:tcPr marL="8064" marR="8064" marT="8064" marB="0" anchor="ctr"/>
                </a:tc>
                <a:tc>
                  <a:txBody>
                    <a:bodyPr/>
                    <a:lstStyle/>
                    <a:p>
                      <a:pPr algn="ctr" fontAlgn="ctr"/>
                      <a:r>
                        <a:rPr lang="es-ES" sz="1400" u="none" strike="noStrike" dirty="0">
                          <a:effectLst/>
                        </a:rPr>
                        <a:t>Belén: ¿Conseguirá vivir como mujer y madre soltera mostrando responsabilidad propia?</a:t>
                      </a:r>
                      <a:br>
                        <a:rPr lang="es-ES" sz="1400" u="none" strike="noStrike" dirty="0">
                          <a:effectLst/>
                        </a:rPr>
                      </a:br>
                      <a:r>
                        <a:rPr lang="es-ES" sz="1400" u="none" strike="noStrike" dirty="0">
                          <a:effectLst/>
                        </a:rPr>
                        <a:t>Juanjo: ¿Conseguirá ser adulto tomando sus propias decisiones independientemente de lo que piensen sus padres?</a:t>
                      </a:r>
                      <a:endParaRPr lang="es-ES" sz="1400" b="0" i="0" u="none" strike="noStrike" dirty="0">
                        <a:solidFill>
                          <a:srgbClr val="000000"/>
                        </a:solidFill>
                        <a:effectLst/>
                        <a:latin typeface="Calibri" panose="020F0502020204030204" pitchFamily="34" charset="0"/>
                      </a:endParaRPr>
                    </a:p>
                  </a:txBody>
                  <a:tcPr marL="8064" marR="8064" marT="8064" marB="0" anchor="ctr"/>
                </a:tc>
                <a:extLst>
                  <a:ext uri="{0D108BD9-81ED-4DB2-BD59-A6C34878D82A}">
                    <a16:rowId xmlns:a16="http://schemas.microsoft.com/office/drawing/2014/main" val="995936939"/>
                  </a:ext>
                </a:extLst>
              </a:tr>
              <a:tr h="1741570">
                <a:tc vMerge="1">
                  <a:txBody>
                    <a:bodyPr/>
                    <a:lstStyle/>
                    <a:p>
                      <a:endParaRPr lang="es-ES"/>
                    </a:p>
                  </a:txBody>
                  <a:tcPr/>
                </a:tc>
                <a:tc>
                  <a:txBody>
                    <a:bodyPr/>
                    <a:lstStyle/>
                    <a:p>
                      <a:pPr algn="ctr" fontAlgn="ctr"/>
                      <a:r>
                        <a:rPr lang="de-DE" sz="900" u="none" strike="noStrike">
                          <a:effectLst/>
                        </a:rPr>
                        <a:t>Función</a:t>
                      </a:r>
                      <a:endParaRPr lang="de-DE" sz="900" b="0" i="0" u="none" strike="noStrike">
                        <a:solidFill>
                          <a:srgbClr val="000000"/>
                        </a:solidFill>
                        <a:effectLst/>
                        <a:latin typeface="Calibri" panose="020F0502020204030204" pitchFamily="34" charset="0"/>
                      </a:endParaRPr>
                    </a:p>
                  </a:txBody>
                  <a:tcPr marL="8064" marR="8064" marT="8064" marB="0" anchor="ctr"/>
                </a:tc>
                <a:tc>
                  <a:txBody>
                    <a:bodyPr/>
                    <a:lstStyle/>
                    <a:p>
                      <a:pPr algn="ctr" fontAlgn="ctr"/>
                      <a:r>
                        <a:rPr lang="es-ES" sz="900" u="none" strike="noStrike">
                          <a:effectLst/>
                        </a:rPr>
                        <a:t>También se denomina personaje temático.</a:t>
                      </a:r>
                      <a:endParaRPr lang="es-ES" sz="900" b="0" i="0" u="none" strike="noStrike">
                        <a:solidFill>
                          <a:srgbClr val="000000"/>
                        </a:solidFill>
                        <a:effectLst/>
                        <a:latin typeface="Calibri" panose="020F0502020204030204" pitchFamily="34" charset="0"/>
                      </a:endParaRPr>
                    </a:p>
                  </a:txBody>
                  <a:tcPr marL="8064" marR="8064" marT="8064" marB="0" anchor="ctr"/>
                </a:tc>
                <a:tc>
                  <a:txBody>
                    <a:bodyPr/>
                    <a:lstStyle/>
                    <a:p>
                      <a:pPr algn="ctr" fontAlgn="ctr"/>
                      <a:r>
                        <a:rPr lang="es-ES" sz="900" u="none" strike="noStrike">
                          <a:effectLst/>
                        </a:rPr>
                        <a:t>Hace hincapié en el desarrollo de los distintos temas de la película</a:t>
                      </a:r>
                      <a:endParaRPr lang="es-ES" sz="900" b="0" i="0" u="none" strike="noStrike">
                        <a:solidFill>
                          <a:srgbClr val="000000"/>
                        </a:solidFill>
                        <a:effectLst/>
                        <a:latin typeface="Calibri" panose="020F0502020204030204" pitchFamily="34" charset="0"/>
                      </a:endParaRPr>
                    </a:p>
                  </a:txBody>
                  <a:tcPr marL="8064" marR="8064" marT="8064" marB="0" anchor="ctr"/>
                </a:tc>
                <a:tc>
                  <a:txBody>
                    <a:bodyPr/>
                    <a:lstStyle/>
                    <a:p>
                      <a:pPr algn="ctr" fontAlgn="ctr"/>
                      <a:r>
                        <a:rPr lang="es-ES" sz="1400" u="none" strike="noStrike" dirty="0">
                          <a:effectLst/>
                        </a:rPr>
                        <a:t>Ramón: atrapado en el pasado y sus sueños aunque anhela cambios (ref. Cataluña/Andalucía)</a:t>
                      </a:r>
                      <a:br>
                        <a:rPr lang="es-ES" sz="1400" u="none" strike="noStrike" dirty="0">
                          <a:effectLst/>
                        </a:rPr>
                      </a:br>
                      <a:r>
                        <a:rPr lang="es-ES" sz="1400" u="none" strike="noStrike" dirty="0">
                          <a:effectLst/>
                        </a:rPr>
                        <a:t>Padre de Juanjo: varón educado en el Franquismo que a nivel humano quiere cambios, pero su educación no le permite experimentarlos</a:t>
                      </a:r>
                      <a:br>
                        <a:rPr lang="es-ES" sz="1400" u="none" strike="noStrike" dirty="0">
                          <a:effectLst/>
                        </a:rPr>
                      </a:br>
                      <a:r>
                        <a:rPr lang="es-ES" sz="1400" u="none" strike="noStrike" dirty="0">
                          <a:effectLst/>
                        </a:rPr>
                        <a:t>Doña Mercedes: representante activa del Régimen</a:t>
                      </a:r>
                      <a:br>
                        <a:rPr lang="es-ES" sz="1400" u="none" strike="noStrike" dirty="0">
                          <a:effectLst/>
                        </a:rPr>
                      </a:br>
                      <a:r>
                        <a:rPr lang="es-ES" sz="1400" u="none" strike="noStrike" dirty="0">
                          <a:effectLst/>
                        </a:rPr>
                        <a:t>Mozo: representante 'tradicional' del Régimen</a:t>
                      </a:r>
                      <a:endParaRPr lang="es-ES" sz="1400" b="0" i="0" u="none" strike="noStrike" dirty="0">
                        <a:solidFill>
                          <a:srgbClr val="000000"/>
                        </a:solidFill>
                        <a:effectLst/>
                        <a:latin typeface="Calibri" panose="020F0502020204030204" pitchFamily="34" charset="0"/>
                      </a:endParaRPr>
                    </a:p>
                  </a:txBody>
                  <a:tcPr marL="8064" marR="8064" marT="8064" marB="0" anchor="ctr"/>
                </a:tc>
                <a:extLst>
                  <a:ext uri="{0D108BD9-81ED-4DB2-BD59-A6C34878D82A}">
                    <a16:rowId xmlns:a16="http://schemas.microsoft.com/office/drawing/2014/main" val="3517912908"/>
                  </a:ext>
                </a:extLst>
              </a:tr>
              <a:tr h="1384030">
                <a:tc vMerge="1">
                  <a:txBody>
                    <a:bodyPr/>
                    <a:lstStyle/>
                    <a:p>
                      <a:endParaRPr lang="es-ES"/>
                    </a:p>
                  </a:txBody>
                  <a:tcPr/>
                </a:tc>
                <a:tc>
                  <a:txBody>
                    <a:bodyPr/>
                    <a:lstStyle/>
                    <a:p>
                      <a:pPr algn="ctr" fontAlgn="ctr"/>
                      <a:r>
                        <a:rPr lang="de-DE" sz="900" u="none" strike="noStrike">
                          <a:effectLst/>
                        </a:rPr>
                        <a:t>Específico</a:t>
                      </a:r>
                      <a:endParaRPr lang="de-DE" sz="900" b="0" i="0" u="none" strike="noStrike">
                        <a:solidFill>
                          <a:srgbClr val="000000"/>
                        </a:solidFill>
                        <a:effectLst/>
                        <a:latin typeface="Calibri" panose="020F0502020204030204" pitchFamily="34" charset="0"/>
                      </a:endParaRPr>
                    </a:p>
                  </a:txBody>
                  <a:tcPr marL="8064" marR="8064" marT="8064" marB="0" anchor="ctr"/>
                </a:tc>
                <a:tc>
                  <a:txBody>
                    <a:bodyPr/>
                    <a:lstStyle/>
                    <a:p>
                      <a:pPr algn="ctr" fontAlgn="ctr"/>
                      <a:r>
                        <a:rPr lang="es-ES" sz="900" u="none" strike="noStrike">
                          <a:effectLst/>
                        </a:rPr>
                        <a:t>También se denomina </a:t>
                      </a:r>
                      <a:br>
                        <a:rPr lang="es-ES" sz="900" u="none" strike="noStrike">
                          <a:effectLst/>
                        </a:rPr>
                      </a:br>
                      <a:r>
                        <a:rPr lang="es-ES" sz="900" u="none" strike="noStrike">
                          <a:effectLst/>
                        </a:rPr>
                        <a:t>personaje catalizador.</a:t>
                      </a:r>
                      <a:endParaRPr lang="es-ES" sz="900" b="0" i="0" u="none" strike="noStrike">
                        <a:solidFill>
                          <a:srgbClr val="000000"/>
                        </a:solidFill>
                        <a:effectLst/>
                        <a:latin typeface="Calibri" panose="020F0502020204030204" pitchFamily="34" charset="0"/>
                      </a:endParaRPr>
                    </a:p>
                  </a:txBody>
                  <a:tcPr marL="8064" marR="8064" marT="8064" marB="0" anchor="ctr"/>
                </a:tc>
                <a:tc>
                  <a:txBody>
                    <a:bodyPr/>
                    <a:lstStyle/>
                    <a:p>
                      <a:pPr algn="ctr" fontAlgn="ctr"/>
                      <a:r>
                        <a:rPr lang="es-ES" sz="900" u="none" strike="noStrike">
                          <a:effectLst/>
                        </a:rPr>
                        <a:t>Enriquece la película </a:t>
                      </a:r>
                      <a:br>
                        <a:rPr lang="es-ES" sz="900" u="none" strike="noStrike">
                          <a:effectLst/>
                        </a:rPr>
                      </a:br>
                      <a:r>
                        <a:rPr lang="es-ES" sz="900" u="none" strike="noStrike">
                          <a:effectLst/>
                        </a:rPr>
                        <a:t>interrumpiendo el desenlace 'monótono' del argumento. (p. ej. en una tragedia nos hace reír)</a:t>
                      </a:r>
                      <a:endParaRPr lang="es-ES" sz="900" b="0" i="0" u="none" strike="noStrike">
                        <a:solidFill>
                          <a:srgbClr val="000000"/>
                        </a:solidFill>
                        <a:effectLst/>
                        <a:latin typeface="Calibri" panose="020F0502020204030204" pitchFamily="34" charset="0"/>
                      </a:endParaRPr>
                    </a:p>
                  </a:txBody>
                  <a:tcPr marL="8064" marR="8064" marT="8064" marB="0" anchor="ctr"/>
                </a:tc>
                <a:tc>
                  <a:txBody>
                    <a:bodyPr/>
                    <a:lstStyle/>
                    <a:p>
                      <a:pPr algn="ctr" fontAlgn="ctr"/>
                      <a:r>
                        <a:rPr lang="es-ES" sz="1400" u="none" strike="noStrike" dirty="0">
                          <a:effectLst/>
                        </a:rPr>
                        <a:t>Bruno (referencia a la modernidad [inclusión])</a:t>
                      </a:r>
                      <a:endParaRPr lang="es-ES" sz="1400" b="0" i="0" u="none" strike="noStrike" dirty="0">
                        <a:solidFill>
                          <a:srgbClr val="000000"/>
                        </a:solidFill>
                        <a:effectLst/>
                        <a:latin typeface="Calibri" panose="020F0502020204030204" pitchFamily="34" charset="0"/>
                      </a:endParaRPr>
                    </a:p>
                  </a:txBody>
                  <a:tcPr marL="8064" marR="8064" marT="8064" marB="0" anchor="ctr"/>
                </a:tc>
                <a:extLst>
                  <a:ext uri="{0D108BD9-81ED-4DB2-BD59-A6C34878D82A}">
                    <a16:rowId xmlns:a16="http://schemas.microsoft.com/office/drawing/2014/main" val="2716115841"/>
                  </a:ext>
                </a:extLst>
              </a:tr>
            </a:tbl>
          </a:graphicData>
        </a:graphic>
      </p:graphicFrame>
    </p:spTree>
    <p:extLst>
      <p:ext uri="{BB962C8B-B14F-4D97-AF65-F5344CB8AC3E}">
        <p14:creationId xmlns:p14="http://schemas.microsoft.com/office/powerpoint/2010/main" val="3251933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D22349EB-36E7-40C9-80BF-5BA4665334C0}"/>
              </a:ext>
            </a:extLst>
          </p:cNvPr>
          <p:cNvGraphicFramePr>
            <a:graphicFrameLocks noGrp="1"/>
          </p:cNvGraphicFramePr>
          <p:nvPr>
            <p:extLst>
              <p:ext uri="{D42A27DB-BD31-4B8C-83A1-F6EECF244321}">
                <p14:modId xmlns:p14="http://schemas.microsoft.com/office/powerpoint/2010/main" val="1264820798"/>
              </p:ext>
            </p:extLst>
          </p:nvPr>
        </p:nvGraphicFramePr>
        <p:xfrm>
          <a:off x="121298" y="102637"/>
          <a:ext cx="11952514" cy="6624733"/>
        </p:xfrm>
        <a:graphic>
          <a:graphicData uri="http://schemas.openxmlformats.org/drawingml/2006/table">
            <a:tbl>
              <a:tblPr>
                <a:tableStyleId>{5C22544A-7EE6-4342-B048-85BDC9FD1C3A}</a:tableStyleId>
              </a:tblPr>
              <a:tblGrid>
                <a:gridCol w="793528">
                  <a:extLst>
                    <a:ext uri="{9D8B030D-6E8A-4147-A177-3AD203B41FA5}">
                      <a16:colId xmlns:a16="http://schemas.microsoft.com/office/drawing/2014/main" val="1166556349"/>
                    </a:ext>
                  </a:extLst>
                </a:gridCol>
                <a:gridCol w="1872229">
                  <a:extLst>
                    <a:ext uri="{9D8B030D-6E8A-4147-A177-3AD203B41FA5}">
                      <a16:colId xmlns:a16="http://schemas.microsoft.com/office/drawing/2014/main" val="3641205479"/>
                    </a:ext>
                  </a:extLst>
                </a:gridCol>
                <a:gridCol w="1872229">
                  <a:extLst>
                    <a:ext uri="{9D8B030D-6E8A-4147-A177-3AD203B41FA5}">
                      <a16:colId xmlns:a16="http://schemas.microsoft.com/office/drawing/2014/main" val="1694214325"/>
                    </a:ext>
                  </a:extLst>
                </a:gridCol>
                <a:gridCol w="3707264">
                  <a:extLst>
                    <a:ext uri="{9D8B030D-6E8A-4147-A177-3AD203B41FA5}">
                      <a16:colId xmlns:a16="http://schemas.microsoft.com/office/drawing/2014/main" val="3880088505"/>
                    </a:ext>
                  </a:extLst>
                </a:gridCol>
                <a:gridCol w="3707264">
                  <a:extLst>
                    <a:ext uri="{9D8B030D-6E8A-4147-A177-3AD203B41FA5}">
                      <a16:colId xmlns:a16="http://schemas.microsoft.com/office/drawing/2014/main" val="742875268"/>
                    </a:ext>
                  </a:extLst>
                </a:gridCol>
              </a:tblGrid>
              <a:tr h="1746108">
                <a:tc rowSpan="4">
                  <a:txBody>
                    <a:bodyPr/>
                    <a:lstStyle/>
                    <a:p>
                      <a:pPr algn="ctr" fontAlgn="ctr"/>
                      <a:r>
                        <a:rPr lang="de-DE" sz="1100" u="none" strike="noStrike">
                          <a:effectLst/>
                        </a:rPr>
                        <a:t>Primer movimiento: el planteamiento</a:t>
                      </a:r>
                      <a:endParaRPr lang="de-DE" sz="1100" b="0" i="0" u="none" strike="noStrike">
                        <a:solidFill>
                          <a:srgbClr val="000000"/>
                        </a:solidFill>
                        <a:effectLst/>
                        <a:latin typeface="Calibri" panose="020F0502020204030204" pitchFamily="34" charset="0"/>
                      </a:endParaRPr>
                    </a:p>
                  </a:txBody>
                  <a:tcPr marL="9525" marR="9525" marT="9525" marB="0" vert="vert270" anchor="ctr"/>
                </a:tc>
                <a:tc>
                  <a:txBody>
                    <a:bodyPr/>
                    <a:lstStyle/>
                    <a:p>
                      <a:pPr algn="ctr" fontAlgn="ctr"/>
                      <a:r>
                        <a:rPr lang="de-DE" sz="1100" u="none" strike="noStrike">
                          <a:effectLst/>
                        </a:rPr>
                        <a:t>Situación</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ambientación donde está ubicada </a:t>
                      </a:r>
                      <a:br>
                        <a:rPr lang="es-ES" sz="1100" u="none" strike="noStrike">
                          <a:effectLst/>
                        </a:rPr>
                      </a:br>
                      <a:r>
                        <a:rPr lang="es-ES" sz="1100" u="none" strike="noStrike">
                          <a:effectLst/>
                        </a:rPr>
                        <a:t>la película en cuanto a tiempo y lugar</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el tiempo  (la hora, las estaciones del año, </a:t>
                      </a:r>
                      <a:br>
                        <a:rPr lang="es-ES" sz="1100" u="none" strike="noStrike">
                          <a:effectLst/>
                        </a:rPr>
                      </a:br>
                      <a:r>
                        <a:rPr lang="es-ES" sz="1100" u="none" strike="noStrike">
                          <a:effectLst/>
                        </a:rPr>
                        <a:t>la época, el pasado, el presente, el futuro), los lugares (reales o ficticios)</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400" u="none" strike="noStrike" dirty="0">
                          <a:effectLst/>
                        </a:rPr>
                        <a:t>la España franquista (año 1966)</a:t>
                      </a:r>
                      <a:br>
                        <a:rPr lang="es-ES" sz="1400" u="none" strike="noStrike" dirty="0">
                          <a:effectLst/>
                        </a:rPr>
                      </a:br>
                      <a:r>
                        <a:rPr lang="es-ES" sz="1400" u="none" strike="noStrike" dirty="0">
                          <a:effectLst/>
                        </a:rPr>
                        <a:t>Castilla la Vieja, Murcia, Andalucía</a:t>
                      </a:r>
                      <a:br>
                        <a:rPr lang="es-ES" sz="1400" u="none" strike="noStrike" dirty="0">
                          <a:effectLst/>
                        </a:rPr>
                      </a:br>
                      <a:r>
                        <a:rPr lang="es-ES" sz="1400" u="none" strike="noStrike" dirty="0">
                          <a:effectLst/>
                        </a:rPr>
                        <a:t>(provincias de Madrid, Albacete, Almería)</a:t>
                      </a:r>
                      <a:br>
                        <a:rPr lang="es-ES" sz="1400" u="none" strike="noStrike" dirty="0">
                          <a:effectLst/>
                        </a:rPr>
                      </a:br>
                      <a:r>
                        <a:rPr lang="es-ES" sz="1400" u="none" strike="noStrike" dirty="0">
                          <a:effectLst/>
                        </a:rPr>
                        <a:t>la España rural y poco desarrollada</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92665121"/>
                  </a:ext>
                </a:extLst>
              </a:tr>
              <a:tr h="1554036">
                <a:tc vMerge="1">
                  <a:txBody>
                    <a:bodyPr/>
                    <a:lstStyle/>
                    <a:p>
                      <a:endParaRPr lang="es-ES"/>
                    </a:p>
                  </a:txBody>
                  <a:tcPr/>
                </a:tc>
                <a:tc>
                  <a:txBody>
                    <a:bodyPr/>
                    <a:lstStyle/>
                    <a:p>
                      <a:pPr algn="ctr" fontAlgn="ctr"/>
                      <a:r>
                        <a:rPr lang="de-DE" sz="1100" u="none" strike="noStrike">
                          <a:effectLst/>
                        </a:rPr>
                        <a:t>Status inicial</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en qué situación se encuentran </a:t>
                      </a:r>
                      <a:br>
                        <a:rPr lang="es-ES" sz="1100" u="none" strike="noStrike">
                          <a:effectLst/>
                        </a:rPr>
                      </a:br>
                      <a:r>
                        <a:rPr lang="es-ES" sz="1100" u="none" strike="noStrike">
                          <a:effectLst/>
                        </a:rPr>
                        <a:t>los personajes</a:t>
                      </a:r>
                      <a:br>
                        <a:rPr lang="es-ES" sz="1100" u="none" strike="noStrike">
                          <a:effectLst/>
                        </a:rPr>
                      </a:br>
                      <a:r>
                        <a:rPr lang="es-ES" sz="1100" u="none" strike="noStrike">
                          <a:effectLst/>
                        </a:rPr>
                        <a:t>(sobre todo el protagonista)</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caracterízación de la vida </a:t>
                      </a:r>
                      <a:br>
                        <a:rPr lang="es-ES" sz="1100" u="none" strike="noStrike">
                          <a:effectLst/>
                        </a:rPr>
                      </a:br>
                      <a:r>
                        <a:rPr lang="es-ES" sz="1100" u="none" strike="noStrike">
                          <a:effectLst/>
                        </a:rPr>
                        <a:t>de los personajes antes de que estalle el conflicto</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400" u="none" strike="noStrike" dirty="0">
                          <a:effectLst/>
                        </a:rPr>
                        <a:t>Debido al Franquismo, los tres protagonistas están reglamentados en su desarrollo</a:t>
                      </a:r>
                      <a:br>
                        <a:rPr lang="es-ES" sz="1400" u="none" strike="noStrike" dirty="0">
                          <a:effectLst/>
                        </a:rPr>
                      </a:br>
                      <a:r>
                        <a:rPr lang="es-ES" sz="1400" u="none" strike="noStrike" dirty="0">
                          <a:effectLst/>
                        </a:rPr>
                        <a:t>Antonio a nivel pedagógico y superando su ingenuidad, Belén y Juanjo en su deseo de tomar decisiones propias y libres de normas anticuadas</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96113493"/>
                  </a:ext>
                </a:extLst>
              </a:tr>
              <a:tr h="2077868">
                <a:tc vMerge="1">
                  <a:txBody>
                    <a:bodyPr/>
                    <a:lstStyle/>
                    <a:p>
                      <a:endParaRPr lang="es-ES"/>
                    </a:p>
                  </a:txBody>
                  <a:tcPr/>
                </a:tc>
                <a:tc>
                  <a:txBody>
                    <a:bodyPr/>
                    <a:lstStyle/>
                    <a:p>
                      <a:pPr algn="ctr" fontAlgn="ctr"/>
                      <a:r>
                        <a:rPr lang="de-DE" sz="1100" u="none" strike="noStrike">
                          <a:effectLst/>
                        </a:rPr>
                        <a:t>Detonante</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punto de arranque</a:t>
                      </a:r>
                      <a:br>
                        <a:rPr lang="es-ES" sz="1100" u="none" strike="noStrike">
                          <a:effectLst/>
                        </a:rPr>
                      </a:br>
                      <a:r>
                        <a:rPr lang="es-ES" sz="1100" u="none" strike="noStrike">
                          <a:effectLst/>
                        </a:rPr>
                        <a:t>momento en el que empieza la nueva trayectoria del protagonista</a:t>
                      </a:r>
                      <a:br>
                        <a:rPr lang="es-ES" sz="1100" u="none" strike="noStrike">
                          <a:effectLst/>
                        </a:rPr>
                      </a:b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000" u="none" strike="noStrike">
                          <a:effectLst/>
                        </a:rPr>
                        <a:t>Puede ser un acontecimiento  (acción, sueño, etc.) o un comentario verbal (diálogo, monólogo)</a:t>
                      </a:r>
                      <a:br>
                        <a:rPr lang="es-ES" sz="1000" u="none" strike="noStrike">
                          <a:effectLst/>
                        </a:rPr>
                      </a:br>
                      <a:r>
                        <a:rPr lang="es-ES" sz="1000" u="none" strike="noStrike">
                          <a:effectLst/>
                        </a:rPr>
                        <a:t> El status se encuentra en "peligro" (induce a una decisión, </a:t>
                      </a:r>
                      <a:br>
                        <a:rPr lang="es-ES" sz="1000" u="none" strike="noStrike">
                          <a:effectLst/>
                        </a:rPr>
                      </a:br>
                      <a:r>
                        <a:rPr lang="es-ES" sz="1000" u="none" strike="noStrike">
                          <a:effectLst/>
                        </a:rPr>
                        <a:t>un cambio …)</a:t>
                      </a:r>
                      <a:endParaRPr lang="es-E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400" u="none" strike="noStrike" dirty="0">
                          <a:effectLst/>
                        </a:rPr>
                        <a:t>Antonio toma la decisión de buscar a John Lennon.</a:t>
                      </a:r>
                      <a:br>
                        <a:rPr lang="es-ES" sz="1400" u="none" strike="noStrike" dirty="0">
                          <a:effectLst/>
                        </a:rPr>
                      </a:br>
                      <a:r>
                        <a:rPr lang="es-ES" sz="1400" u="none" strike="noStrike" dirty="0">
                          <a:effectLst/>
                        </a:rPr>
                        <a:t>(completado cuando Belén y Juanjo se suman al viaje)</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03308993"/>
                  </a:ext>
                </a:extLst>
              </a:tr>
              <a:tr h="1246721">
                <a:tc vMerge="1">
                  <a:txBody>
                    <a:bodyPr/>
                    <a:lstStyle/>
                    <a:p>
                      <a:endParaRPr lang="es-ES"/>
                    </a:p>
                  </a:txBody>
                  <a:tcPr/>
                </a:tc>
                <a:tc>
                  <a:txBody>
                    <a:bodyPr/>
                    <a:lstStyle/>
                    <a:p>
                      <a:pPr algn="ctr" fontAlgn="ctr"/>
                      <a:r>
                        <a:rPr lang="de-DE" sz="1100" u="none" strike="noStrike">
                          <a:effectLst/>
                        </a:rPr>
                        <a:t>1º punto</a:t>
                      </a:r>
                      <a:br>
                        <a:rPr lang="de-DE" sz="1100" u="none" strike="noStrike">
                          <a:effectLst/>
                        </a:rPr>
                      </a:br>
                      <a:r>
                        <a:rPr lang="de-DE" sz="1100" u="none" strike="noStrike">
                          <a:effectLst/>
                        </a:rPr>
                        <a:t>de</a:t>
                      </a:r>
                      <a:br>
                        <a:rPr lang="de-DE" sz="1100" u="none" strike="noStrike">
                          <a:effectLst/>
                        </a:rPr>
                      </a:br>
                      <a:r>
                        <a:rPr lang="de-DE" sz="1100" u="none" strike="noStrike">
                          <a:effectLst/>
                        </a:rPr>
                        <a:t>giro</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cambio en la línea de acción </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El protagonista se ve obligado </a:t>
                      </a:r>
                      <a:br>
                        <a:rPr lang="es-ES" sz="1100" u="none" strike="noStrike">
                          <a:effectLst/>
                        </a:rPr>
                      </a:br>
                      <a:r>
                        <a:rPr lang="es-ES" sz="1100" u="none" strike="noStrike">
                          <a:effectLst/>
                        </a:rPr>
                        <a:t>a cambiar su camino hacia el objetivo</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400" u="none" strike="noStrike" dirty="0">
                          <a:effectLst/>
                        </a:rPr>
                        <a:t>Escena 13: irrumpe el antagonista (la palabra 'Franco' escrita en la ladera de una colina)</a:t>
                      </a:r>
                      <a:br>
                        <a:rPr lang="es-ES" sz="1400" u="none" strike="noStrike" dirty="0">
                          <a:effectLst/>
                        </a:rPr>
                      </a:br>
                      <a:r>
                        <a:rPr lang="es-ES" sz="1400" u="none" strike="noStrike" dirty="0">
                          <a:effectLst/>
                        </a:rPr>
                        <a:t>aviso de la irrupción de los obstáculos en el camino recto</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64664095"/>
                  </a:ext>
                </a:extLst>
              </a:tr>
            </a:tbl>
          </a:graphicData>
        </a:graphic>
      </p:graphicFrame>
    </p:spTree>
    <p:extLst>
      <p:ext uri="{BB962C8B-B14F-4D97-AF65-F5344CB8AC3E}">
        <p14:creationId xmlns:p14="http://schemas.microsoft.com/office/powerpoint/2010/main" val="3990108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1924C602-9166-47E8-B12C-2FD4ED17655C}"/>
              </a:ext>
            </a:extLst>
          </p:cNvPr>
          <p:cNvGraphicFramePr>
            <a:graphicFrameLocks noGrp="1"/>
          </p:cNvGraphicFramePr>
          <p:nvPr>
            <p:extLst>
              <p:ext uri="{D42A27DB-BD31-4B8C-83A1-F6EECF244321}">
                <p14:modId xmlns:p14="http://schemas.microsoft.com/office/powerpoint/2010/main" val="4045452778"/>
              </p:ext>
            </p:extLst>
          </p:nvPr>
        </p:nvGraphicFramePr>
        <p:xfrm>
          <a:off x="149290" y="251928"/>
          <a:ext cx="11644604" cy="6391468"/>
        </p:xfrm>
        <a:graphic>
          <a:graphicData uri="http://schemas.openxmlformats.org/drawingml/2006/table">
            <a:tbl>
              <a:tblPr>
                <a:tableStyleId>{5C22544A-7EE6-4342-B048-85BDC9FD1C3A}</a:tableStyleId>
              </a:tblPr>
              <a:tblGrid>
                <a:gridCol w="773086">
                  <a:extLst>
                    <a:ext uri="{9D8B030D-6E8A-4147-A177-3AD203B41FA5}">
                      <a16:colId xmlns:a16="http://schemas.microsoft.com/office/drawing/2014/main" val="534296279"/>
                    </a:ext>
                  </a:extLst>
                </a:gridCol>
                <a:gridCol w="1823999">
                  <a:extLst>
                    <a:ext uri="{9D8B030D-6E8A-4147-A177-3AD203B41FA5}">
                      <a16:colId xmlns:a16="http://schemas.microsoft.com/office/drawing/2014/main" val="2238824765"/>
                    </a:ext>
                  </a:extLst>
                </a:gridCol>
                <a:gridCol w="1823999">
                  <a:extLst>
                    <a:ext uri="{9D8B030D-6E8A-4147-A177-3AD203B41FA5}">
                      <a16:colId xmlns:a16="http://schemas.microsoft.com/office/drawing/2014/main" val="3727276777"/>
                    </a:ext>
                  </a:extLst>
                </a:gridCol>
                <a:gridCol w="3611760">
                  <a:extLst>
                    <a:ext uri="{9D8B030D-6E8A-4147-A177-3AD203B41FA5}">
                      <a16:colId xmlns:a16="http://schemas.microsoft.com/office/drawing/2014/main" val="4090599369"/>
                    </a:ext>
                  </a:extLst>
                </a:gridCol>
                <a:gridCol w="3611760">
                  <a:extLst>
                    <a:ext uri="{9D8B030D-6E8A-4147-A177-3AD203B41FA5}">
                      <a16:colId xmlns:a16="http://schemas.microsoft.com/office/drawing/2014/main" val="2126247197"/>
                    </a:ext>
                  </a:extLst>
                </a:gridCol>
              </a:tblGrid>
              <a:tr h="1667702">
                <a:tc rowSpan="4">
                  <a:txBody>
                    <a:bodyPr/>
                    <a:lstStyle/>
                    <a:p>
                      <a:pPr algn="ctr" fontAlgn="ctr"/>
                      <a:r>
                        <a:rPr lang="de-DE" sz="1100" u="none" strike="noStrike">
                          <a:effectLst/>
                        </a:rPr>
                        <a:t>Segundo movimiento: </a:t>
                      </a:r>
                      <a:br>
                        <a:rPr lang="de-DE" sz="1100" u="none" strike="noStrike">
                          <a:effectLst/>
                        </a:rPr>
                      </a:br>
                      <a:r>
                        <a:rPr lang="de-DE" sz="1100" u="none" strike="noStrike">
                          <a:effectLst/>
                        </a:rPr>
                        <a:t>el conflicto</a:t>
                      </a:r>
                      <a:endParaRPr lang="de-DE" sz="1100" b="0" i="0" u="none" strike="noStrike">
                        <a:solidFill>
                          <a:srgbClr val="000000"/>
                        </a:solidFill>
                        <a:effectLst/>
                        <a:latin typeface="Calibri" panose="020F0502020204030204" pitchFamily="34" charset="0"/>
                      </a:endParaRPr>
                    </a:p>
                  </a:txBody>
                  <a:tcPr marL="9525" marR="9525" marT="9525" marB="0" vert="vert270" anchor="ctr"/>
                </a:tc>
                <a:tc>
                  <a:txBody>
                    <a:bodyPr/>
                    <a:lstStyle/>
                    <a:p>
                      <a:pPr algn="ctr" fontAlgn="ctr"/>
                      <a:r>
                        <a:rPr lang="de-DE" sz="1100" u="none" strike="noStrike">
                          <a:effectLst/>
                        </a:rPr>
                        <a:t>Puntos de</a:t>
                      </a:r>
                      <a:br>
                        <a:rPr lang="de-DE" sz="1100" u="none" strike="noStrike">
                          <a:effectLst/>
                        </a:rPr>
                      </a:br>
                      <a:r>
                        <a:rPr lang="de-DE" sz="1100" u="none" strike="noStrike">
                          <a:effectLst/>
                        </a:rPr>
                        <a:t> acción</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momentos conflictivos que atraen</a:t>
                      </a:r>
                      <a:br>
                        <a:rPr lang="es-ES" sz="1100" u="none" strike="noStrike">
                          <a:effectLst/>
                        </a:rPr>
                      </a:br>
                      <a:r>
                        <a:rPr lang="es-ES" sz="1100" u="none" strike="noStrike">
                          <a:effectLst/>
                        </a:rPr>
                        <a:t>la atención del espectador</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En cada película hay varios puntos de acción, que se alternan con momentos tranquilos (de reflexión, etc. )</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400" u="none" strike="noStrike" dirty="0">
                          <a:effectLst/>
                        </a:rPr>
                        <a:t>problemas con la Guardia Civil</a:t>
                      </a:r>
                      <a:br>
                        <a:rPr lang="es-ES" sz="1400" u="none" strike="noStrike" dirty="0">
                          <a:effectLst/>
                        </a:rPr>
                      </a:br>
                      <a:r>
                        <a:rPr lang="es-ES" sz="1400" u="none" strike="noStrike" dirty="0">
                          <a:effectLst/>
                        </a:rPr>
                        <a:t>los enfrentamientos con los pueblerinos</a:t>
                      </a:r>
                      <a:br>
                        <a:rPr lang="es-ES" sz="1400" u="none" strike="noStrike" dirty="0">
                          <a:effectLst/>
                        </a:rPr>
                      </a:br>
                      <a:r>
                        <a:rPr lang="es-ES" sz="1400" u="none" strike="noStrike" dirty="0">
                          <a:effectLst/>
                        </a:rPr>
                        <a:t>...</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72478303"/>
                  </a:ext>
                </a:extLst>
              </a:tr>
              <a:tr h="1250776">
                <a:tc vMerge="1">
                  <a:txBody>
                    <a:bodyPr/>
                    <a:lstStyle/>
                    <a:p>
                      <a:endParaRPr lang="es-ES"/>
                    </a:p>
                  </a:txBody>
                  <a:tcPr/>
                </a:tc>
                <a:tc>
                  <a:txBody>
                    <a:bodyPr/>
                    <a:lstStyle/>
                    <a:p>
                      <a:pPr algn="ctr" fontAlgn="ctr"/>
                      <a:r>
                        <a:rPr lang="de-DE" sz="1100" u="none" strike="noStrike">
                          <a:effectLst/>
                        </a:rPr>
                        <a:t>El obstáculo</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obstáculo en el camino del protagonista hacia su meta</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El antagonista deja claro cómo </a:t>
                      </a:r>
                      <a:br>
                        <a:rPr lang="es-ES" sz="1100" u="none" strike="noStrike">
                          <a:effectLst/>
                        </a:rPr>
                      </a:br>
                      <a:r>
                        <a:rPr lang="es-ES" sz="1100" u="none" strike="noStrike">
                          <a:effectLst/>
                        </a:rPr>
                        <a:t>piensa impedir al protagonista conseguir su objetivo.</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400" u="none" strike="noStrike" dirty="0">
                          <a:effectLst/>
                        </a:rPr>
                        <a:t>la España franquista quiere impedir el progreso cerrando el acceso a Antonio y limitando el desarrollo de los jóvenes</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35936218"/>
                  </a:ext>
                </a:extLst>
              </a:tr>
              <a:tr h="2222214">
                <a:tc vMerge="1">
                  <a:txBody>
                    <a:bodyPr/>
                    <a:lstStyle/>
                    <a:p>
                      <a:endParaRPr lang="es-ES"/>
                    </a:p>
                  </a:txBody>
                  <a:tcPr/>
                </a:tc>
                <a:tc>
                  <a:txBody>
                    <a:bodyPr/>
                    <a:lstStyle/>
                    <a:p>
                      <a:pPr algn="ctr" fontAlgn="ctr"/>
                      <a:r>
                        <a:rPr lang="de-DE" sz="1200" u="none" strike="noStrike" dirty="0">
                          <a:effectLst/>
                        </a:rPr>
                        <a:t>Las </a:t>
                      </a:r>
                      <a:br>
                        <a:rPr lang="de-DE" sz="1200" u="none" strike="noStrike" dirty="0">
                          <a:effectLst/>
                        </a:rPr>
                      </a:br>
                      <a:r>
                        <a:rPr lang="de-DE" sz="1200" u="none" strike="noStrike" dirty="0" err="1">
                          <a:effectLst/>
                        </a:rPr>
                        <a:t>complicaciones</a:t>
                      </a:r>
                      <a:endParaRPr lang="de-DE"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a) la inversión</a:t>
                      </a:r>
                      <a:br>
                        <a:rPr lang="es-ES" sz="1100" u="none" strike="noStrike">
                          <a:effectLst/>
                        </a:rPr>
                      </a:br>
                      <a:r>
                        <a:rPr lang="es-ES" sz="1100" u="none" strike="noStrike">
                          <a:effectLst/>
                        </a:rPr>
                        <a:t>b) el error</a:t>
                      </a:r>
                      <a:br>
                        <a:rPr lang="es-ES" sz="1100" u="none" strike="noStrike">
                          <a:effectLst/>
                        </a:rPr>
                      </a:br>
                      <a:r>
                        <a:rPr lang="es-ES" sz="1100" u="none" strike="noStrike">
                          <a:effectLst/>
                        </a:rPr>
                        <a:t>c) la catástrofe</a:t>
                      </a:r>
                      <a:br>
                        <a:rPr lang="es-ES" sz="1100" u="none" strike="noStrike">
                          <a:effectLst/>
                        </a:rPr>
                      </a:br>
                      <a:r>
                        <a:rPr lang="es-ES" sz="1100" u="none" strike="noStrike">
                          <a:effectLst/>
                        </a:rPr>
                        <a:t>d) enfrentamiento </a:t>
                      </a:r>
                      <a:br>
                        <a:rPr lang="es-ES" sz="1100" u="none" strike="noStrike">
                          <a:effectLst/>
                        </a:rPr>
                      </a:br>
                      <a:r>
                        <a:rPr lang="es-ES" sz="1100" u="none" strike="noStrike">
                          <a:effectLst/>
                        </a:rPr>
                        <a:t>e) …</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000" u="none" strike="noStrike">
                          <a:effectLst/>
                        </a:rPr>
                        <a:t>a) el cambio radical del protagonista</a:t>
                      </a:r>
                      <a:br>
                        <a:rPr lang="de-DE" sz="1000" u="none" strike="noStrike">
                          <a:effectLst/>
                        </a:rPr>
                      </a:br>
                      <a:r>
                        <a:rPr lang="de-DE" sz="1000" u="none" strike="noStrike">
                          <a:effectLst/>
                        </a:rPr>
                        <a:t>b) un error que comete </a:t>
                      </a:r>
                      <a:br>
                        <a:rPr lang="de-DE" sz="1000" u="none" strike="noStrike">
                          <a:effectLst/>
                        </a:rPr>
                      </a:br>
                      <a:r>
                        <a:rPr lang="de-DE" sz="1000" u="none" strike="noStrike">
                          <a:effectLst/>
                        </a:rPr>
                        <a:t>c) una situación catastrófica</a:t>
                      </a:r>
                      <a:br>
                        <a:rPr lang="de-DE" sz="1000" u="none" strike="noStrike">
                          <a:effectLst/>
                        </a:rPr>
                      </a:br>
                      <a:r>
                        <a:rPr lang="de-DE" sz="1000" u="none" strike="noStrike">
                          <a:effectLst/>
                        </a:rPr>
                        <a:t>d) protagonista/antagonista</a:t>
                      </a:r>
                      <a:br>
                        <a:rPr lang="de-DE" sz="1000" u="none" strike="noStrike">
                          <a:effectLst/>
                        </a:rPr>
                      </a:br>
                      <a:r>
                        <a:rPr lang="de-DE" sz="1000" u="none" strike="noStrike">
                          <a:effectLst/>
                        </a:rPr>
                        <a:t>e) …</a:t>
                      </a:r>
                      <a:endParaRPr lang="de-DE"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400" u="none" strike="noStrike" dirty="0">
                          <a:effectLst/>
                        </a:rPr>
                        <a:t>b) la incongruencia (el miedo) de Antonio - sus palabras discrepan de sus acciones</a:t>
                      </a:r>
                      <a:br>
                        <a:rPr lang="es-ES" sz="1400" u="none" strike="noStrike" dirty="0">
                          <a:effectLst/>
                        </a:rPr>
                      </a:br>
                      <a:r>
                        <a:rPr lang="es-ES" sz="1400" u="none" strike="noStrike" dirty="0">
                          <a:effectLst/>
                        </a:rPr>
                        <a:t>d</a:t>
                      </a:r>
                      <a:r>
                        <a:rPr lang="es-ES" sz="1400" u="none" strike="noStrike" baseline="-25000" dirty="0">
                          <a:effectLst/>
                        </a:rPr>
                        <a:t>1</a:t>
                      </a:r>
                      <a:r>
                        <a:rPr lang="es-ES" sz="1400" u="none" strike="noStrike" dirty="0">
                          <a:effectLst/>
                        </a:rPr>
                        <a:t>) la opresión por parte del Régimen y sus valores arraigados en la población rural (representada p.ej. por los pueblerinos y la Guardia Civil)</a:t>
                      </a:r>
                      <a:br>
                        <a:rPr lang="es-ES" sz="1400" u="none" strike="noStrike" dirty="0">
                          <a:effectLst/>
                        </a:rPr>
                      </a:br>
                      <a:r>
                        <a:rPr lang="es-ES" sz="1400" u="none" strike="noStrike" dirty="0">
                          <a:effectLst/>
                        </a:rPr>
                        <a:t>d</a:t>
                      </a:r>
                      <a:r>
                        <a:rPr lang="es-ES" sz="1400" u="none" strike="noStrike" baseline="-25000" dirty="0">
                          <a:effectLst/>
                        </a:rPr>
                        <a:t>2</a:t>
                      </a:r>
                      <a:r>
                        <a:rPr lang="es-ES" sz="1400" u="none" strike="noStrike" dirty="0">
                          <a:effectLst/>
                        </a:rPr>
                        <a:t>) los caminos cerrados por el Régimen</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133515080"/>
                  </a:ext>
                </a:extLst>
              </a:tr>
              <a:tr h="1250776">
                <a:tc vMerge="1">
                  <a:txBody>
                    <a:bodyPr/>
                    <a:lstStyle/>
                    <a:p>
                      <a:endParaRPr lang="es-ES"/>
                    </a:p>
                  </a:txBody>
                  <a:tcPr/>
                </a:tc>
                <a:tc>
                  <a:txBody>
                    <a:bodyPr/>
                    <a:lstStyle/>
                    <a:p>
                      <a:pPr algn="ctr" fontAlgn="ctr"/>
                      <a:r>
                        <a:rPr lang="de-DE" sz="1100" u="none" strike="noStrike">
                          <a:effectLst/>
                        </a:rPr>
                        <a:t>2º punto de</a:t>
                      </a:r>
                      <a:br>
                        <a:rPr lang="de-DE" sz="1100" u="none" strike="noStrike">
                          <a:effectLst/>
                        </a:rPr>
                      </a:br>
                      <a:r>
                        <a:rPr lang="de-DE" sz="1100" u="none" strike="noStrike">
                          <a:effectLst/>
                        </a:rPr>
                        <a:t>giro</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cambio en la línea de acción </a:t>
                      </a:r>
                      <a:br>
                        <a:rPr lang="es-ES" sz="1100" u="none" strike="noStrike">
                          <a:effectLst/>
                        </a:rPr>
                      </a:br>
                      <a:r>
                        <a:rPr lang="es-ES" sz="1100" u="none" strike="noStrike">
                          <a:effectLst/>
                        </a:rPr>
                        <a:t>(Punto de crisis)</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El protagonista vuelve a verse obligado a cambiar su camino hacia el objetivo</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400" u="none" strike="noStrike" dirty="0">
                          <a:effectLst/>
                        </a:rPr>
                        <a:t>La Guardia Civil impide el acceso al lugar del rodaje.</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4660888"/>
                  </a:ext>
                </a:extLst>
              </a:tr>
            </a:tbl>
          </a:graphicData>
        </a:graphic>
      </p:graphicFrame>
    </p:spTree>
    <p:extLst>
      <p:ext uri="{BB962C8B-B14F-4D97-AF65-F5344CB8AC3E}">
        <p14:creationId xmlns:p14="http://schemas.microsoft.com/office/powerpoint/2010/main" val="217982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300B2B6B-221C-4F9C-A4C8-D79E07669295}"/>
              </a:ext>
            </a:extLst>
          </p:cNvPr>
          <p:cNvGraphicFramePr>
            <a:graphicFrameLocks noGrp="1"/>
          </p:cNvGraphicFramePr>
          <p:nvPr>
            <p:extLst>
              <p:ext uri="{D42A27DB-BD31-4B8C-83A1-F6EECF244321}">
                <p14:modId xmlns:p14="http://schemas.microsoft.com/office/powerpoint/2010/main" val="1047656605"/>
              </p:ext>
            </p:extLst>
          </p:nvPr>
        </p:nvGraphicFramePr>
        <p:xfrm>
          <a:off x="251928" y="186613"/>
          <a:ext cx="11728579" cy="6503436"/>
        </p:xfrm>
        <a:graphic>
          <a:graphicData uri="http://schemas.openxmlformats.org/drawingml/2006/table">
            <a:tbl>
              <a:tblPr>
                <a:tableStyleId>{5C22544A-7EE6-4342-B048-85BDC9FD1C3A}</a:tableStyleId>
              </a:tblPr>
              <a:tblGrid>
                <a:gridCol w="778661">
                  <a:extLst>
                    <a:ext uri="{9D8B030D-6E8A-4147-A177-3AD203B41FA5}">
                      <a16:colId xmlns:a16="http://schemas.microsoft.com/office/drawing/2014/main" val="3694247989"/>
                    </a:ext>
                  </a:extLst>
                </a:gridCol>
                <a:gridCol w="1837153">
                  <a:extLst>
                    <a:ext uri="{9D8B030D-6E8A-4147-A177-3AD203B41FA5}">
                      <a16:colId xmlns:a16="http://schemas.microsoft.com/office/drawing/2014/main" val="3663371890"/>
                    </a:ext>
                  </a:extLst>
                </a:gridCol>
                <a:gridCol w="1837153">
                  <a:extLst>
                    <a:ext uri="{9D8B030D-6E8A-4147-A177-3AD203B41FA5}">
                      <a16:colId xmlns:a16="http://schemas.microsoft.com/office/drawing/2014/main" val="4121949968"/>
                    </a:ext>
                  </a:extLst>
                </a:gridCol>
                <a:gridCol w="3637806">
                  <a:extLst>
                    <a:ext uri="{9D8B030D-6E8A-4147-A177-3AD203B41FA5}">
                      <a16:colId xmlns:a16="http://schemas.microsoft.com/office/drawing/2014/main" val="2222088493"/>
                    </a:ext>
                  </a:extLst>
                </a:gridCol>
                <a:gridCol w="3637806">
                  <a:extLst>
                    <a:ext uri="{9D8B030D-6E8A-4147-A177-3AD203B41FA5}">
                      <a16:colId xmlns:a16="http://schemas.microsoft.com/office/drawing/2014/main" val="3239329754"/>
                    </a:ext>
                  </a:extLst>
                </a:gridCol>
              </a:tblGrid>
              <a:tr h="392482">
                <a:tc rowSpan="5">
                  <a:txBody>
                    <a:bodyPr/>
                    <a:lstStyle/>
                    <a:p>
                      <a:pPr algn="ctr" fontAlgn="ctr"/>
                      <a:r>
                        <a:rPr lang="de-DE" sz="1100" u="none" strike="noStrike">
                          <a:effectLst/>
                        </a:rPr>
                        <a:t>Tercer movimiento: el desenlace</a:t>
                      </a:r>
                      <a:endParaRPr lang="de-DE" sz="1100" b="0" i="0" u="none" strike="noStrike">
                        <a:solidFill>
                          <a:srgbClr val="000000"/>
                        </a:solidFill>
                        <a:effectLst/>
                        <a:latin typeface="Calibri" panose="020F0502020204030204" pitchFamily="34" charset="0"/>
                      </a:endParaRPr>
                    </a:p>
                  </a:txBody>
                  <a:tcPr marL="9525" marR="9525" marT="9525" marB="0" vert="vert270" anchor="ctr"/>
                </a:tc>
                <a:tc>
                  <a:txBody>
                    <a:bodyPr/>
                    <a:lstStyle/>
                    <a:p>
                      <a:pPr algn="l" fontAlgn="b"/>
                      <a:r>
                        <a:rPr lang="de-DE" sz="1100" u="none" strike="noStrike" dirty="0">
                          <a:effectLst/>
                        </a:rPr>
                        <a:t> </a:t>
                      </a:r>
                      <a:endParaRPr lang="de-D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de-DE" sz="1100" u="none" strike="noStrike">
                          <a:effectLst/>
                        </a:rPr>
                        <a:t>Definción</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100" u="none" strike="noStrike">
                          <a:effectLst/>
                        </a:rPr>
                        <a:t>Especificación</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100" u="none" strike="noStrike" dirty="0" err="1">
                          <a:effectLst/>
                        </a:rPr>
                        <a:t>Vivir</a:t>
                      </a:r>
                      <a:r>
                        <a:rPr lang="de-DE" sz="1100" u="none" strike="noStrike" dirty="0">
                          <a:effectLst/>
                        </a:rPr>
                        <a:t> es </a:t>
                      </a:r>
                      <a:r>
                        <a:rPr lang="de-DE" sz="1100" u="none" strike="noStrike" dirty="0" err="1">
                          <a:effectLst/>
                        </a:rPr>
                        <a:t>fácil</a:t>
                      </a:r>
                      <a:r>
                        <a:rPr lang="de-DE" sz="1100" u="none" strike="noStrike" dirty="0">
                          <a:effectLst/>
                        </a:rPr>
                        <a:t> </a:t>
                      </a:r>
                      <a:r>
                        <a:rPr lang="de-DE" sz="1100" u="none" strike="noStrike" dirty="0" err="1">
                          <a:effectLst/>
                        </a:rPr>
                        <a:t>con</a:t>
                      </a:r>
                      <a:r>
                        <a:rPr lang="de-DE" sz="1100" u="none" strike="noStrike" dirty="0">
                          <a:effectLst/>
                        </a:rPr>
                        <a:t> los </a:t>
                      </a:r>
                      <a:r>
                        <a:rPr lang="de-DE" sz="1100" u="none" strike="noStrike" dirty="0" err="1">
                          <a:effectLst/>
                        </a:rPr>
                        <a:t>ojos</a:t>
                      </a:r>
                      <a:r>
                        <a:rPr lang="de-DE" sz="1100" u="none" strike="noStrike" dirty="0">
                          <a:effectLst/>
                        </a:rPr>
                        <a:t> </a:t>
                      </a:r>
                      <a:r>
                        <a:rPr lang="de-DE" sz="1100" u="none" strike="noStrike" dirty="0" err="1">
                          <a:effectLst/>
                        </a:rPr>
                        <a:t>cerrados</a:t>
                      </a:r>
                      <a:endParaRPr lang="de-DE" sz="1100" b="0"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55366970"/>
                  </a:ext>
                </a:extLst>
              </a:tr>
              <a:tr h="1401163">
                <a:tc vMerge="1">
                  <a:txBody>
                    <a:bodyPr/>
                    <a:lstStyle/>
                    <a:p>
                      <a:endParaRPr lang="es-ES"/>
                    </a:p>
                  </a:txBody>
                  <a:tcPr/>
                </a:tc>
                <a:tc>
                  <a:txBody>
                    <a:bodyPr/>
                    <a:lstStyle/>
                    <a:p>
                      <a:pPr algn="ctr" fontAlgn="ctr"/>
                      <a:r>
                        <a:rPr lang="de-DE" sz="1100" u="none" strike="noStrike">
                          <a:effectLst/>
                        </a:rPr>
                        <a:t>3º punto</a:t>
                      </a:r>
                      <a:br>
                        <a:rPr lang="de-DE" sz="1100" u="none" strike="noStrike">
                          <a:effectLst/>
                        </a:rPr>
                      </a:br>
                      <a:r>
                        <a:rPr lang="de-DE" sz="1100" u="none" strike="noStrike">
                          <a:effectLst/>
                        </a:rPr>
                        <a:t>de</a:t>
                      </a:r>
                      <a:br>
                        <a:rPr lang="de-DE" sz="1100" u="none" strike="noStrike">
                          <a:effectLst/>
                        </a:rPr>
                      </a:br>
                      <a:r>
                        <a:rPr lang="de-DE" sz="1100" u="none" strike="noStrike">
                          <a:effectLst/>
                        </a:rPr>
                        <a:t>giro</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cambio en la línea de acción </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El protagonista vuelve a verse obligado a cambiar su camino hacia el objetivo</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400" u="none" strike="noStrike" dirty="0">
                          <a:effectLst/>
                        </a:rPr>
                        <a:t>ESC. 32: Encuentro con Cynthia</a:t>
                      </a:r>
                      <a:br>
                        <a:rPr lang="es-ES" sz="1400" u="none" strike="noStrike" dirty="0">
                          <a:effectLst/>
                        </a:rPr>
                      </a:br>
                      <a:r>
                        <a:rPr lang="es-ES" sz="1400" u="none" strike="noStrike" dirty="0">
                          <a:effectLst/>
                        </a:rPr>
                        <a:t>Primero siente una cierta esperanza que se ve desvanecida por la violencia por parte de Cynthia, la mujer de John Lennon</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09862273"/>
                  </a:ext>
                </a:extLst>
              </a:tr>
              <a:tr h="1177448">
                <a:tc vMerge="1">
                  <a:txBody>
                    <a:bodyPr/>
                    <a:lstStyle/>
                    <a:p>
                      <a:endParaRPr lang="es-ES"/>
                    </a:p>
                  </a:txBody>
                  <a:tcPr/>
                </a:tc>
                <a:tc>
                  <a:txBody>
                    <a:bodyPr/>
                    <a:lstStyle/>
                    <a:p>
                      <a:pPr algn="ctr" fontAlgn="ctr"/>
                      <a:r>
                        <a:rPr lang="de-DE" sz="1100" u="none" strike="noStrike">
                          <a:effectLst/>
                        </a:rPr>
                        <a:t>4º punto de giro</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dirty="0">
                          <a:effectLst/>
                        </a:rPr>
                        <a:t>cambio de la línea de acción</a:t>
                      </a:r>
                      <a:endParaRPr lang="es-E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s-ES" sz="1100" u="none" strike="noStrike" dirty="0">
                        <a:effectLst/>
                      </a:endParaRPr>
                    </a:p>
                    <a:p>
                      <a:pPr algn="ctr" fontAlgn="ctr"/>
                      <a:r>
                        <a:rPr lang="es-ES" sz="1100" u="none" strike="noStrike" dirty="0">
                          <a:effectLst/>
                        </a:rPr>
                        <a:t>puede ser anterior a la secuencia obligada</a:t>
                      </a:r>
                      <a:br>
                        <a:rPr lang="es-ES" sz="1100" u="none" strike="noStrike" dirty="0">
                          <a:effectLst/>
                        </a:rPr>
                      </a:br>
                      <a:endParaRPr lang="es-E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400" u="none" strike="noStrike">
                          <a:effectLst/>
                        </a:rPr>
                        <a:t>Encuentro con John Lennon</a:t>
                      </a:r>
                      <a:endParaRPr lang="de-DE"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95121061"/>
                  </a:ext>
                </a:extLst>
              </a:tr>
              <a:tr h="1569930">
                <a:tc vMerge="1">
                  <a:txBody>
                    <a:bodyPr/>
                    <a:lstStyle/>
                    <a:p>
                      <a:endParaRPr lang="es-ES"/>
                    </a:p>
                  </a:txBody>
                  <a:tcPr/>
                </a:tc>
                <a:tc>
                  <a:txBody>
                    <a:bodyPr/>
                    <a:lstStyle/>
                    <a:p>
                      <a:pPr algn="ctr" fontAlgn="ctr"/>
                      <a:r>
                        <a:rPr lang="de-DE" sz="1100" u="none" strike="noStrike">
                          <a:effectLst/>
                        </a:rPr>
                        <a:t>Secuencia </a:t>
                      </a:r>
                      <a:br>
                        <a:rPr lang="de-DE" sz="1100" u="none" strike="noStrike">
                          <a:effectLst/>
                        </a:rPr>
                      </a:br>
                      <a:r>
                        <a:rPr lang="de-DE" sz="1100" u="none" strike="noStrike">
                          <a:effectLst/>
                        </a:rPr>
                        <a:t>obligada</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acontecimiento o diálogo que resume lo esencial de la premisa de la película</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Se intercala para que el espectador consiga reubicarse en el tema principal y el objetivo del protagonista</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marL="0" indent="0" algn="ctr" fontAlgn="ctr">
                        <a:buNone/>
                      </a:pPr>
                      <a:r>
                        <a:rPr lang="es-ES" sz="1400" u="none" strike="noStrike" dirty="0">
                          <a:effectLst/>
                        </a:rPr>
                        <a:t>a) la charla con John Lennon - hablan de temas interiores y no exteriores (ESC. 47)</a:t>
                      </a:r>
                      <a:br>
                        <a:rPr lang="es-ES" sz="1400" u="none" strike="noStrike" dirty="0">
                          <a:effectLst/>
                        </a:rPr>
                      </a:br>
                      <a:r>
                        <a:rPr lang="es-ES" sz="1400" u="none" strike="noStrike" dirty="0">
                          <a:effectLst/>
                        </a:rPr>
                        <a:t>b) la libertad: - No se puede vivir con miedo </a:t>
                      </a:r>
                    </a:p>
                    <a:p>
                      <a:pPr marL="0" indent="0" algn="ctr" fontAlgn="ctr">
                        <a:buNone/>
                      </a:pPr>
                      <a:r>
                        <a:rPr lang="es-ES" sz="1400" u="none" strike="noStrike" dirty="0">
                          <a:effectLst/>
                        </a:rPr>
                        <a:t>(ESC. 48)</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1662144"/>
                  </a:ext>
                </a:extLst>
              </a:tr>
              <a:tr h="1962413">
                <a:tc vMerge="1">
                  <a:txBody>
                    <a:bodyPr/>
                    <a:lstStyle/>
                    <a:p>
                      <a:endParaRPr lang="es-ES"/>
                    </a:p>
                  </a:txBody>
                  <a:tcPr/>
                </a:tc>
                <a:tc>
                  <a:txBody>
                    <a:bodyPr/>
                    <a:lstStyle/>
                    <a:p>
                      <a:pPr algn="ctr" fontAlgn="ctr"/>
                      <a:r>
                        <a:rPr lang="de-DE" sz="1100" u="none" strike="noStrike">
                          <a:effectLst/>
                        </a:rPr>
                        <a:t>Nuevo </a:t>
                      </a:r>
                      <a:br>
                        <a:rPr lang="de-DE" sz="1100" u="none" strike="noStrike">
                          <a:effectLst/>
                        </a:rPr>
                      </a:br>
                      <a:r>
                        <a:rPr lang="de-DE" sz="1100" u="none" strike="noStrike">
                          <a:effectLst/>
                        </a:rPr>
                        <a:t>status</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El protagonista ha llegado a </a:t>
                      </a:r>
                      <a:br>
                        <a:rPr lang="es-ES" sz="1100" u="none" strike="noStrike">
                          <a:effectLst/>
                        </a:rPr>
                      </a:br>
                      <a:r>
                        <a:rPr lang="es-ES" sz="1100" u="none" strike="noStrike">
                          <a:effectLst/>
                        </a:rPr>
                        <a:t>un nuevo status de desarrollo.</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Se puede ver si el protagonista </a:t>
                      </a:r>
                      <a:br>
                        <a:rPr lang="es-ES" sz="1100" u="none" strike="noStrike">
                          <a:effectLst/>
                        </a:rPr>
                      </a:br>
                      <a:r>
                        <a:rPr lang="es-ES" sz="1100" u="none" strike="noStrike">
                          <a:effectLst/>
                        </a:rPr>
                        <a:t>ha conseguido su objetivo o no por lo cual ha experimentado un cambio en el desarrollo de su personalidad.</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400" u="none" strike="noStrike" dirty="0">
                          <a:effectLst/>
                        </a:rPr>
                        <a:t>Antonio: actúa según sus principios (coherencia) (ESC. 52)</a:t>
                      </a:r>
                      <a:br>
                        <a:rPr lang="es-ES" sz="1400" u="none" strike="noStrike" dirty="0">
                          <a:effectLst/>
                        </a:rPr>
                      </a:br>
                      <a:r>
                        <a:rPr lang="es-ES" sz="1400" u="none" strike="noStrike" dirty="0">
                          <a:effectLst/>
                        </a:rPr>
                        <a:t>Juanjo: ha dejado su rebelión infantil y se enfrenta a su padre como adolescente</a:t>
                      </a:r>
                      <a:br>
                        <a:rPr lang="es-ES" sz="1400" u="none" strike="noStrike" dirty="0">
                          <a:effectLst/>
                        </a:rPr>
                      </a:br>
                      <a:r>
                        <a:rPr lang="es-ES" sz="1400" u="none" strike="noStrike" dirty="0">
                          <a:effectLst/>
                        </a:rPr>
                        <a:t>Belén: vuelve a Madrid para afrontar su futuro</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09811324"/>
                  </a:ext>
                </a:extLst>
              </a:tr>
            </a:tbl>
          </a:graphicData>
        </a:graphic>
      </p:graphicFrame>
    </p:spTree>
    <p:extLst>
      <p:ext uri="{BB962C8B-B14F-4D97-AF65-F5344CB8AC3E}">
        <p14:creationId xmlns:p14="http://schemas.microsoft.com/office/powerpoint/2010/main" val="783144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436674-3EF2-4AE5-B95A-30FA32297637}"/>
              </a:ext>
            </a:extLst>
          </p:cNvPr>
          <p:cNvSpPr>
            <a:spLocks noGrp="1"/>
          </p:cNvSpPr>
          <p:nvPr>
            <p:ph type="title"/>
          </p:nvPr>
        </p:nvSpPr>
        <p:spPr/>
        <p:txBody>
          <a:bodyPr/>
          <a:lstStyle/>
          <a:p>
            <a:r>
              <a:rPr lang="de-DE" dirty="0" err="1"/>
              <a:t>Simbología</a:t>
            </a:r>
            <a:br>
              <a:rPr lang="de-DE" dirty="0"/>
            </a:br>
            <a:r>
              <a:rPr lang="de-DE" dirty="0" err="1"/>
              <a:t>temas</a:t>
            </a:r>
            <a:endParaRPr lang="es-ES" dirty="0"/>
          </a:p>
        </p:txBody>
      </p:sp>
      <p:sp>
        <p:nvSpPr>
          <p:cNvPr id="3" name="Inhaltsplatzhalter 2">
            <a:extLst>
              <a:ext uri="{FF2B5EF4-FFF2-40B4-BE49-F238E27FC236}">
                <a16:creationId xmlns:a16="http://schemas.microsoft.com/office/drawing/2014/main" id="{012B3D14-4560-4E34-8E51-8B90FA292170}"/>
              </a:ext>
            </a:extLst>
          </p:cNvPr>
          <p:cNvSpPr>
            <a:spLocks noGrp="1"/>
          </p:cNvSpPr>
          <p:nvPr>
            <p:ph idx="1"/>
          </p:nvPr>
        </p:nvSpPr>
        <p:spPr/>
        <p:txBody>
          <a:bodyPr>
            <a:normAutofit fontScale="85000" lnSpcReduction="10000"/>
          </a:bodyPr>
          <a:lstStyle/>
          <a:p>
            <a:r>
              <a:rPr lang="de-DE" dirty="0"/>
              <a:t>Erziehung/Unterrichtsmethoden</a:t>
            </a:r>
          </a:p>
          <a:p>
            <a:r>
              <a:rPr lang="de-DE" dirty="0"/>
              <a:t>Rolle der Frau</a:t>
            </a:r>
          </a:p>
          <a:p>
            <a:r>
              <a:rPr lang="de-DE" dirty="0"/>
              <a:t>Guardia </a:t>
            </a:r>
            <a:r>
              <a:rPr lang="de-DE" dirty="0" err="1"/>
              <a:t>Civil</a:t>
            </a:r>
            <a:endParaRPr lang="de-DE" dirty="0"/>
          </a:p>
          <a:p>
            <a:r>
              <a:rPr lang="de-DE" dirty="0"/>
              <a:t>Werte: Familie</a:t>
            </a:r>
          </a:p>
          <a:p>
            <a:endParaRPr lang="de-DE" dirty="0"/>
          </a:p>
          <a:p>
            <a:r>
              <a:rPr lang="de-DE" dirty="0"/>
              <a:t>Spanienbild</a:t>
            </a:r>
          </a:p>
          <a:p>
            <a:r>
              <a:rPr lang="de-DE" dirty="0"/>
              <a:t>Almería</a:t>
            </a:r>
          </a:p>
          <a:p>
            <a:r>
              <a:rPr lang="de-DE" dirty="0"/>
              <a:t>Sonne</a:t>
            </a:r>
          </a:p>
          <a:p>
            <a:r>
              <a:rPr lang="de-DE" dirty="0"/>
              <a:t>Fußball</a:t>
            </a:r>
          </a:p>
          <a:p>
            <a:endParaRPr lang="de-DE" dirty="0"/>
          </a:p>
          <a:p>
            <a:r>
              <a:rPr lang="de-DE" dirty="0"/>
              <a:t>Haar</a:t>
            </a:r>
          </a:p>
          <a:p>
            <a:r>
              <a:rPr lang="de-DE" dirty="0"/>
              <a:t>Lieder/Liedtexte</a:t>
            </a:r>
          </a:p>
          <a:p>
            <a:r>
              <a:rPr lang="de-DE" dirty="0"/>
              <a:t>Sprache und Kommunikation</a:t>
            </a:r>
          </a:p>
          <a:p>
            <a:r>
              <a:rPr lang="de-DE" dirty="0"/>
              <a:t>Erdbeeren</a:t>
            </a:r>
          </a:p>
        </p:txBody>
      </p:sp>
    </p:spTree>
    <p:extLst>
      <p:ext uri="{BB962C8B-B14F-4D97-AF65-F5344CB8AC3E}">
        <p14:creationId xmlns:p14="http://schemas.microsoft.com/office/powerpoint/2010/main" val="324861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 calcmode="lin" valueType="num">
                                      <p:cBhvr additive="base">
                                        <p:cTn id="7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6CE341-BA23-4769-82E3-CEABD75BC887}"/>
              </a:ext>
            </a:extLst>
          </p:cNvPr>
          <p:cNvSpPr>
            <a:spLocks noGrp="1"/>
          </p:cNvSpPr>
          <p:nvPr>
            <p:ph type="title"/>
          </p:nvPr>
        </p:nvSpPr>
        <p:spPr/>
        <p:txBody>
          <a:bodyPr>
            <a:normAutofit fontScale="90000"/>
          </a:bodyPr>
          <a:lstStyle/>
          <a:p>
            <a:r>
              <a:rPr lang="es-ES" dirty="0"/>
              <a:t>Szene 00 – </a:t>
            </a:r>
            <a:br>
              <a:rPr lang="es-ES" dirty="0"/>
            </a:br>
            <a:r>
              <a:rPr lang="es-ES" dirty="0"/>
              <a:t>Zentrale Themen des Films werden angesprochen</a:t>
            </a:r>
          </a:p>
        </p:txBody>
      </p:sp>
      <p:sp>
        <p:nvSpPr>
          <p:cNvPr id="3" name="Inhaltsplatzhalter 2">
            <a:extLst>
              <a:ext uri="{FF2B5EF4-FFF2-40B4-BE49-F238E27FC236}">
                <a16:creationId xmlns:a16="http://schemas.microsoft.com/office/drawing/2014/main" id="{FBC62FF9-81A7-4B4D-B123-C8AF165178F3}"/>
              </a:ext>
            </a:extLst>
          </p:cNvPr>
          <p:cNvSpPr>
            <a:spLocks noGrp="1"/>
          </p:cNvSpPr>
          <p:nvPr>
            <p:ph idx="1"/>
          </p:nvPr>
        </p:nvSpPr>
        <p:spPr/>
        <p:txBody>
          <a:bodyPr/>
          <a:lstStyle/>
          <a:p>
            <a:pPr marL="0" indent="0">
              <a:buNone/>
            </a:pPr>
            <a:endParaRPr lang="de-DE" dirty="0"/>
          </a:p>
          <a:p>
            <a:pPr marL="0" indent="0">
              <a:buNone/>
            </a:pPr>
            <a:endParaRPr lang="de-DE" dirty="0"/>
          </a:p>
          <a:p>
            <a:pPr marL="0" indent="0">
              <a:buNone/>
            </a:pPr>
            <a:r>
              <a:rPr lang="de-DE" dirty="0"/>
              <a:t>Diskutieren Sie, welche zentrale Themen und Handlungsstränge werden durch die Szene 00 bereits angedeutet?</a:t>
            </a:r>
            <a:endParaRPr lang="es-ES" dirty="0"/>
          </a:p>
        </p:txBody>
      </p:sp>
    </p:spTree>
    <p:extLst>
      <p:ext uri="{BB962C8B-B14F-4D97-AF65-F5344CB8AC3E}">
        <p14:creationId xmlns:p14="http://schemas.microsoft.com/office/powerpoint/2010/main" val="1939598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E149C7-5FB4-4FC5-BA10-371F37591D18}"/>
              </a:ext>
            </a:extLst>
          </p:cNvPr>
          <p:cNvSpPr>
            <a:spLocks noGrp="1"/>
          </p:cNvSpPr>
          <p:nvPr>
            <p:ph type="title"/>
          </p:nvPr>
        </p:nvSpPr>
        <p:spPr/>
        <p:txBody>
          <a:bodyPr>
            <a:normAutofit fontScale="90000"/>
          </a:bodyPr>
          <a:lstStyle/>
          <a:p>
            <a:r>
              <a:rPr lang="es-ES" dirty="0"/>
              <a:t>aus urheberrechtlichen Gründen nur ein Verweis</a:t>
            </a:r>
          </a:p>
        </p:txBody>
      </p:sp>
      <p:sp>
        <p:nvSpPr>
          <p:cNvPr id="3" name="Inhaltsplatzhalter 2">
            <a:extLst>
              <a:ext uri="{FF2B5EF4-FFF2-40B4-BE49-F238E27FC236}">
                <a16:creationId xmlns:a16="http://schemas.microsoft.com/office/drawing/2014/main" id="{FC7010B7-D391-445E-B0C7-F70AC7C53400}"/>
              </a:ext>
            </a:extLst>
          </p:cNvPr>
          <p:cNvSpPr>
            <a:spLocks noGrp="1"/>
          </p:cNvSpPr>
          <p:nvPr>
            <p:ph idx="1"/>
          </p:nvPr>
        </p:nvSpPr>
        <p:spPr/>
        <p:txBody>
          <a:bodyPr/>
          <a:lstStyle/>
          <a:p>
            <a:r>
              <a:rPr lang="es-ES" dirty="0"/>
              <a:t>Hier den Beitrag am Anfang des Films einfügen</a:t>
            </a:r>
          </a:p>
        </p:txBody>
      </p:sp>
    </p:spTree>
    <p:extLst>
      <p:ext uri="{BB962C8B-B14F-4D97-AF65-F5344CB8AC3E}">
        <p14:creationId xmlns:p14="http://schemas.microsoft.com/office/powerpoint/2010/main" val="17426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6CE341-BA23-4769-82E3-CEABD75BC887}"/>
              </a:ext>
            </a:extLst>
          </p:cNvPr>
          <p:cNvSpPr>
            <a:spLocks noGrp="1"/>
          </p:cNvSpPr>
          <p:nvPr>
            <p:ph type="title"/>
          </p:nvPr>
        </p:nvSpPr>
        <p:spPr/>
        <p:txBody>
          <a:bodyPr>
            <a:normAutofit fontScale="90000"/>
          </a:bodyPr>
          <a:lstStyle/>
          <a:p>
            <a:r>
              <a:rPr lang="es-ES" dirty="0"/>
              <a:t>Szene 00 – </a:t>
            </a:r>
            <a:br>
              <a:rPr lang="es-ES" dirty="0"/>
            </a:br>
            <a:r>
              <a:rPr lang="es-ES" dirty="0"/>
              <a:t>Zentrale Themen des Films werden angesprochen</a:t>
            </a:r>
          </a:p>
        </p:txBody>
      </p:sp>
      <p:sp>
        <p:nvSpPr>
          <p:cNvPr id="3" name="Inhaltsplatzhalter 2">
            <a:extLst>
              <a:ext uri="{FF2B5EF4-FFF2-40B4-BE49-F238E27FC236}">
                <a16:creationId xmlns:a16="http://schemas.microsoft.com/office/drawing/2014/main" id="{FBC62FF9-81A7-4B4D-B123-C8AF165178F3}"/>
              </a:ext>
            </a:extLst>
          </p:cNvPr>
          <p:cNvSpPr>
            <a:spLocks noGrp="1"/>
          </p:cNvSpPr>
          <p:nvPr>
            <p:ph idx="1"/>
          </p:nvPr>
        </p:nvSpPr>
        <p:spPr/>
        <p:txBody>
          <a:bodyPr>
            <a:normAutofit fontScale="92500" lnSpcReduction="10000"/>
          </a:bodyPr>
          <a:lstStyle/>
          <a:p>
            <a:r>
              <a:rPr lang="de-DE" dirty="0"/>
              <a:t>Gewalt gegen Andersdenkende</a:t>
            </a:r>
          </a:p>
          <a:p>
            <a:r>
              <a:rPr lang="de-DE" dirty="0"/>
              <a:t>das unbekannte zurückgebliebene ländliche Spanien</a:t>
            </a:r>
          </a:p>
          <a:p>
            <a:r>
              <a:rPr lang="es-ES" dirty="0"/>
              <a:t>Polizeistaat (Allgegenwärtigkeit der Guardia Civil)</a:t>
            </a:r>
          </a:p>
          <a:p>
            <a:r>
              <a:rPr lang="es-ES" dirty="0"/>
              <a:t>Auseinandersetzung mit Erziehung (Rolle Lehrender/Lernender)</a:t>
            </a:r>
          </a:p>
          <a:p>
            <a:r>
              <a:rPr lang="es-ES" dirty="0"/>
              <a:t>Identität</a:t>
            </a:r>
          </a:p>
          <a:p>
            <a:r>
              <a:rPr lang="es-ES" dirty="0"/>
              <a:t>neue Lebenswege</a:t>
            </a:r>
          </a:p>
          <a:p>
            <a:r>
              <a:rPr lang="es-ES" dirty="0"/>
              <a:t>Fremdbestimmtheit</a:t>
            </a:r>
          </a:p>
          <a:p>
            <a:r>
              <a:rPr lang="es-ES" dirty="0"/>
              <a:t>Haare</a:t>
            </a:r>
          </a:p>
          <a:p>
            <a:r>
              <a:rPr lang="es-ES" dirty="0"/>
              <a:t>...</a:t>
            </a:r>
          </a:p>
          <a:p>
            <a:endParaRPr lang="es-ES" dirty="0"/>
          </a:p>
          <a:p>
            <a:r>
              <a:rPr lang="es-ES" dirty="0"/>
              <a:t>Vergleich Imelda Marcos (Schuhe) – Carmen Polo (‘La Collares’)</a:t>
            </a:r>
          </a:p>
        </p:txBody>
      </p:sp>
    </p:spTree>
    <p:extLst>
      <p:ext uri="{BB962C8B-B14F-4D97-AF65-F5344CB8AC3E}">
        <p14:creationId xmlns:p14="http://schemas.microsoft.com/office/powerpoint/2010/main" val="312269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317AAC-9895-49EF-B708-FE2B0E4E8552}"/>
              </a:ext>
            </a:extLst>
          </p:cNvPr>
          <p:cNvSpPr>
            <a:spLocks noGrp="1"/>
          </p:cNvSpPr>
          <p:nvPr>
            <p:ph type="title"/>
          </p:nvPr>
        </p:nvSpPr>
        <p:spPr/>
        <p:txBody>
          <a:bodyPr/>
          <a:lstStyle/>
          <a:p>
            <a:r>
              <a:rPr lang="es-ES" dirty="0"/>
              <a:t>Einführung</a:t>
            </a:r>
          </a:p>
        </p:txBody>
      </p:sp>
      <p:sp>
        <p:nvSpPr>
          <p:cNvPr id="3" name="Inhaltsplatzhalter 2">
            <a:extLst>
              <a:ext uri="{FF2B5EF4-FFF2-40B4-BE49-F238E27FC236}">
                <a16:creationId xmlns:a16="http://schemas.microsoft.com/office/drawing/2014/main" id="{D18D7838-B025-48ED-BF11-69F698B25B19}"/>
              </a:ext>
            </a:extLst>
          </p:cNvPr>
          <p:cNvSpPr>
            <a:spLocks noGrp="1"/>
          </p:cNvSpPr>
          <p:nvPr>
            <p:ph idx="1"/>
          </p:nvPr>
        </p:nvSpPr>
        <p:spPr/>
        <p:txBody>
          <a:bodyPr/>
          <a:lstStyle/>
          <a:p>
            <a:r>
              <a:rPr lang="es-ES" dirty="0"/>
              <a:t>allgemeine Informationen zum Film</a:t>
            </a:r>
          </a:p>
          <a:p>
            <a:r>
              <a:rPr lang="es-ES" dirty="0"/>
              <a:t>Filmanalyse</a:t>
            </a:r>
          </a:p>
          <a:p>
            <a:r>
              <a:rPr lang="es-ES" dirty="0"/>
              <a:t>Filmprotokoll</a:t>
            </a:r>
          </a:p>
          <a:p>
            <a:endParaRPr lang="es-ES" dirty="0"/>
          </a:p>
          <a:p>
            <a:r>
              <a:rPr lang="es-ES" dirty="0"/>
              <a:t>Guion</a:t>
            </a:r>
          </a:p>
        </p:txBody>
      </p:sp>
    </p:spTree>
    <p:extLst>
      <p:ext uri="{BB962C8B-B14F-4D97-AF65-F5344CB8AC3E}">
        <p14:creationId xmlns:p14="http://schemas.microsoft.com/office/powerpoint/2010/main" val="2173982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FD9C11-D13F-4E4E-B662-F6AA752BD449}"/>
              </a:ext>
            </a:extLst>
          </p:cNvPr>
          <p:cNvSpPr>
            <a:spLocks noGrp="1"/>
          </p:cNvSpPr>
          <p:nvPr>
            <p:ph type="title"/>
          </p:nvPr>
        </p:nvSpPr>
        <p:spPr/>
        <p:txBody>
          <a:bodyPr/>
          <a:lstStyle/>
          <a:p>
            <a:r>
              <a:rPr lang="de-DE" dirty="0"/>
              <a:t>Filmprotokoll</a:t>
            </a:r>
            <a:endParaRPr lang="es-ES" dirty="0"/>
          </a:p>
        </p:txBody>
      </p:sp>
      <p:sp>
        <p:nvSpPr>
          <p:cNvPr id="3" name="Inhaltsplatzhalter 2">
            <a:extLst>
              <a:ext uri="{FF2B5EF4-FFF2-40B4-BE49-F238E27FC236}">
                <a16:creationId xmlns:a16="http://schemas.microsoft.com/office/drawing/2014/main" id="{46B0E7CB-8602-457A-953F-BC1D5531A798}"/>
              </a:ext>
            </a:extLst>
          </p:cNvPr>
          <p:cNvSpPr>
            <a:spLocks noGrp="1"/>
          </p:cNvSpPr>
          <p:nvPr>
            <p:ph idx="1"/>
          </p:nvPr>
        </p:nvSpPr>
        <p:spPr/>
        <p:txBody>
          <a:bodyPr/>
          <a:lstStyle/>
          <a:p>
            <a:r>
              <a:rPr lang="de-DE" dirty="0"/>
              <a:t>Aufbau</a:t>
            </a:r>
            <a:endParaRPr lang="es-ES" dirty="0"/>
          </a:p>
        </p:txBody>
      </p:sp>
    </p:spTree>
    <p:extLst>
      <p:ext uri="{BB962C8B-B14F-4D97-AF65-F5344CB8AC3E}">
        <p14:creationId xmlns:p14="http://schemas.microsoft.com/office/powerpoint/2010/main" val="3312157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158B69-6DAF-4889-9E50-F92CDC0971FE}"/>
              </a:ext>
            </a:extLst>
          </p:cNvPr>
          <p:cNvSpPr>
            <a:spLocks noGrp="1"/>
          </p:cNvSpPr>
          <p:nvPr>
            <p:ph type="title"/>
          </p:nvPr>
        </p:nvSpPr>
        <p:spPr/>
        <p:txBody>
          <a:bodyPr/>
          <a:lstStyle/>
          <a:p>
            <a:r>
              <a:rPr lang="de-DE" dirty="0"/>
              <a:t>Erwartung</a:t>
            </a:r>
            <a:endParaRPr lang="es-ES" dirty="0"/>
          </a:p>
        </p:txBody>
      </p:sp>
      <p:sp>
        <p:nvSpPr>
          <p:cNvPr id="3" name="Inhaltsplatzhalter 2">
            <a:extLst>
              <a:ext uri="{FF2B5EF4-FFF2-40B4-BE49-F238E27FC236}">
                <a16:creationId xmlns:a16="http://schemas.microsoft.com/office/drawing/2014/main" id="{F894A004-76D1-4A01-A145-1340B41F8ACF}"/>
              </a:ext>
            </a:extLst>
          </p:cNvPr>
          <p:cNvSpPr>
            <a:spLocks noGrp="1"/>
          </p:cNvSpPr>
          <p:nvPr>
            <p:ph idx="1"/>
          </p:nvPr>
        </p:nvSpPr>
        <p:spPr/>
        <p:txBody>
          <a:bodyPr/>
          <a:lstStyle/>
          <a:p>
            <a:r>
              <a:rPr lang="de-DE" dirty="0"/>
              <a:t>Formulieren Sie auf Grundlage der theoretischen Einführung und Ihres bereits erworbenen Wissens zum Film Ihre Erwartungen an das Material.</a:t>
            </a:r>
            <a:endParaRPr lang="es-ES" dirty="0"/>
          </a:p>
        </p:txBody>
      </p:sp>
    </p:spTree>
    <p:extLst>
      <p:ext uri="{BB962C8B-B14F-4D97-AF65-F5344CB8AC3E}">
        <p14:creationId xmlns:p14="http://schemas.microsoft.com/office/powerpoint/2010/main" val="712528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A7DF57-5003-4C9B-A7FA-9208B1E9C345}"/>
              </a:ext>
            </a:extLst>
          </p:cNvPr>
          <p:cNvSpPr>
            <a:spLocks noGrp="1"/>
          </p:cNvSpPr>
          <p:nvPr>
            <p:ph type="title"/>
          </p:nvPr>
        </p:nvSpPr>
        <p:spPr/>
        <p:txBody>
          <a:bodyPr/>
          <a:lstStyle/>
          <a:p>
            <a:r>
              <a:rPr lang="de-DE" dirty="0"/>
              <a:t>Allgemeine Informationen</a:t>
            </a:r>
            <a:endParaRPr lang="es-ES" dirty="0"/>
          </a:p>
        </p:txBody>
      </p:sp>
      <p:sp>
        <p:nvSpPr>
          <p:cNvPr id="3" name="Inhaltsplatzhalter 2">
            <a:extLst>
              <a:ext uri="{FF2B5EF4-FFF2-40B4-BE49-F238E27FC236}">
                <a16:creationId xmlns:a16="http://schemas.microsoft.com/office/drawing/2014/main" id="{068D462D-DF6F-40DA-BAEE-0488428074EF}"/>
              </a:ext>
            </a:extLst>
          </p:cNvPr>
          <p:cNvSpPr>
            <a:spLocks noGrp="1"/>
          </p:cNvSpPr>
          <p:nvPr>
            <p:ph idx="1"/>
          </p:nvPr>
        </p:nvSpPr>
        <p:spPr/>
        <p:txBody>
          <a:bodyPr/>
          <a:lstStyle/>
          <a:p>
            <a:r>
              <a:rPr lang="de-DE" dirty="0"/>
              <a:t>gedreht zwischen Mai 2013 und Juni 2013 </a:t>
            </a:r>
          </a:p>
          <a:p>
            <a:r>
              <a:rPr lang="de-DE" dirty="0"/>
              <a:t>Erstaufführung in Spanien September 2013</a:t>
            </a:r>
          </a:p>
          <a:p>
            <a:r>
              <a:rPr lang="de-DE" dirty="0"/>
              <a:t>Regie und Drehbuch: David Trueba</a:t>
            </a:r>
          </a:p>
          <a:p>
            <a:r>
              <a:rPr lang="de-DE" dirty="0"/>
              <a:t>Produzent: Fernando Trueba (Belle Époque [1992])</a:t>
            </a:r>
          </a:p>
          <a:p>
            <a:r>
              <a:rPr lang="de-DE" dirty="0"/>
              <a:t>Schauspieler: Javier Cámara, Francesc </a:t>
            </a:r>
            <a:r>
              <a:rPr lang="de-DE" dirty="0" err="1"/>
              <a:t>Colomer</a:t>
            </a:r>
            <a:r>
              <a:rPr lang="de-DE" dirty="0"/>
              <a:t>, Natalia de Molina, Ariadna Gil, Jorge Sanz</a:t>
            </a:r>
          </a:p>
          <a:p>
            <a:r>
              <a:rPr lang="de-DE" dirty="0"/>
              <a:t>basiert auf der Geschichte von Juan </a:t>
            </a:r>
            <a:r>
              <a:rPr lang="de-DE" dirty="0" err="1"/>
              <a:t>Carrión</a:t>
            </a:r>
            <a:r>
              <a:rPr lang="de-DE" dirty="0"/>
              <a:t> </a:t>
            </a:r>
            <a:r>
              <a:rPr lang="de-DE" dirty="0" err="1"/>
              <a:t>Gañán</a:t>
            </a:r>
            <a:r>
              <a:rPr lang="de-DE" dirty="0"/>
              <a:t> (1924-2017)</a:t>
            </a:r>
          </a:p>
          <a:p>
            <a:r>
              <a:rPr lang="de-DE" dirty="0"/>
              <a:t>Drehorte: Madrid, </a:t>
            </a:r>
            <a:r>
              <a:rPr lang="de-DE" dirty="0" err="1"/>
              <a:t>Alhama</a:t>
            </a:r>
            <a:r>
              <a:rPr lang="de-DE" dirty="0"/>
              <a:t> (Granada), Cabo de Gata y Tabernas (Almería)</a:t>
            </a:r>
          </a:p>
          <a:p>
            <a:r>
              <a:rPr lang="de-DE" dirty="0" err="1"/>
              <a:t>el</a:t>
            </a:r>
            <a:r>
              <a:rPr lang="de-DE" dirty="0"/>
              <a:t> </a:t>
            </a:r>
            <a:r>
              <a:rPr lang="de-DE" dirty="0" err="1"/>
              <a:t>Desierto</a:t>
            </a:r>
            <a:r>
              <a:rPr lang="de-DE" dirty="0"/>
              <a:t> de Tabernas: Drehort vieler Filme (Lawrence von Arabien, Cleopatra, Indiana Jones, Der Schuh des Manitu, Spaghetti-Western …)</a:t>
            </a:r>
            <a:endParaRPr lang="es-ES" dirty="0"/>
          </a:p>
        </p:txBody>
      </p:sp>
    </p:spTree>
    <p:extLst>
      <p:ext uri="{BB962C8B-B14F-4D97-AF65-F5344CB8AC3E}">
        <p14:creationId xmlns:p14="http://schemas.microsoft.com/office/powerpoint/2010/main" val="418185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1E52AF-66BC-452C-8765-49B8A973D8D6}"/>
              </a:ext>
            </a:extLst>
          </p:cNvPr>
          <p:cNvSpPr>
            <a:spLocks noGrp="1"/>
          </p:cNvSpPr>
          <p:nvPr>
            <p:ph type="title"/>
          </p:nvPr>
        </p:nvSpPr>
        <p:spPr/>
        <p:txBody>
          <a:bodyPr/>
          <a:lstStyle/>
          <a:p>
            <a:r>
              <a:rPr lang="de-DE" dirty="0"/>
              <a:t>Allgemeine Informationen</a:t>
            </a:r>
            <a:endParaRPr lang="es-ES" dirty="0"/>
          </a:p>
        </p:txBody>
      </p:sp>
      <p:sp>
        <p:nvSpPr>
          <p:cNvPr id="3" name="Inhaltsplatzhalter 2">
            <a:extLst>
              <a:ext uri="{FF2B5EF4-FFF2-40B4-BE49-F238E27FC236}">
                <a16:creationId xmlns:a16="http://schemas.microsoft.com/office/drawing/2014/main" id="{C6A2C5C9-FC31-4E9E-9F24-579A897EB32A}"/>
              </a:ext>
            </a:extLst>
          </p:cNvPr>
          <p:cNvSpPr>
            <a:spLocks noGrp="1"/>
          </p:cNvSpPr>
          <p:nvPr>
            <p:ph idx="1"/>
          </p:nvPr>
        </p:nvSpPr>
        <p:spPr/>
        <p:txBody>
          <a:bodyPr/>
          <a:lstStyle/>
          <a:p>
            <a:r>
              <a:rPr lang="de-DE" dirty="0"/>
              <a:t>Tragikomödie</a:t>
            </a:r>
          </a:p>
          <a:p>
            <a:r>
              <a:rPr lang="de-DE" dirty="0"/>
              <a:t>Road Movie:</a:t>
            </a:r>
          </a:p>
          <a:p>
            <a:pPr lvl="1"/>
            <a:r>
              <a:rPr lang="de-DE" i="1" dirty="0"/>
              <a:t>Homer</a:t>
            </a:r>
            <a:r>
              <a:rPr lang="de-DE" dirty="0"/>
              <a:t>/Bildungsroman</a:t>
            </a:r>
          </a:p>
          <a:p>
            <a:pPr lvl="1"/>
            <a:r>
              <a:rPr lang="de-DE" dirty="0"/>
              <a:t>der Weg, den die Hauptfigur zurücklegt, führt zu neuen Erkenntnissen über sich selbst</a:t>
            </a:r>
          </a:p>
          <a:p>
            <a:pPr lvl="1"/>
            <a:r>
              <a:rPr lang="de-DE" dirty="0"/>
              <a:t>Filme mit Happy End (die Hauptfigur verändert ihr Leben zum Positiven); eine Rückkehr zum ehemaligen Leben ist unmöglich (</a:t>
            </a:r>
            <a:r>
              <a:rPr lang="de-DE" i="1" dirty="0"/>
              <a:t>Thelma und Louise</a:t>
            </a:r>
            <a:r>
              <a:rPr lang="de-DE" dirty="0"/>
              <a:t>)</a:t>
            </a:r>
          </a:p>
        </p:txBody>
      </p:sp>
    </p:spTree>
    <p:extLst>
      <p:ext uri="{BB962C8B-B14F-4D97-AF65-F5344CB8AC3E}">
        <p14:creationId xmlns:p14="http://schemas.microsoft.com/office/powerpoint/2010/main" val="419493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761371-0357-4222-BAC4-E604DD46E291}"/>
              </a:ext>
            </a:extLst>
          </p:cNvPr>
          <p:cNvSpPr>
            <a:spLocks noGrp="1"/>
          </p:cNvSpPr>
          <p:nvPr>
            <p:ph type="title"/>
          </p:nvPr>
        </p:nvSpPr>
        <p:spPr/>
        <p:txBody>
          <a:bodyPr>
            <a:normAutofit/>
          </a:bodyPr>
          <a:lstStyle/>
          <a:p>
            <a:r>
              <a:rPr lang="de-DE" sz="3800" dirty="0"/>
              <a:t>Soziohistorischer Kontext</a:t>
            </a:r>
            <a:endParaRPr lang="es-ES" sz="3800" dirty="0"/>
          </a:p>
        </p:txBody>
      </p:sp>
      <p:sp>
        <p:nvSpPr>
          <p:cNvPr id="3" name="Inhaltsplatzhalter 2">
            <a:extLst>
              <a:ext uri="{FF2B5EF4-FFF2-40B4-BE49-F238E27FC236}">
                <a16:creationId xmlns:a16="http://schemas.microsoft.com/office/drawing/2014/main" id="{492D0B7E-A38B-47DA-86D2-3951916F7AF3}"/>
              </a:ext>
            </a:extLst>
          </p:cNvPr>
          <p:cNvSpPr>
            <a:spLocks noGrp="1"/>
          </p:cNvSpPr>
          <p:nvPr>
            <p:ph idx="1"/>
          </p:nvPr>
        </p:nvSpPr>
        <p:spPr/>
        <p:txBody>
          <a:bodyPr/>
          <a:lstStyle/>
          <a:p>
            <a:r>
              <a:rPr lang="de-DE" dirty="0"/>
              <a:t>Spanien 1966</a:t>
            </a:r>
          </a:p>
          <a:p>
            <a:r>
              <a:rPr lang="de-DE" dirty="0" err="1"/>
              <a:t>Franquismo</a:t>
            </a:r>
            <a:endParaRPr lang="de-DE" dirty="0"/>
          </a:p>
          <a:p>
            <a:r>
              <a:rPr lang="de-DE" dirty="0"/>
              <a:t>Manuel Fraga Iribarne (1922-2012) </a:t>
            </a:r>
            <a:r>
              <a:rPr lang="de-DE" dirty="0" err="1"/>
              <a:t>Ministro</a:t>
            </a:r>
            <a:r>
              <a:rPr lang="de-DE" dirty="0"/>
              <a:t> de </a:t>
            </a:r>
            <a:r>
              <a:rPr lang="de-DE" dirty="0" err="1"/>
              <a:t>Información</a:t>
            </a:r>
            <a:r>
              <a:rPr lang="de-DE" dirty="0"/>
              <a:t> y Turismo</a:t>
            </a:r>
          </a:p>
          <a:p>
            <a:r>
              <a:rPr lang="de-DE" dirty="0"/>
              <a:t>Copa </a:t>
            </a:r>
            <a:r>
              <a:rPr lang="de-DE" dirty="0" err="1"/>
              <a:t>Mundial</a:t>
            </a:r>
            <a:r>
              <a:rPr lang="de-DE" dirty="0"/>
              <a:t> de </a:t>
            </a:r>
            <a:r>
              <a:rPr lang="de-DE" dirty="0" err="1"/>
              <a:t>Fútbol</a:t>
            </a:r>
            <a:endParaRPr lang="es-ES" dirty="0"/>
          </a:p>
        </p:txBody>
      </p:sp>
    </p:spTree>
    <p:extLst>
      <p:ext uri="{BB962C8B-B14F-4D97-AF65-F5344CB8AC3E}">
        <p14:creationId xmlns:p14="http://schemas.microsoft.com/office/powerpoint/2010/main" val="321252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CEF8B23-8D85-45BF-99CD-B0D13E31078B}"/>
              </a:ext>
            </a:extLst>
          </p:cNvPr>
          <p:cNvSpPr>
            <a:spLocks noGrp="1"/>
          </p:cNvSpPr>
          <p:nvPr>
            <p:ph type="title"/>
          </p:nvPr>
        </p:nvSpPr>
        <p:spPr/>
        <p:txBody>
          <a:bodyPr/>
          <a:lstStyle/>
          <a:p>
            <a:r>
              <a:rPr lang="de-DE" dirty="0"/>
              <a:t>Filmanalyse</a:t>
            </a:r>
            <a:endParaRPr lang="es-ES" dirty="0"/>
          </a:p>
        </p:txBody>
      </p:sp>
    </p:spTree>
    <p:extLst>
      <p:ext uri="{BB962C8B-B14F-4D97-AF65-F5344CB8AC3E}">
        <p14:creationId xmlns:p14="http://schemas.microsoft.com/office/powerpoint/2010/main" val="1249926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71E74E2E-69F6-49A7-ADC7-4A2DD1556F57}"/>
              </a:ext>
            </a:extLst>
          </p:cNvPr>
          <p:cNvGraphicFramePr>
            <a:graphicFrameLocks noGrp="1"/>
          </p:cNvGraphicFramePr>
          <p:nvPr>
            <p:extLst>
              <p:ext uri="{D42A27DB-BD31-4B8C-83A1-F6EECF244321}">
                <p14:modId xmlns:p14="http://schemas.microsoft.com/office/powerpoint/2010/main" val="3809234799"/>
              </p:ext>
            </p:extLst>
          </p:nvPr>
        </p:nvGraphicFramePr>
        <p:xfrm>
          <a:off x="595604" y="1413588"/>
          <a:ext cx="11000792" cy="4030824"/>
        </p:xfrm>
        <a:graphic>
          <a:graphicData uri="http://schemas.openxmlformats.org/drawingml/2006/table">
            <a:tbl>
              <a:tblPr>
                <a:tableStyleId>{5C22544A-7EE6-4342-B048-85BDC9FD1C3A}</a:tableStyleId>
              </a:tblPr>
              <a:tblGrid>
                <a:gridCol w="423108">
                  <a:extLst>
                    <a:ext uri="{9D8B030D-6E8A-4147-A177-3AD203B41FA5}">
                      <a16:colId xmlns:a16="http://schemas.microsoft.com/office/drawing/2014/main" val="182273881"/>
                    </a:ext>
                  </a:extLst>
                </a:gridCol>
                <a:gridCol w="1774700">
                  <a:extLst>
                    <a:ext uri="{9D8B030D-6E8A-4147-A177-3AD203B41FA5}">
                      <a16:colId xmlns:a16="http://schemas.microsoft.com/office/drawing/2014/main" val="1416335126"/>
                    </a:ext>
                  </a:extLst>
                </a:gridCol>
                <a:gridCol w="1774700">
                  <a:extLst>
                    <a:ext uri="{9D8B030D-6E8A-4147-A177-3AD203B41FA5}">
                      <a16:colId xmlns:a16="http://schemas.microsoft.com/office/drawing/2014/main" val="3090989976"/>
                    </a:ext>
                  </a:extLst>
                </a:gridCol>
                <a:gridCol w="3514142">
                  <a:extLst>
                    <a:ext uri="{9D8B030D-6E8A-4147-A177-3AD203B41FA5}">
                      <a16:colId xmlns:a16="http://schemas.microsoft.com/office/drawing/2014/main" val="2445348768"/>
                    </a:ext>
                  </a:extLst>
                </a:gridCol>
                <a:gridCol w="3514142">
                  <a:extLst>
                    <a:ext uri="{9D8B030D-6E8A-4147-A177-3AD203B41FA5}">
                      <a16:colId xmlns:a16="http://schemas.microsoft.com/office/drawing/2014/main" val="4144753721"/>
                    </a:ext>
                  </a:extLst>
                </a:gridCol>
              </a:tblGrid>
              <a:tr h="2015412">
                <a:tc rowSpan="2">
                  <a:txBody>
                    <a:bodyPr/>
                    <a:lstStyle/>
                    <a:p>
                      <a:pPr algn="ctr" fontAlgn="ctr"/>
                      <a:r>
                        <a:rPr lang="de-DE" sz="1100" u="none" strike="noStrike" dirty="0" err="1">
                          <a:effectLst/>
                        </a:rPr>
                        <a:t>Premisa</a:t>
                      </a:r>
                      <a:endParaRPr lang="de-DE" sz="1100" b="0"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ctr"/>
                      <a:r>
                        <a:rPr lang="de-DE" sz="1100" u="none" strike="noStrike">
                          <a:effectLst/>
                        </a:rPr>
                        <a:t>Tema</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Explica de lo que va la película</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900" u="none" strike="noStrike">
                          <a:effectLst/>
                        </a:rPr>
                        <a:t>Se pueden formular temas</a:t>
                      </a:r>
                      <a:br>
                        <a:rPr lang="es-ES" sz="900" u="none" strike="noStrike">
                          <a:effectLst/>
                        </a:rPr>
                      </a:br>
                      <a:r>
                        <a:rPr lang="es-ES" sz="900" u="none" strike="noStrike">
                          <a:effectLst/>
                        </a:rPr>
                        <a:t>a) mitológicos (Orestes, etc.)</a:t>
                      </a:r>
                      <a:br>
                        <a:rPr lang="es-ES" sz="900" u="none" strike="noStrike">
                          <a:effectLst/>
                        </a:rPr>
                      </a:br>
                      <a:r>
                        <a:rPr lang="es-ES" sz="900" u="none" strike="noStrike">
                          <a:effectLst/>
                        </a:rPr>
                        <a:t>b) no mitológicos (ansia de poder)</a:t>
                      </a:r>
                      <a:br>
                        <a:rPr lang="es-ES" sz="900" u="none" strike="noStrike">
                          <a:effectLst/>
                        </a:rPr>
                      </a:br>
                      <a:r>
                        <a:rPr lang="es-ES" sz="900" u="none" strike="noStrike">
                          <a:effectLst/>
                        </a:rPr>
                        <a:t>c) otros (pacto con el mal)</a:t>
                      </a:r>
                      <a:endParaRPr lang="es-ES" sz="9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400" u="none" strike="noStrike" dirty="0" err="1">
                          <a:effectLst/>
                        </a:rPr>
                        <a:t>Encontrar</a:t>
                      </a:r>
                      <a:r>
                        <a:rPr lang="de-DE" sz="1400" u="none" strike="noStrike" dirty="0">
                          <a:effectLst/>
                        </a:rPr>
                        <a:t> </a:t>
                      </a:r>
                      <a:r>
                        <a:rPr lang="de-DE" sz="1400" u="none" strike="noStrike" dirty="0" err="1">
                          <a:effectLst/>
                        </a:rPr>
                        <a:t>un</a:t>
                      </a:r>
                      <a:r>
                        <a:rPr lang="de-DE" sz="1400" u="none" strike="noStrike" dirty="0">
                          <a:effectLst/>
                        </a:rPr>
                        <a:t> </a:t>
                      </a:r>
                      <a:r>
                        <a:rPr lang="de-DE" sz="1400" u="none" strike="noStrike" dirty="0" err="1">
                          <a:effectLst/>
                        </a:rPr>
                        <a:t>camino</a:t>
                      </a:r>
                      <a:r>
                        <a:rPr lang="de-DE" sz="1400" u="none" strike="noStrike" dirty="0">
                          <a:effectLst/>
                        </a:rPr>
                        <a:t> </a:t>
                      </a:r>
                      <a:r>
                        <a:rPr lang="de-DE" sz="1400" u="none" strike="noStrike" dirty="0" err="1">
                          <a:effectLst/>
                        </a:rPr>
                        <a:t>para</a:t>
                      </a:r>
                      <a:r>
                        <a:rPr lang="de-DE" sz="1400" u="none" strike="noStrike" dirty="0">
                          <a:effectLst/>
                        </a:rPr>
                        <a:t> </a:t>
                      </a:r>
                      <a:r>
                        <a:rPr lang="de-DE" sz="1400" u="none" strike="noStrike" dirty="0" err="1">
                          <a:effectLst/>
                        </a:rPr>
                        <a:t>ser</a:t>
                      </a:r>
                      <a:r>
                        <a:rPr lang="de-DE" sz="1400" u="none" strike="noStrike" dirty="0">
                          <a:effectLst/>
                        </a:rPr>
                        <a:t> </a:t>
                      </a:r>
                      <a:br>
                        <a:rPr lang="de-DE" sz="1400" u="none" strike="noStrike" dirty="0">
                          <a:effectLst/>
                        </a:rPr>
                      </a:br>
                      <a:r>
                        <a:rPr lang="de-DE" sz="1400" u="none" strike="noStrike" dirty="0" err="1">
                          <a:effectLst/>
                        </a:rPr>
                        <a:t>adulto</a:t>
                      </a:r>
                      <a:r>
                        <a:rPr lang="de-DE" sz="1400" u="none" strike="noStrike" dirty="0">
                          <a:effectLst/>
                        </a:rPr>
                        <a:t>/a (</a:t>
                      </a:r>
                      <a:r>
                        <a:rPr lang="de-DE" sz="1400" u="none" strike="noStrike" dirty="0" err="1">
                          <a:effectLst/>
                        </a:rPr>
                        <a:t>véase</a:t>
                      </a:r>
                      <a:r>
                        <a:rPr lang="de-DE" sz="1400" u="none" strike="noStrike" dirty="0">
                          <a:effectLst/>
                        </a:rPr>
                        <a:t> </a:t>
                      </a:r>
                      <a:r>
                        <a:rPr lang="de-DE" sz="1400" u="none" strike="noStrike" dirty="0" err="1">
                          <a:effectLst/>
                        </a:rPr>
                        <a:t>Def</a:t>
                      </a:r>
                      <a:r>
                        <a:rPr lang="de-DE" sz="1400" u="none" strike="noStrike" dirty="0">
                          <a:effectLst/>
                        </a:rPr>
                        <a:t>.)</a:t>
                      </a:r>
                      <a:endParaRPr lang="de-DE"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93839104"/>
                  </a:ext>
                </a:extLst>
              </a:tr>
              <a:tr h="2015412">
                <a:tc vMerge="1">
                  <a:txBody>
                    <a:bodyPr/>
                    <a:lstStyle/>
                    <a:p>
                      <a:endParaRPr lang="es-ES"/>
                    </a:p>
                  </a:txBody>
                  <a:tcPr/>
                </a:tc>
                <a:tc>
                  <a:txBody>
                    <a:bodyPr/>
                    <a:lstStyle/>
                    <a:p>
                      <a:pPr algn="ctr" fontAlgn="ctr"/>
                      <a:r>
                        <a:rPr lang="de-DE" sz="1100" u="none" strike="noStrike">
                          <a:effectLst/>
                        </a:rPr>
                        <a:t>Mensaje</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Explica lo que se afirma/pretende</a:t>
                      </a:r>
                      <a:br>
                        <a:rPr lang="es-ES" sz="1100" u="none" strike="noStrike">
                          <a:effectLst/>
                        </a:rPr>
                      </a:br>
                      <a:r>
                        <a:rPr lang="es-ES" sz="1100" u="none" strike="noStrike">
                          <a:effectLst/>
                        </a:rPr>
                        <a:t>con la película</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900" u="none" strike="noStrike">
                          <a:effectLst/>
                        </a:rPr>
                        <a:t>Cada tema puede ser realizado de muchas maneras</a:t>
                      </a:r>
                      <a:br>
                        <a:rPr lang="es-ES" sz="900" u="none" strike="noStrike">
                          <a:effectLst/>
                        </a:rPr>
                      </a:br>
                      <a:r>
                        <a:rPr lang="es-ES" sz="900" u="none" strike="noStrike">
                          <a:effectLst/>
                        </a:rPr>
                        <a:t>mensaje humano, dirigido a las emociones, mensaje social</a:t>
                      </a:r>
                      <a:endParaRPr lang="es-ES" sz="9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400" u="none" strike="noStrike" dirty="0">
                          <a:effectLst/>
                        </a:rPr>
                        <a:t>Cuando pierdes el miedo y confías en ti, superas los obstáculos que te plantea la vida</a:t>
                      </a:r>
                      <a:endParaRPr lang="es-E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58146492"/>
                  </a:ext>
                </a:extLst>
              </a:tr>
            </a:tbl>
          </a:graphicData>
        </a:graphic>
      </p:graphicFrame>
    </p:spTree>
    <p:extLst>
      <p:ext uri="{BB962C8B-B14F-4D97-AF65-F5344CB8AC3E}">
        <p14:creationId xmlns:p14="http://schemas.microsoft.com/office/powerpoint/2010/main" val="2132770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ED448B-5F05-4DA0-934F-5EE128E99B43}"/>
              </a:ext>
            </a:extLst>
          </p:cNvPr>
          <p:cNvSpPr>
            <a:spLocks noGrp="1"/>
          </p:cNvSpPr>
          <p:nvPr>
            <p:ph type="title"/>
          </p:nvPr>
        </p:nvSpPr>
        <p:spPr/>
        <p:txBody>
          <a:bodyPr/>
          <a:lstStyle/>
          <a:p>
            <a:r>
              <a:rPr lang="es-ES" dirty="0"/>
              <a:t>‘ser adulto/a’</a:t>
            </a:r>
          </a:p>
        </p:txBody>
      </p:sp>
      <p:sp>
        <p:nvSpPr>
          <p:cNvPr id="3" name="Inhaltsplatzhalter 2">
            <a:extLst>
              <a:ext uri="{FF2B5EF4-FFF2-40B4-BE49-F238E27FC236}">
                <a16:creationId xmlns:a16="http://schemas.microsoft.com/office/drawing/2014/main" id="{50D508A3-C11A-4437-BB37-31F9C884DBF3}"/>
              </a:ext>
            </a:extLst>
          </p:cNvPr>
          <p:cNvSpPr>
            <a:spLocks noGrp="1"/>
          </p:cNvSpPr>
          <p:nvPr>
            <p:ph idx="1"/>
          </p:nvPr>
        </p:nvSpPr>
        <p:spPr/>
        <p:txBody>
          <a:bodyPr/>
          <a:lstStyle/>
          <a:p>
            <a:r>
              <a:rPr lang="es-ES" dirty="0"/>
              <a:t>selbstständige Entscheidungen treffen</a:t>
            </a:r>
          </a:p>
          <a:p>
            <a:r>
              <a:rPr lang="es-ES" dirty="0"/>
              <a:t>Verantwortung übernehmen</a:t>
            </a:r>
          </a:p>
          <a:p>
            <a:r>
              <a:rPr lang="es-ES" dirty="0"/>
              <a:t>moralisch-ethische Fragen beantworten</a:t>
            </a:r>
          </a:p>
          <a:p>
            <a:r>
              <a:rPr lang="es-ES" dirty="0"/>
              <a:t>Zivilcourage</a:t>
            </a:r>
          </a:p>
          <a:p>
            <a:r>
              <a:rPr lang="es-ES" dirty="0"/>
              <a:t>kohärentes Handeln in Freiheit</a:t>
            </a:r>
          </a:p>
          <a:p>
            <a:endParaRPr lang="es-ES" dirty="0"/>
          </a:p>
          <a:p>
            <a:r>
              <a:rPr lang="es-ES" dirty="0"/>
              <a:t>...</a:t>
            </a:r>
          </a:p>
        </p:txBody>
      </p:sp>
    </p:spTree>
    <p:extLst>
      <p:ext uri="{BB962C8B-B14F-4D97-AF65-F5344CB8AC3E}">
        <p14:creationId xmlns:p14="http://schemas.microsoft.com/office/powerpoint/2010/main" val="98915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a:extLst>
              <a:ext uri="{FF2B5EF4-FFF2-40B4-BE49-F238E27FC236}">
                <a16:creationId xmlns:a16="http://schemas.microsoft.com/office/drawing/2014/main" id="{D6D7D6DA-E918-41C8-B7D3-D1237C623B83}"/>
              </a:ext>
            </a:extLst>
          </p:cNvPr>
          <p:cNvGraphicFramePr>
            <a:graphicFrameLocks noGrp="1"/>
          </p:cNvGraphicFramePr>
          <p:nvPr>
            <p:extLst>
              <p:ext uri="{D42A27DB-BD31-4B8C-83A1-F6EECF244321}">
                <p14:modId xmlns:p14="http://schemas.microsoft.com/office/powerpoint/2010/main" val="1279318048"/>
              </p:ext>
            </p:extLst>
          </p:nvPr>
        </p:nvGraphicFramePr>
        <p:xfrm>
          <a:off x="367004" y="443204"/>
          <a:ext cx="11457991" cy="5971592"/>
        </p:xfrm>
        <a:graphic>
          <a:graphicData uri="http://schemas.openxmlformats.org/drawingml/2006/table">
            <a:tbl>
              <a:tblPr>
                <a:tableStyleId>{5C22544A-7EE6-4342-B048-85BDC9FD1C3A}</a:tableStyleId>
              </a:tblPr>
              <a:tblGrid>
                <a:gridCol w="440693">
                  <a:extLst>
                    <a:ext uri="{9D8B030D-6E8A-4147-A177-3AD203B41FA5}">
                      <a16:colId xmlns:a16="http://schemas.microsoft.com/office/drawing/2014/main" val="2687281494"/>
                    </a:ext>
                  </a:extLst>
                </a:gridCol>
                <a:gridCol w="1848457">
                  <a:extLst>
                    <a:ext uri="{9D8B030D-6E8A-4147-A177-3AD203B41FA5}">
                      <a16:colId xmlns:a16="http://schemas.microsoft.com/office/drawing/2014/main" val="2487494485"/>
                    </a:ext>
                  </a:extLst>
                </a:gridCol>
                <a:gridCol w="1848457">
                  <a:extLst>
                    <a:ext uri="{9D8B030D-6E8A-4147-A177-3AD203B41FA5}">
                      <a16:colId xmlns:a16="http://schemas.microsoft.com/office/drawing/2014/main" val="2447758620"/>
                    </a:ext>
                  </a:extLst>
                </a:gridCol>
                <a:gridCol w="3660192">
                  <a:extLst>
                    <a:ext uri="{9D8B030D-6E8A-4147-A177-3AD203B41FA5}">
                      <a16:colId xmlns:a16="http://schemas.microsoft.com/office/drawing/2014/main" val="757235784"/>
                    </a:ext>
                  </a:extLst>
                </a:gridCol>
                <a:gridCol w="3660192">
                  <a:extLst>
                    <a:ext uri="{9D8B030D-6E8A-4147-A177-3AD203B41FA5}">
                      <a16:colId xmlns:a16="http://schemas.microsoft.com/office/drawing/2014/main" val="4031041761"/>
                    </a:ext>
                  </a:extLst>
                </a:gridCol>
              </a:tblGrid>
              <a:tr h="2985796">
                <a:tc rowSpan="2">
                  <a:txBody>
                    <a:bodyPr/>
                    <a:lstStyle/>
                    <a:p>
                      <a:pPr algn="ctr" fontAlgn="ctr"/>
                      <a:r>
                        <a:rPr lang="de-DE" sz="1100" u="none" strike="noStrike">
                          <a:effectLst/>
                        </a:rPr>
                        <a:t>Argumento</a:t>
                      </a:r>
                      <a:endParaRPr lang="de-DE" sz="1100" b="0" i="0" u="none" strike="noStrike">
                        <a:solidFill>
                          <a:srgbClr val="000000"/>
                        </a:solidFill>
                        <a:effectLst/>
                        <a:latin typeface="Calibri" panose="020F0502020204030204" pitchFamily="34" charset="0"/>
                      </a:endParaRPr>
                    </a:p>
                  </a:txBody>
                  <a:tcPr marL="9525" marR="9525" marT="9525" marB="0" vert="vert270" anchor="ctr"/>
                </a:tc>
                <a:tc>
                  <a:txBody>
                    <a:bodyPr/>
                    <a:lstStyle/>
                    <a:p>
                      <a:pPr algn="ctr" fontAlgn="ctr"/>
                      <a:r>
                        <a:rPr lang="de-DE" sz="1100" u="none" strike="noStrike">
                          <a:effectLst/>
                        </a:rPr>
                        <a:t>Historia</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endParaRPr lang="es-ES" sz="1100" u="none" strike="noStrike" dirty="0">
                        <a:effectLst/>
                      </a:endParaRPr>
                    </a:p>
                    <a:p>
                      <a:pPr algn="ctr" fontAlgn="ctr"/>
                      <a:r>
                        <a:rPr lang="es-ES" sz="1100" u="none" strike="noStrike" dirty="0">
                          <a:effectLst/>
                        </a:rPr>
                        <a:t>Es lo que se cuenta</a:t>
                      </a:r>
                      <a:br>
                        <a:rPr lang="es-ES" sz="1100" u="none" strike="noStrike" dirty="0">
                          <a:effectLst/>
                        </a:rPr>
                      </a:br>
                      <a:endParaRPr lang="es-E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100" u="none" strike="noStrike">
                          <a:effectLst/>
                        </a:rPr>
                        <a:t>el desarrollo</a:t>
                      </a:r>
                      <a:br>
                        <a:rPr lang="es-ES" sz="1100" u="none" strike="noStrike">
                          <a:effectLst/>
                        </a:rPr>
                      </a:br>
                      <a:r>
                        <a:rPr lang="es-ES" sz="1100" u="none" strike="noStrike">
                          <a:effectLst/>
                        </a:rPr>
                        <a:t> de los acontecimientos</a:t>
                      </a:r>
                      <a:endParaRPr lang="es-E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de-DE" sz="1400" u="none" strike="noStrike" dirty="0">
                          <a:effectLst/>
                        </a:rPr>
                        <a:t>… </a:t>
                      </a:r>
                      <a:endParaRPr lang="de-DE"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62185118"/>
                  </a:ext>
                </a:extLst>
              </a:tr>
              <a:tr h="2985796">
                <a:tc vMerge="1">
                  <a:txBody>
                    <a:bodyPr/>
                    <a:lstStyle/>
                    <a:p>
                      <a:endParaRPr lang="es-ES"/>
                    </a:p>
                  </a:txBody>
                  <a:tcPr/>
                </a:tc>
                <a:tc>
                  <a:txBody>
                    <a:bodyPr/>
                    <a:lstStyle/>
                    <a:p>
                      <a:pPr algn="ctr" fontAlgn="ctr"/>
                      <a:r>
                        <a:rPr lang="de-DE" sz="1100" u="none" strike="noStrike">
                          <a:effectLst/>
                        </a:rPr>
                        <a:t>Trama</a:t>
                      </a:r>
                      <a:endParaRPr lang="de-DE"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endParaRPr lang="de-DE" sz="1100" u="none" strike="noStrike" dirty="0">
                        <a:effectLst/>
                      </a:endParaRPr>
                    </a:p>
                    <a:p>
                      <a:pPr algn="ctr" fontAlgn="ctr"/>
                      <a:r>
                        <a:rPr lang="de-DE" sz="1100" u="none" strike="noStrike" dirty="0">
                          <a:effectLst/>
                        </a:rPr>
                        <a:t>Es </a:t>
                      </a:r>
                      <a:r>
                        <a:rPr lang="de-DE" sz="1100" u="none" strike="noStrike" dirty="0" err="1">
                          <a:effectLst/>
                        </a:rPr>
                        <a:t>cómo</a:t>
                      </a:r>
                      <a:r>
                        <a:rPr lang="de-DE" sz="1100" u="none" strike="noStrike" dirty="0">
                          <a:effectLst/>
                        </a:rPr>
                        <a:t> se </a:t>
                      </a:r>
                      <a:r>
                        <a:rPr lang="de-DE" sz="1100" u="none" strike="noStrike" dirty="0" err="1">
                          <a:effectLst/>
                        </a:rPr>
                        <a:t>cuenta</a:t>
                      </a:r>
                      <a:br>
                        <a:rPr lang="de-DE" sz="1100" u="none" strike="noStrike" dirty="0">
                          <a:effectLst/>
                        </a:rPr>
                      </a:br>
                      <a:endParaRPr lang="de-DE"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000" u="none" strike="noStrike">
                          <a:effectLst/>
                        </a:rPr>
                        <a:t>urdidumbre </a:t>
                      </a:r>
                      <a:br>
                        <a:rPr lang="es-ES" sz="1000" u="none" strike="noStrike">
                          <a:effectLst/>
                        </a:rPr>
                      </a:br>
                      <a:r>
                        <a:rPr lang="es-ES" sz="1000" u="none" strike="noStrike">
                          <a:effectLst/>
                        </a:rPr>
                        <a:t>de la historia principal y </a:t>
                      </a:r>
                      <a:br>
                        <a:rPr lang="es-ES" sz="1000" u="none" strike="noStrike">
                          <a:effectLst/>
                        </a:rPr>
                      </a:br>
                      <a:r>
                        <a:rPr lang="es-ES" sz="1000" u="none" strike="noStrike">
                          <a:effectLst/>
                        </a:rPr>
                        <a:t>los acontecimientos secundarios</a:t>
                      </a:r>
                      <a:endParaRPr lang="es-E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s-ES" sz="1400" u="none" strike="noStrike" dirty="0">
                          <a:effectLst/>
                        </a:rPr>
                        <a:t>a) las biografías de Antonio, Belén, Juanjo</a:t>
                      </a:r>
                      <a:br>
                        <a:rPr lang="es-ES" sz="1400" u="none" strike="noStrike" dirty="0">
                          <a:effectLst/>
                        </a:rPr>
                      </a:br>
                      <a:r>
                        <a:rPr lang="es-ES" sz="1400" u="none" strike="noStrike" dirty="0">
                          <a:effectLst/>
                        </a:rPr>
                        <a:t>b) la biografía de Ramón</a:t>
                      </a:r>
                      <a:br>
                        <a:rPr lang="es-ES" sz="1400" u="none" strike="noStrike" dirty="0">
                          <a:effectLst/>
                        </a:rPr>
                      </a:br>
                      <a:r>
                        <a:rPr lang="es-ES" sz="1400" u="none" strike="noStrike" dirty="0">
                          <a:effectLst/>
                        </a:rPr>
                        <a:t>c) el rodaje de </a:t>
                      </a:r>
                      <a:r>
                        <a:rPr lang="es-ES" sz="1400" i="1" u="none" strike="noStrike" dirty="0">
                          <a:effectLst/>
                        </a:rPr>
                        <a:t>Cómo gané la guerra</a:t>
                      </a:r>
                      <a:endParaRPr lang="es-ES" sz="1400" b="0"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47108002"/>
                  </a:ext>
                </a:extLst>
              </a:tr>
            </a:tbl>
          </a:graphicData>
        </a:graphic>
      </p:graphicFrame>
    </p:spTree>
    <p:extLst>
      <p:ext uri="{BB962C8B-B14F-4D97-AF65-F5344CB8AC3E}">
        <p14:creationId xmlns:p14="http://schemas.microsoft.com/office/powerpoint/2010/main" val="321045513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
  <TotalTime>0</TotalTime>
  <Words>2072</Words>
  <Application>Microsoft Office PowerPoint</Application>
  <PresentationFormat>Breitbild</PresentationFormat>
  <Paragraphs>208</Paragraphs>
  <Slides>21</Slides>
  <Notes>0</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21</vt:i4>
      </vt:variant>
    </vt:vector>
  </HeadingPairs>
  <TitlesOfParts>
    <vt:vector size="28" baseType="lpstr">
      <vt:lpstr>Arial</vt:lpstr>
      <vt:lpstr>Calibri</vt:lpstr>
      <vt:lpstr>Calibri Light</vt:lpstr>
      <vt:lpstr>Rockwell</vt:lpstr>
      <vt:lpstr>Wingdings</vt:lpstr>
      <vt:lpstr>Office</vt:lpstr>
      <vt:lpstr>Atlas</vt:lpstr>
      <vt:lpstr>Vivir es fácil con los ojos cerrados</vt:lpstr>
      <vt:lpstr>Einführung</vt:lpstr>
      <vt:lpstr>Allgemeine Informationen</vt:lpstr>
      <vt:lpstr>Allgemeine Informationen</vt:lpstr>
      <vt:lpstr>Soziohistorischer Kontext</vt:lpstr>
      <vt:lpstr>Filmanalyse</vt:lpstr>
      <vt:lpstr>PowerPoint-Präsentation</vt:lpstr>
      <vt:lpstr>‘ser adulto/a’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Simbología temas</vt:lpstr>
      <vt:lpstr>Szene 00 –  Zentrale Themen des Films werden angesprochen</vt:lpstr>
      <vt:lpstr>aus urheberrechtlichen Gründen nur ein Verweis</vt:lpstr>
      <vt:lpstr>Szene 00 –  Zentrale Themen des Films werden angesprochen</vt:lpstr>
      <vt:lpstr>Filmprotokoll</vt:lpstr>
      <vt:lpstr>Erwartung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Vivir es fácil con los ojos cerrados</dc:title>
  <dc:creator>Roland Trusits Vela</dc:creator>
  <cp:lastModifiedBy>Roland Trusits Vela</cp:lastModifiedBy>
  <cp:revision>36</cp:revision>
  <dcterms:created xsi:type="dcterms:W3CDTF">2021-07-03T09:28:08Z</dcterms:created>
  <dcterms:modified xsi:type="dcterms:W3CDTF">2021-12-15T08:12:57Z</dcterms:modified>
</cp:coreProperties>
</file>